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00" r:id="rId4"/>
    <p:sldMasterId id="2147483705" r:id="rId5"/>
  </p:sldMasterIdLst>
  <p:notesMasterIdLst>
    <p:notesMasterId r:id="rId26"/>
  </p:notesMasterIdLst>
  <p:handoutMasterIdLst>
    <p:handoutMasterId r:id="rId27"/>
  </p:handoutMasterIdLst>
  <p:sldIdLst>
    <p:sldId id="2147482348" r:id="rId6"/>
    <p:sldId id="362" r:id="rId7"/>
    <p:sldId id="2147482356" r:id="rId8"/>
    <p:sldId id="2147479611" r:id="rId9"/>
    <p:sldId id="2147479599" r:id="rId10"/>
    <p:sldId id="2147482350" r:id="rId11"/>
    <p:sldId id="261" r:id="rId12"/>
    <p:sldId id="2147482351" r:id="rId13"/>
    <p:sldId id="2147482358" r:id="rId14"/>
    <p:sldId id="2147482349" r:id="rId15"/>
    <p:sldId id="2147482352" r:id="rId16"/>
    <p:sldId id="2147479620" r:id="rId17"/>
    <p:sldId id="2147479602" r:id="rId18"/>
    <p:sldId id="2147479617" r:id="rId19"/>
    <p:sldId id="2147482354" r:id="rId20"/>
    <p:sldId id="2147479623" r:id="rId21"/>
    <p:sldId id="2147482355" r:id="rId22"/>
    <p:sldId id="2147482357" r:id="rId23"/>
    <p:sldId id="2147482360" r:id="rId24"/>
    <p:sldId id="2147479607" r:id="rId25"/>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imes"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imes"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imes"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imes" charset="0"/>
        <a:ea typeface="MS PGothic" pitchFamily="34" charset="-128"/>
        <a:cs typeface="+mn-cs"/>
      </a:defRPr>
    </a:lvl5pPr>
    <a:lvl6pPr marL="2286000" algn="l" defTabSz="914400" rtl="0" eaLnBrk="1" latinLnBrk="0" hangingPunct="1">
      <a:defRPr sz="2400" kern="1200">
        <a:solidFill>
          <a:schemeClr val="tx1"/>
        </a:solidFill>
        <a:latin typeface="Times" charset="0"/>
        <a:ea typeface="MS PGothic" pitchFamily="34" charset="-128"/>
        <a:cs typeface="+mn-cs"/>
      </a:defRPr>
    </a:lvl6pPr>
    <a:lvl7pPr marL="2743200" algn="l" defTabSz="914400" rtl="0" eaLnBrk="1" latinLnBrk="0" hangingPunct="1">
      <a:defRPr sz="2400" kern="1200">
        <a:solidFill>
          <a:schemeClr val="tx1"/>
        </a:solidFill>
        <a:latin typeface="Times" charset="0"/>
        <a:ea typeface="MS PGothic" pitchFamily="34" charset="-128"/>
        <a:cs typeface="+mn-cs"/>
      </a:defRPr>
    </a:lvl7pPr>
    <a:lvl8pPr marL="3200400" algn="l" defTabSz="914400" rtl="0" eaLnBrk="1" latinLnBrk="0" hangingPunct="1">
      <a:defRPr sz="2400" kern="1200">
        <a:solidFill>
          <a:schemeClr val="tx1"/>
        </a:solidFill>
        <a:latin typeface="Times" charset="0"/>
        <a:ea typeface="MS PGothic" pitchFamily="34" charset="-128"/>
        <a:cs typeface="+mn-cs"/>
      </a:defRPr>
    </a:lvl8pPr>
    <a:lvl9pPr marL="3657600" algn="l" defTabSz="914400" rtl="0" eaLnBrk="1" latinLnBrk="0" hangingPunct="1">
      <a:defRPr sz="2400" kern="1200">
        <a:solidFill>
          <a:schemeClr val="tx1"/>
        </a:solidFill>
        <a:latin typeface="Times" charset="0"/>
        <a:ea typeface="MS PGothic" pitchFamily="34" charset="-128"/>
        <a:cs typeface="+mn-cs"/>
      </a:defRPr>
    </a:lvl9pPr>
  </p:defaultTextStyle>
  <p:extLst>
    <p:ext uri="{521415D9-36F7-43E2-AB2F-B90AF26B5E84}">
      <p14:sectionLst xmlns:p14="http://schemas.microsoft.com/office/powerpoint/2010/main">
        <p14:section name="Default Section" id="{EAB9CF00-8D30-4C40-A325-511913BBD81D}">
          <p14:sldIdLst>
            <p14:sldId id="2147482348"/>
            <p14:sldId id="362"/>
          </p14:sldIdLst>
        </p14:section>
        <p14:section name="Introductions" id="{37282E66-D1C8-4C0C-8C35-24E5F95354EB}">
          <p14:sldIdLst>
            <p14:sldId id="2147482356"/>
          </p14:sldIdLst>
        </p14:section>
        <p14:section name="Roles" id="{65A7BF1F-371A-47BA-A01F-2A66D86C5C34}">
          <p14:sldIdLst>
            <p14:sldId id="2147479611"/>
          </p14:sldIdLst>
        </p14:section>
        <p14:section name="What we do" id="{890A8FBA-135E-4918-A343-4A0641A2141C}">
          <p14:sldIdLst>
            <p14:sldId id="2147479599"/>
            <p14:sldId id="2147482350"/>
            <p14:sldId id="261"/>
            <p14:sldId id="2147482351"/>
            <p14:sldId id="2147482358"/>
            <p14:sldId id="2147482349"/>
            <p14:sldId id="2147482352"/>
            <p14:sldId id="2147479620"/>
            <p14:sldId id="2147479602"/>
            <p14:sldId id="2147479617"/>
            <p14:sldId id="2147482354"/>
            <p14:sldId id="2147479623"/>
            <p14:sldId id="2147482355"/>
            <p14:sldId id="2147482357"/>
            <p14:sldId id="2147482360"/>
            <p14:sldId id="2147479607"/>
          </p14:sldIdLst>
        </p14:section>
        <p14:section name="Discussion" id="{E7676807-4D46-4448-AEB6-BC25F5B235C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9F6E20-5BE4-B6E5-0E8B-A34562E78125}" name="Rob Willis - Economic Growth Delivery Manager" initials="RM" userId="S::robert.willis2@essex.gov.uk::d8fd4fc6-6a4d-4221-b959-749bd07ecbd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ie Hall - Localities Advisor" initials="AH-LA" lastIdx="1" clrIdx="0">
    <p:extLst>
      <p:ext uri="{19B8F6BF-5375-455C-9EA6-DF929625EA0E}">
        <p15:presenceInfo xmlns:p15="http://schemas.microsoft.com/office/powerpoint/2012/main" userId="S::Amie.Hall2@essex.gov.uk::d2c0ea02-d61e-457a-b427-512ea7214ff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7"/>
    <a:srgbClr val="E97135"/>
    <a:srgbClr val="C84674"/>
    <a:srgbClr val="9361B3"/>
    <a:srgbClr val="729D4D"/>
    <a:srgbClr val="3A7D64"/>
    <a:srgbClr val="4179AA"/>
    <a:srgbClr val="0033A0"/>
    <a:srgbClr val="A6A6A6"/>
    <a:srgbClr val="F3CF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B58C83-E7D9-E146-099A-D4C49216EAEB}" v="6" dt="2026-07-20T14:47:33.272"/>
    <p1510:client id="{D4D3FDC2-4F06-4555-8E6F-71F918C5E332}" v="3" dt="2026-07-20T12:37:17.7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defRPr sz="1200">
                <a:ea typeface="ＭＳ Ｐゴシック" charset="0"/>
              </a:defRPr>
            </a:lvl1pPr>
          </a:lstStyle>
          <a:p>
            <a:pPr>
              <a:defRPr/>
            </a:pPr>
            <a:endParaRPr lang="en-US"/>
          </a:p>
        </p:txBody>
      </p:sp>
      <p:sp>
        <p:nvSpPr>
          <p:cNvPr id="5123"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ＭＳ Ｐゴシック" charset="0"/>
              </a:defRPr>
            </a:lvl1pPr>
          </a:lstStyle>
          <a:p>
            <a:pPr>
              <a:defRPr/>
            </a:pPr>
            <a:endParaRPr lang="en-US"/>
          </a:p>
        </p:txBody>
      </p:sp>
      <p:sp>
        <p:nvSpPr>
          <p:cNvPr id="5124"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defRPr sz="1200">
                <a:ea typeface="ＭＳ Ｐゴシック" charset="0"/>
              </a:defRPr>
            </a:lvl1pPr>
          </a:lstStyle>
          <a:p>
            <a:pPr>
              <a:defRPr/>
            </a:pPr>
            <a:endParaRPr lang="en-US"/>
          </a:p>
        </p:txBody>
      </p:sp>
      <p:sp>
        <p:nvSpPr>
          <p:cNvPr id="5125"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A76C424-72E7-44F4-AEE2-E8C0645FEBC6}" type="slidenum">
              <a:rPr lang="en-US"/>
              <a:pPr>
                <a:defRPr/>
              </a:pPr>
              <a:t>‹#›</a:t>
            </a:fld>
            <a:endParaRPr lang="en-US"/>
          </a:p>
        </p:txBody>
      </p:sp>
    </p:spTree>
    <p:extLst>
      <p:ext uri="{BB962C8B-B14F-4D97-AF65-F5344CB8AC3E}">
        <p14:creationId xmlns:p14="http://schemas.microsoft.com/office/powerpoint/2010/main" val="3081488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defRPr sz="1200">
                <a:ea typeface="ＭＳ Ｐゴシック" charset="0"/>
              </a:defRPr>
            </a:lvl1pPr>
          </a:lstStyle>
          <a:p>
            <a:pPr>
              <a:defRPr/>
            </a:pPr>
            <a:endParaRPr lang="en-US"/>
          </a:p>
        </p:txBody>
      </p:sp>
      <p:sp>
        <p:nvSpPr>
          <p:cNvPr id="1638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200">
                <a:ea typeface="ＭＳ Ｐゴシック" charset="0"/>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1638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9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defRPr sz="1200">
                <a:ea typeface="ＭＳ Ｐゴシック" charset="0"/>
              </a:defRPr>
            </a:lvl1pPr>
          </a:lstStyle>
          <a:p>
            <a:pPr>
              <a:defRPr/>
            </a:pPr>
            <a:endParaRPr lang="en-US"/>
          </a:p>
        </p:txBody>
      </p:sp>
      <p:sp>
        <p:nvSpPr>
          <p:cNvPr id="1639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6DD214E-EFA1-4449-A914-56417C3A9286}" type="slidenum">
              <a:rPr lang="en-US"/>
              <a:pPr>
                <a:defRPr/>
              </a:pPr>
              <a:t>‹#›</a:t>
            </a:fld>
            <a:endParaRPr lang="en-US"/>
          </a:p>
        </p:txBody>
      </p:sp>
    </p:spTree>
    <p:extLst>
      <p:ext uri="{BB962C8B-B14F-4D97-AF65-F5344CB8AC3E}">
        <p14:creationId xmlns:p14="http://schemas.microsoft.com/office/powerpoint/2010/main" val="4823370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6DD214E-EFA1-4449-A914-56417C3A9286}" type="slidenum">
              <a:rPr lang="en-US" smtClean="0"/>
              <a:pPr>
                <a:defRPr/>
              </a:pPr>
              <a:t>2</a:t>
            </a:fld>
            <a:endParaRPr lang="en-US"/>
          </a:p>
        </p:txBody>
      </p:sp>
    </p:spTree>
    <p:extLst>
      <p:ext uri="{BB962C8B-B14F-4D97-AF65-F5344CB8AC3E}">
        <p14:creationId xmlns:p14="http://schemas.microsoft.com/office/powerpoint/2010/main" val="3832067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86DD214E-EFA1-4449-A914-56417C3A9286}" type="slidenum">
              <a:rPr lang="en-US" smtClean="0"/>
              <a:pPr>
                <a:defRPr/>
              </a:pPr>
              <a:t>5</a:t>
            </a:fld>
            <a:endParaRPr lang="en-US"/>
          </a:p>
        </p:txBody>
      </p:sp>
    </p:spTree>
    <p:extLst>
      <p:ext uri="{BB962C8B-B14F-4D97-AF65-F5344CB8AC3E}">
        <p14:creationId xmlns:p14="http://schemas.microsoft.com/office/powerpoint/2010/main" val="2900453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6305-E317-2B0A-78F9-7E8922B3E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0F3AB-2398-257D-E6CB-344A73660F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3E72A9-6674-D03A-1D3B-1816CBD89CC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0FC70A8-22B5-2AAE-212E-B72F693704DE}"/>
              </a:ext>
            </a:extLst>
          </p:cNvPr>
          <p:cNvSpPr>
            <a:spLocks noGrp="1"/>
          </p:cNvSpPr>
          <p:nvPr>
            <p:ph type="sldNum" sz="quarter" idx="5"/>
          </p:nvPr>
        </p:nvSpPr>
        <p:spPr/>
        <p:txBody>
          <a:bodyPr/>
          <a:lstStyle/>
          <a:p>
            <a:pPr>
              <a:defRPr/>
            </a:pPr>
            <a:fld id="{86DD214E-EFA1-4449-A914-56417C3A9286}" type="slidenum">
              <a:rPr lang="en-US" smtClean="0"/>
              <a:pPr>
                <a:defRPr/>
              </a:pPr>
              <a:t>6</a:t>
            </a:fld>
            <a:endParaRPr lang="en-US"/>
          </a:p>
        </p:txBody>
      </p:sp>
    </p:spTree>
    <p:extLst>
      <p:ext uri="{BB962C8B-B14F-4D97-AF65-F5344CB8AC3E}">
        <p14:creationId xmlns:p14="http://schemas.microsoft.com/office/powerpoint/2010/main" val="3437756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8AFED-F434-885B-32B2-C321FE5BD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EA0FF-49EB-A643-466E-63821359A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E49749-18D5-EF1A-EF16-6F00DCA4505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1615F37-9453-66DF-D094-72609124DF99}"/>
              </a:ext>
            </a:extLst>
          </p:cNvPr>
          <p:cNvSpPr>
            <a:spLocks noGrp="1"/>
          </p:cNvSpPr>
          <p:nvPr>
            <p:ph type="sldNum" sz="quarter" idx="5"/>
          </p:nvPr>
        </p:nvSpPr>
        <p:spPr/>
        <p:txBody>
          <a:bodyPr/>
          <a:lstStyle/>
          <a:p>
            <a:pPr>
              <a:defRPr/>
            </a:pPr>
            <a:fld id="{86DD214E-EFA1-4449-A914-56417C3A9286}" type="slidenum">
              <a:rPr lang="en-US" smtClean="0"/>
              <a:pPr>
                <a:defRPr/>
              </a:pPr>
              <a:t>8</a:t>
            </a:fld>
            <a:endParaRPr lang="en-US"/>
          </a:p>
        </p:txBody>
      </p:sp>
    </p:spTree>
    <p:extLst>
      <p:ext uri="{BB962C8B-B14F-4D97-AF65-F5344CB8AC3E}">
        <p14:creationId xmlns:p14="http://schemas.microsoft.com/office/powerpoint/2010/main" val="368938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ct val="0"/>
              </a:spcBef>
              <a:buChar char="•"/>
              <a:tabLst>
                <a:tab pos="622300" algn="l"/>
              </a:tabLst>
            </a:pPr>
            <a:r>
              <a:rPr lang="en-GB" sz="1200" dirty="0">
                <a:latin typeface="Calibri"/>
                <a:ea typeface="Calibri"/>
                <a:cs typeface="Calibri"/>
              </a:rPr>
              <a:t>NSIPs cover a wide range of proposals, from off-shore wind farms, electricity network upgrades, energy to water resources, ports, airports and major new road and rail schemes.  </a:t>
            </a:r>
            <a:endParaRPr lang="en-GB" dirty="0">
              <a:latin typeface="Arial" panose="020B0604020202020204"/>
              <a:ea typeface="Calibri"/>
              <a:cs typeface="Arial"/>
            </a:endParaRPr>
          </a:p>
          <a:p>
            <a:pPr marL="285750" indent="-285750">
              <a:lnSpc>
                <a:spcPct val="100000"/>
              </a:lnSpc>
              <a:spcBef>
                <a:spcPct val="0"/>
              </a:spcBef>
              <a:buChar char="•"/>
              <a:tabLst>
                <a:tab pos="622300" algn="l"/>
              </a:tabLst>
            </a:pPr>
            <a:r>
              <a:rPr lang="en-GB" sz="1200" dirty="0">
                <a:latin typeface="Calibri"/>
                <a:ea typeface="Calibri"/>
                <a:cs typeface="Calibri"/>
              </a:rPr>
              <a:t>Central Government determines NSIPs (the Planning Inspectorate makes a recommendation to the Secretary of State, who makes the final decision)</a:t>
            </a:r>
            <a:endParaRPr lang="en-GB" dirty="0">
              <a:cs typeface="Arial"/>
            </a:endParaRPr>
          </a:p>
          <a:p>
            <a:pPr marL="285750" indent="-285750">
              <a:lnSpc>
                <a:spcPct val="100000"/>
              </a:lnSpc>
              <a:spcBef>
                <a:spcPct val="0"/>
              </a:spcBef>
              <a:buChar char="•"/>
              <a:tabLst>
                <a:tab pos="622300" algn="l"/>
              </a:tabLst>
            </a:pPr>
            <a:r>
              <a:rPr lang="en-GB" sz="1200" dirty="0">
                <a:latin typeface="Calibri"/>
                <a:ea typeface="Calibri"/>
                <a:cs typeface="Calibri"/>
              </a:rPr>
              <a:t>ECC is a statutory consultee on NSIPS, but is not a decision maker</a:t>
            </a:r>
          </a:p>
          <a:p>
            <a:endParaRPr lang="en-GB" dirty="0"/>
          </a:p>
        </p:txBody>
      </p:sp>
      <p:sp>
        <p:nvSpPr>
          <p:cNvPr id="4" name="Slide Number Placeholder 3"/>
          <p:cNvSpPr>
            <a:spLocks noGrp="1"/>
          </p:cNvSpPr>
          <p:nvPr>
            <p:ph type="sldNum" sz="quarter" idx="5"/>
          </p:nvPr>
        </p:nvSpPr>
        <p:spPr/>
        <p:txBody>
          <a:bodyPr/>
          <a:lstStyle/>
          <a:p>
            <a:pPr>
              <a:defRPr/>
            </a:pPr>
            <a:fld id="{86DD214E-EFA1-4449-A914-56417C3A9286}" type="slidenum">
              <a:rPr lang="en-US" smtClean="0"/>
              <a:pPr>
                <a:defRPr/>
              </a:pPr>
              <a:t>14</a:t>
            </a:fld>
            <a:endParaRPr lang="en-US" dirty="0"/>
          </a:p>
        </p:txBody>
      </p:sp>
    </p:spTree>
    <p:extLst>
      <p:ext uri="{BB962C8B-B14F-4D97-AF65-F5344CB8AC3E}">
        <p14:creationId xmlns:p14="http://schemas.microsoft.com/office/powerpoint/2010/main" val="6953951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Cover Page">
    <p:bg>
      <p:bgPr>
        <a:solidFill>
          <a:srgbClr val="E4003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27375" y="2147897"/>
            <a:ext cx="6281204" cy="1600200"/>
          </a:xfrm>
          <a:prstGeom prst="rect">
            <a:avLst/>
          </a:prstGeom>
        </p:spPr>
        <p:txBody>
          <a:bodyPr anchor="b"/>
          <a:lstStyle>
            <a:lvl1pPr>
              <a:defRPr sz="3200">
                <a:solidFill>
                  <a:schemeClr val="bg1"/>
                </a:solidFill>
              </a:defRPr>
            </a:lvl1pPr>
          </a:lstStyle>
          <a:p>
            <a:r>
              <a:rPr lang="en-US"/>
              <a:t>Click to edit Master title style</a:t>
            </a:r>
          </a:p>
        </p:txBody>
      </p:sp>
      <p:sp>
        <p:nvSpPr>
          <p:cNvPr id="4" name="Text Placeholder 3"/>
          <p:cNvSpPr>
            <a:spLocks noGrp="1"/>
          </p:cNvSpPr>
          <p:nvPr>
            <p:ph type="body" sz="half" idx="2" hasCustomPrompt="1"/>
          </p:nvPr>
        </p:nvSpPr>
        <p:spPr>
          <a:xfrm>
            <a:off x="5327375" y="4134677"/>
            <a:ext cx="6281203" cy="2011527"/>
          </a:xfrm>
          <a:prstGeom prst="rect">
            <a:avLst/>
          </a:prstGeo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15" name="Picture 14" descr="A picture containing transport, wheel&#10;&#10;Description automatically generated">
            <a:extLst>
              <a:ext uri="{FF2B5EF4-FFF2-40B4-BE49-F238E27FC236}">
                <a16:creationId xmlns:a16="http://schemas.microsoft.com/office/drawing/2014/main" id="{D6C36227-4E66-0C43-871C-F745ECD9DB6F}"/>
              </a:ext>
            </a:extLst>
          </p:cNvPr>
          <p:cNvPicPr>
            <a:picLocks noChangeAspect="1"/>
          </p:cNvPicPr>
          <p:nvPr userDrawn="1"/>
        </p:nvPicPr>
        <p:blipFill rotWithShape="1">
          <a:blip r:embed="rId2"/>
          <a:srcRect l="10909" b="7829"/>
          <a:stretch/>
        </p:blipFill>
        <p:spPr>
          <a:xfrm>
            <a:off x="0" y="3104147"/>
            <a:ext cx="4457105" cy="3753853"/>
          </a:xfrm>
          <a:prstGeom prst="rect">
            <a:avLst/>
          </a:prstGeom>
        </p:spPr>
      </p:pic>
    </p:spTree>
    <p:extLst>
      <p:ext uri="{BB962C8B-B14F-4D97-AF65-F5344CB8AC3E}">
        <p14:creationId xmlns:p14="http://schemas.microsoft.com/office/powerpoint/2010/main" val="1271259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Graphic 7">
            <a:extLst>
              <a:ext uri="{FF2B5EF4-FFF2-40B4-BE49-F238E27FC236}">
                <a16:creationId xmlns:a16="http://schemas.microsoft.com/office/drawing/2014/main" id="{A4463E5F-9CBA-9811-AA2C-07F4347654F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
        <p:nvSpPr>
          <p:cNvPr id="10" name="Chart Placeholder 9">
            <a:extLst>
              <a:ext uri="{FF2B5EF4-FFF2-40B4-BE49-F238E27FC236}">
                <a16:creationId xmlns:a16="http://schemas.microsoft.com/office/drawing/2014/main" id="{A4189B63-EC55-C290-3394-C48621B2EDA6}"/>
              </a:ext>
            </a:extLst>
          </p:cNvPr>
          <p:cNvSpPr>
            <a:spLocks noGrp="1"/>
          </p:cNvSpPr>
          <p:nvPr>
            <p:ph type="chart" sz="quarter" idx="10"/>
          </p:nvPr>
        </p:nvSpPr>
        <p:spPr>
          <a:xfrm>
            <a:off x="6096000" y="1875692"/>
            <a:ext cx="5556250" cy="3898800"/>
          </a:xfrm>
        </p:spPr>
        <p:txBody>
          <a:bodyPr/>
          <a:lstStyle/>
          <a:p>
            <a:r>
              <a:rPr lang="en-US"/>
              <a:t>Click icon to add chart</a:t>
            </a:r>
            <a:endParaRPr lang="en-GB"/>
          </a:p>
        </p:txBody>
      </p:sp>
      <p:pic>
        <p:nvPicPr>
          <p:cNvPr id="4" name="Graphic 3">
            <a:extLst>
              <a:ext uri="{FF2B5EF4-FFF2-40B4-BE49-F238E27FC236}">
                <a16:creationId xmlns:a16="http://schemas.microsoft.com/office/drawing/2014/main" id="{706369D0-D2AD-B6E6-F3B1-E9DBF475B60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13" r="25303" b="13616"/>
          <a:stretch/>
        </p:blipFill>
        <p:spPr>
          <a:xfrm>
            <a:off x="5774400" y="0"/>
            <a:ext cx="6417600" cy="6858000"/>
          </a:xfrm>
          <a:prstGeom prst="rect">
            <a:avLst/>
          </a:prstGeom>
        </p:spPr>
      </p:pic>
    </p:spTree>
    <p:extLst>
      <p:ext uri="{BB962C8B-B14F-4D97-AF65-F5344CB8AC3E}">
        <p14:creationId xmlns:p14="http://schemas.microsoft.com/office/powerpoint/2010/main" val="1250649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FD91081-66D9-20CD-CFA3-5F9C6952C75A}"/>
              </a:ext>
            </a:extLst>
          </p:cNvPr>
          <p:cNvSpPr>
            <a:spLocks noGrp="1"/>
          </p:cNvSpPr>
          <p:nvPr>
            <p:ph type="pic" sz="quarter" idx="10"/>
          </p:nvPr>
        </p:nvSpPr>
        <p:spPr>
          <a:xfrm>
            <a:off x="6523886" y="0"/>
            <a:ext cx="5668115" cy="6858000"/>
          </a:xfrm>
          <a:custGeom>
            <a:avLst/>
            <a:gdLst>
              <a:gd name="connsiteX0" fmla="*/ 0 w 5668115"/>
              <a:gd name="connsiteY0" fmla="*/ 0 h 6858000"/>
              <a:gd name="connsiteX1" fmla="*/ 5668115 w 5668115"/>
              <a:gd name="connsiteY1" fmla="*/ 0 h 6858000"/>
              <a:gd name="connsiteX2" fmla="*/ 5668115 w 5668115"/>
              <a:gd name="connsiteY2" fmla="*/ 6858000 h 6858000"/>
              <a:gd name="connsiteX3" fmla="*/ 49704 w 5668115"/>
              <a:gd name="connsiteY3" fmla="*/ 6858000 h 6858000"/>
              <a:gd name="connsiteX4" fmla="*/ 79254 w 5668115"/>
              <a:gd name="connsiteY4" fmla="*/ 6743352 h 6858000"/>
              <a:gd name="connsiteX5" fmla="*/ 501663 w 5668115"/>
              <a:gd name="connsiteY5" fmla="*/ 3525422 h 6858000"/>
              <a:gd name="connsiteX6" fmla="*/ 79254 w 5668115"/>
              <a:gd name="connsiteY6" fmla="*/ 3074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8115" h="6858000">
                <a:moveTo>
                  <a:pt x="0" y="0"/>
                </a:moveTo>
                <a:lnTo>
                  <a:pt x="5668115" y="0"/>
                </a:lnTo>
                <a:lnTo>
                  <a:pt x="5668115" y="6858000"/>
                </a:lnTo>
                <a:lnTo>
                  <a:pt x="49704" y="6858000"/>
                </a:lnTo>
                <a:lnTo>
                  <a:pt x="79254" y="6743352"/>
                </a:lnTo>
                <a:cubicBezTo>
                  <a:pt x="309810" y="5802002"/>
                  <a:pt x="501663" y="4701522"/>
                  <a:pt x="501663" y="3525422"/>
                </a:cubicBezTo>
                <a:cubicBezTo>
                  <a:pt x="501663" y="2349331"/>
                  <a:pt x="309810" y="1248840"/>
                  <a:pt x="79254" y="307493"/>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18083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F223-3CD4-B40C-F771-95A05D694D35}"/>
              </a:ext>
            </a:extLst>
          </p:cNvPr>
          <p:cNvSpPr>
            <a:spLocks noGrp="1"/>
          </p:cNvSpPr>
          <p:nvPr>
            <p:ph type="title"/>
          </p:nvPr>
        </p:nvSpPr>
        <p:spPr>
          <a:xfrm>
            <a:off x="540000" y="1494000"/>
            <a:ext cx="5540400" cy="1310400"/>
          </a:xfrm>
        </p:spPr>
        <p:txBody>
          <a:bodyPr anchor="t" anchorCtr="0"/>
          <a:lstStyle>
            <a:lvl1pPr>
              <a:lnSpc>
                <a:spcPct val="90000"/>
              </a:lnSpc>
              <a:defRPr sz="55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CFC3F6-B269-C573-D9CD-5D1D86500059}"/>
              </a:ext>
            </a:extLst>
          </p:cNvPr>
          <p:cNvSpPr>
            <a:spLocks noGrp="1"/>
          </p:cNvSpPr>
          <p:nvPr>
            <p:ph type="body" idx="1"/>
          </p:nvPr>
        </p:nvSpPr>
        <p:spPr>
          <a:xfrm>
            <a:off x="540000" y="3430800"/>
            <a:ext cx="5117850" cy="1918800"/>
          </a:xfrm>
        </p:spPr>
        <p:txBody>
          <a:bodyPr/>
          <a:lstStyle>
            <a:lvl1pPr marL="0" indent="0">
              <a:lnSpc>
                <a:spcPct val="90000"/>
              </a:lnSpc>
              <a:spcBef>
                <a:spcPts val="0"/>
              </a:spcBef>
              <a:buNone/>
              <a:defRPr sz="2300" b="0">
                <a:solidFill>
                  <a:schemeClr val="bg1"/>
                </a:solidFill>
                <a:latin typeface="Calibri Light" panose="020F0302020204030204" pitchFamily="34" charset="0"/>
                <a:cs typeface="Calibri Light" panose="020F03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35834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 highligh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BEAEC6-437D-233E-C915-C52F0FBAE0F5}"/>
              </a:ext>
            </a:extLst>
          </p:cNvPr>
          <p:cNvSpPr>
            <a:spLocks noGrp="1"/>
          </p:cNvSpPr>
          <p:nvPr>
            <p:ph type="body" sz="quarter" idx="10"/>
          </p:nvPr>
        </p:nvSpPr>
        <p:spPr>
          <a:xfrm>
            <a:off x="7124399" y="3124800"/>
            <a:ext cx="4526263" cy="2888650"/>
          </a:xfrm>
        </p:spPr>
        <p:txBody>
          <a:bodyPr/>
          <a:lstStyle>
            <a:lvl1pPr>
              <a:defRPr sz="2900" b="0">
                <a:solidFill>
                  <a:schemeClr val="bg1"/>
                </a:solidFill>
              </a:defRPr>
            </a:lvl1pPr>
            <a:lvl2pPr>
              <a:defRPr sz="2900">
                <a:solidFill>
                  <a:schemeClr val="bg1"/>
                </a:solidFill>
              </a:defRPr>
            </a:lvl2pPr>
            <a:lvl3pPr>
              <a:defRPr sz="2900">
                <a:solidFill>
                  <a:schemeClr val="bg1"/>
                </a:solidFill>
              </a:defRPr>
            </a:lvl3pPr>
            <a:lvl4pPr>
              <a:defRPr sz="2900">
                <a:solidFill>
                  <a:schemeClr val="bg1"/>
                </a:solidFill>
              </a:defRPr>
            </a:lvl4pPr>
            <a:lvl5pPr>
              <a:defRPr sz="2900">
                <a:solidFill>
                  <a:schemeClr val="bg1"/>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6C2534FF-1AC2-F751-ED93-D5AA843A139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452843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ntro + large chart/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B4E07B9B-964A-742E-DB3E-7F40972E2B3D}"/>
              </a:ext>
            </a:extLst>
          </p:cNvPr>
          <p:cNvSpPr>
            <a:spLocks noGrp="1"/>
          </p:cNvSpPr>
          <p:nvPr>
            <p:ph sz="quarter" idx="11" hasCustomPrompt="1"/>
          </p:nvPr>
        </p:nvSpPr>
        <p:spPr>
          <a:xfrm>
            <a:off x="544513" y="2663824"/>
            <a:ext cx="11106150" cy="3348000"/>
          </a:xfrm>
        </p:spPr>
        <p:txBody>
          <a:bodyPr/>
          <a:lstStyle>
            <a:lvl1pPr>
              <a:defRPr/>
            </a:lvl1pPr>
          </a:lstStyle>
          <a:p>
            <a:pPr lvl="0"/>
            <a:r>
              <a:rPr lang="en-GB"/>
              <a:t>Click to add chart or image</a:t>
            </a:r>
          </a:p>
        </p:txBody>
      </p:sp>
    </p:spTree>
    <p:extLst>
      <p:ext uri="{BB962C8B-B14F-4D97-AF65-F5344CB8AC3E}">
        <p14:creationId xmlns:p14="http://schemas.microsoft.com/office/powerpoint/2010/main" val="3418654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ntro + table">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34BE234A-BFD6-6806-DC62-4EC83903E2D9}"/>
              </a:ext>
            </a:extLst>
          </p:cNvPr>
          <p:cNvSpPr>
            <a:spLocks noGrp="1"/>
          </p:cNvSpPr>
          <p:nvPr>
            <p:ph type="tbl" sz="quarter" idx="12"/>
          </p:nvPr>
        </p:nvSpPr>
        <p:spPr>
          <a:xfrm>
            <a:off x="539750" y="2663824"/>
            <a:ext cx="11110913" cy="3349626"/>
          </a:xfrm>
        </p:spPr>
        <p:txBody>
          <a:bodyPr/>
          <a:lstStyle/>
          <a:p>
            <a:r>
              <a:rPr lang="en-US"/>
              <a:t>Click icon to add table</a:t>
            </a:r>
            <a:endParaRPr lang="en-GB"/>
          </a:p>
        </p:txBody>
      </p:sp>
      <p:sp>
        <p:nvSpPr>
          <p:cNvPr id="5" name="Text Placeholder 4">
            <a:extLst>
              <a:ext uri="{FF2B5EF4-FFF2-40B4-BE49-F238E27FC236}">
                <a16:creationId xmlns:a16="http://schemas.microsoft.com/office/drawing/2014/main" id="{EA45179F-EE03-814B-3EA9-219AEEBA6DCF}"/>
              </a:ext>
            </a:extLst>
          </p:cNvPr>
          <p:cNvSpPr>
            <a:spLocks noGrp="1"/>
          </p:cNvSpPr>
          <p:nvPr>
            <p:ph type="body" sz="quarter" idx="10"/>
          </p:nvPr>
        </p:nvSpPr>
        <p:spPr>
          <a:xfrm>
            <a:off x="544512" y="1863725"/>
            <a:ext cx="9159557" cy="685800"/>
          </a:xfrm>
        </p:spPr>
        <p:txBody>
          <a:bodyPr/>
          <a:lstStyle>
            <a:lvl1pPr>
              <a:defRPr sz="1500" b="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64562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 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99EF23F-F78E-B85E-C8A6-4612E8B21D2B}"/>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
        <p:nvSpPr>
          <p:cNvPr id="2" name="Title 1">
            <a:extLst>
              <a:ext uri="{FF2B5EF4-FFF2-40B4-BE49-F238E27FC236}">
                <a16:creationId xmlns:a16="http://schemas.microsoft.com/office/drawing/2014/main" id="{ED65CD90-7A9F-576E-AB5E-FFBC03064043}"/>
              </a:ext>
            </a:extLst>
          </p:cNvPr>
          <p:cNvSpPr>
            <a:spLocks noGrp="1"/>
          </p:cNvSpPr>
          <p:nvPr>
            <p:ph type="title"/>
          </p:nvPr>
        </p:nvSpPr>
        <p:spPr>
          <a:xfrm>
            <a:off x="545124" y="517524"/>
            <a:ext cx="5302800" cy="1065091"/>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4A1213-B62B-CA65-AAA6-955723A1605B}"/>
              </a:ext>
            </a:extLst>
          </p:cNvPr>
          <p:cNvSpPr>
            <a:spLocks noGrp="1"/>
          </p:cNvSpPr>
          <p:nvPr>
            <p:ph idx="1"/>
          </p:nvPr>
        </p:nvSpPr>
        <p:spPr>
          <a:xfrm>
            <a:off x="539749" y="1872000"/>
            <a:ext cx="4608000" cy="414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57AA0C61-5B7D-1DEF-0A9F-4C853E79D915}"/>
              </a:ext>
            </a:extLst>
          </p:cNvPr>
          <p:cNvSpPr>
            <a:spLocks noGrp="1"/>
          </p:cNvSpPr>
          <p:nvPr>
            <p:ph type="body" sz="quarter" idx="10"/>
          </p:nvPr>
        </p:nvSpPr>
        <p:spPr>
          <a:xfrm>
            <a:off x="7109999" y="1872000"/>
            <a:ext cx="4542251" cy="4141450"/>
          </a:xfrm>
        </p:spPr>
        <p:txBody>
          <a:bodyPr/>
          <a:lstStyle>
            <a:lvl1pPr>
              <a:spcBef>
                <a:spcPts val="0"/>
              </a:spcBef>
              <a:spcAft>
                <a:spcPts val="1984"/>
              </a:spcAft>
              <a:defRPr sz="3200" b="0">
                <a:latin typeface="Calibri Light" panose="020F0302020204030204" pitchFamily="34" charset="0"/>
                <a:cs typeface="Calibri Light" panose="020F0302020204030204" pitchFamily="34" charset="0"/>
              </a:defRPr>
            </a:lvl1pPr>
            <a:lvl2pPr>
              <a:defRPr sz="2100" b="1">
                <a:solidFill>
                  <a:schemeClr val="accent1"/>
                </a:solidFill>
              </a:defRPr>
            </a:lvl2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6E5D9694-FA2F-43E5-73F7-C884725B4F3A}"/>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3206" r="31635" b="13658"/>
          <a:stretch/>
        </p:blipFill>
        <p:spPr>
          <a:xfrm>
            <a:off x="6314400" y="0"/>
            <a:ext cx="5877600" cy="6858000"/>
          </a:xfrm>
          <a:prstGeom prst="rect">
            <a:avLst/>
          </a:prstGeom>
        </p:spPr>
      </p:pic>
    </p:spTree>
    <p:extLst>
      <p:ext uri="{BB962C8B-B14F-4D97-AF65-F5344CB8AC3E}">
        <p14:creationId xmlns:p14="http://schemas.microsoft.com/office/powerpoint/2010/main" val="2748224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 column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
        <p:nvSpPr>
          <p:cNvPr id="4" name="Picture Placeholder 3">
            <a:extLst>
              <a:ext uri="{FF2B5EF4-FFF2-40B4-BE49-F238E27FC236}">
                <a16:creationId xmlns:a16="http://schemas.microsoft.com/office/drawing/2014/main" id="{93B056AB-5AFA-E9DB-AB05-CDFD6EF51105}"/>
              </a:ext>
            </a:extLst>
          </p:cNvPr>
          <p:cNvSpPr>
            <a:spLocks noGrp="1"/>
          </p:cNvSpPr>
          <p:nvPr>
            <p:ph type="pic" sz="quarter" idx="10"/>
          </p:nvPr>
        </p:nvSpPr>
        <p:spPr>
          <a:xfrm>
            <a:off x="547200" y="1933200"/>
            <a:ext cx="1710000" cy="1710000"/>
          </a:xfrm>
          <a:prstGeom prst="ellipse">
            <a:avLst/>
          </a:prstGeom>
          <a:solidFill>
            <a:srgbClr val="CCCCCC"/>
          </a:solidFill>
        </p:spPr>
        <p:txBody>
          <a:bodyPr/>
          <a:lstStyle/>
          <a:p>
            <a:r>
              <a:rPr lang="en-US"/>
              <a:t>Click icon to add picture</a:t>
            </a:r>
            <a:endParaRPr lang="en-GB"/>
          </a:p>
        </p:txBody>
      </p:sp>
      <p:sp>
        <p:nvSpPr>
          <p:cNvPr id="5" name="Picture Placeholder 3">
            <a:extLst>
              <a:ext uri="{FF2B5EF4-FFF2-40B4-BE49-F238E27FC236}">
                <a16:creationId xmlns:a16="http://schemas.microsoft.com/office/drawing/2014/main" id="{61AF6A3C-B207-AEB7-D66E-908E24293E19}"/>
              </a:ext>
            </a:extLst>
          </p:cNvPr>
          <p:cNvSpPr>
            <a:spLocks noGrp="1"/>
          </p:cNvSpPr>
          <p:nvPr>
            <p:ph type="pic" sz="quarter" idx="11"/>
          </p:nvPr>
        </p:nvSpPr>
        <p:spPr>
          <a:xfrm>
            <a:off x="3521569" y="1933200"/>
            <a:ext cx="1710000" cy="1710000"/>
          </a:xfrm>
          <a:prstGeom prst="ellipse">
            <a:avLst/>
          </a:prstGeom>
          <a:solidFill>
            <a:srgbClr val="CCCCCC"/>
          </a:solidFill>
        </p:spPr>
        <p:txBody>
          <a:bodyPr/>
          <a:lstStyle/>
          <a:p>
            <a:r>
              <a:rPr lang="en-US"/>
              <a:t>Click icon to add picture</a:t>
            </a:r>
            <a:endParaRPr lang="en-GB"/>
          </a:p>
        </p:txBody>
      </p:sp>
      <p:sp>
        <p:nvSpPr>
          <p:cNvPr id="6" name="Picture Placeholder 3">
            <a:extLst>
              <a:ext uri="{FF2B5EF4-FFF2-40B4-BE49-F238E27FC236}">
                <a16:creationId xmlns:a16="http://schemas.microsoft.com/office/drawing/2014/main" id="{28C3FDFE-E961-4A2A-8230-2029FDC24E17}"/>
              </a:ext>
            </a:extLst>
          </p:cNvPr>
          <p:cNvSpPr>
            <a:spLocks noGrp="1"/>
          </p:cNvSpPr>
          <p:nvPr>
            <p:ph type="pic" sz="quarter" idx="12"/>
          </p:nvPr>
        </p:nvSpPr>
        <p:spPr>
          <a:xfrm>
            <a:off x="6503138" y="1933200"/>
            <a:ext cx="1710000" cy="1710000"/>
          </a:xfrm>
          <a:prstGeom prst="ellipse">
            <a:avLst/>
          </a:prstGeom>
          <a:solidFill>
            <a:srgbClr val="CCCCCC"/>
          </a:solidFill>
        </p:spPr>
        <p:txBody>
          <a:bodyPr/>
          <a:lstStyle/>
          <a:p>
            <a:r>
              <a:rPr lang="en-US"/>
              <a:t>Click icon to add picture</a:t>
            </a:r>
            <a:endParaRPr lang="en-GB"/>
          </a:p>
        </p:txBody>
      </p:sp>
      <p:sp>
        <p:nvSpPr>
          <p:cNvPr id="7" name="Picture Placeholder 3">
            <a:extLst>
              <a:ext uri="{FF2B5EF4-FFF2-40B4-BE49-F238E27FC236}">
                <a16:creationId xmlns:a16="http://schemas.microsoft.com/office/drawing/2014/main" id="{23437535-574E-4D1A-4B09-0EC33AE8CCE4}"/>
              </a:ext>
            </a:extLst>
          </p:cNvPr>
          <p:cNvSpPr>
            <a:spLocks noGrp="1"/>
          </p:cNvSpPr>
          <p:nvPr>
            <p:ph type="pic" sz="quarter" idx="13"/>
          </p:nvPr>
        </p:nvSpPr>
        <p:spPr>
          <a:xfrm>
            <a:off x="9484708" y="1933200"/>
            <a:ext cx="1710000" cy="1710000"/>
          </a:xfrm>
          <a:prstGeom prst="ellipse">
            <a:avLst/>
          </a:prstGeom>
          <a:solidFill>
            <a:srgbClr val="CCCCCC"/>
          </a:solidFill>
        </p:spPr>
        <p:txBody>
          <a:bodyPr/>
          <a:lstStyle/>
          <a:p>
            <a:r>
              <a:rPr lang="en-US"/>
              <a:t>Click icon to add picture</a:t>
            </a:r>
            <a:endParaRPr lang="en-GB"/>
          </a:p>
        </p:txBody>
      </p:sp>
      <p:sp>
        <p:nvSpPr>
          <p:cNvPr id="9" name="Text Placeholder 8">
            <a:extLst>
              <a:ext uri="{FF2B5EF4-FFF2-40B4-BE49-F238E27FC236}">
                <a16:creationId xmlns:a16="http://schemas.microsoft.com/office/drawing/2014/main" id="{D3EA98B3-3C62-C9A4-7D0E-AD36E33B5A2C}"/>
              </a:ext>
            </a:extLst>
          </p:cNvPr>
          <p:cNvSpPr>
            <a:spLocks noGrp="1"/>
          </p:cNvSpPr>
          <p:nvPr>
            <p:ph type="body" sz="quarter" idx="14"/>
          </p:nvPr>
        </p:nvSpPr>
        <p:spPr>
          <a:xfrm>
            <a:off x="540000"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a:extLst>
              <a:ext uri="{FF2B5EF4-FFF2-40B4-BE49-F238E27FC236}">
                <a16:creationId xmlns:a16="http://schemas.microsoft.com/office/drawing/2014/main" id="{A282ABB3-4635-9A67-7EB3-40B300C86156}"/>
              </a:ext>
            </a:extLst>
          </p:cNvPr>
          <p:cNvSpPr>
            <a:spLocks noGrp="1"/>
          </p:cNvSpPr>
          <p:nvPr>
            <p:ph type="body" sz="quarter" idx="15"/>
          </p:nvPr>
        </p:nvSpPr>
        <p:spPr>
          <a:xfrm>
            <a:off x="948470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8">
            <a:extLst>
              <a:ext uri="{FF2B5EF4-FFF2-40B4-BE49-F238E27FC236}">
                <a16:creationId xmlns:a16="http://schemas.microsoft.com/office/drawing/2014/main" id="{76F828D1-6EDC-46D3-81EF-A969D087DCDA}"/>
              </a:ext>
            </a:extLst>
          </p:cNvPr>
          <p:cNvSpPr>
            <a:spLocks noGrp="1"/>
          </p:cNvSpPr>
          <p:nvPr>
            <p:ph type="body" sz="quarter" idx="16"/>
          </p:nvPr>
        </p:nvSpPr>
        <p:spPr>
          <a:xfrm>
            <a:off x="6503138"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809345B1-3DE9-6A5D-AD1B-4BFC3642CD46}"/>
              </a:ext>
            </a:extLst>
          </p:cNvPr>
          <p:cNvSpPr>
            <a:spLocks noGrp="1"/>
          </p:cNvSpPr>
          <p:nvPr>
            <p:ph type="body" sz="quarter" idx="17"/>
          </p:nvPr>
        </p:nvSpPr>
        <p:spPr>
          <a:xfrm>
            <a:off x="3521569" y="4050000"/>
            <a:ext cx="2163600" cy="1963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0615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inal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1A70780-EE83-4155-0EF6-2779E2F231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
        <p:nvSpPr>
          <p:cNvPr id="3" name="Title 2">
            <a:extLst>
              <a:ext uri="{FF2B5EF4-FFF2-40B4-BE49-F238E27FC236}">
                <a16:creationId xmlns:a16="http://schemas.microsoft.com/office/drawing/2014/main" id="{25EFAE2B-957A-2261-4DA8-9CD844270F6A}"/>
              </a:ext>
            </a:extLst>
          </p:cNvPr>
          <p:cNvSpPr>
            <a:spLocks noGrp="1"/>
          </p:cNvSpPr>
          <p:nvPr>
            <p:ph type="title"/>
          </p:nvPr>
        </p:nvSpPr>
        <p:spPr>
          <a:xfrm>
            <a:off x="540000" y="1306800"/>
            <a:ext cx="2566800" cy="556925"/>
          </a:xfrm>
        </p:spPr>
        <p:txBody>
          <a:bodyPr/>
          <a:lstStyle>
            <a:lvl1pPr>
              <a:defRPr sz="1500" b="0" i="0">
                <a:solidFill>
                  <a:schemeClr val="bg2"/>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696E1EB6-550F-A494-05A8-23E6CAE67B67}"/>
              </a:ext>
            </a:extLst>
          </p:cNvPr>
          <p:cNvSpPr>
            <a:spLocks noGrp="1"/>
          </p:cNvSpPr>
          <p:nvPr>
            <p:ph type="body" sz="quarter" idx="10"/>
          </p:nvPr>
        </p:nvSpPr>
        <p:spPr>
          <a:xfrm>
            <a:off x="539750" y="1954800"/>
            <a:ext cx="2566800" cy="1925537"/>
          </a:xfrm>
        </p:spPr>
        <p:txBody>
          <a:bodyPr/>
          <a:lstStyle>
            <a:lvl1pPr>
              <a:spcBef>
                <a:spcPts val="0"/>
              </a:spcBef>
              <a:spcAft>
                <a:spcPts val="1417"/>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59E95362-6981-42A1-ABE3-4C3BFBF74483}"/>
              </a:ext>
            </a:extLst>
          </p:cNvPr>
          <p:cNvSpPr>
            <a:spLocks noGrp="1"/>
          </p:cNvSpPr>
          <p:nvPr>
            <p:ph type="body" sz="quarter" idx="11"/>
          </p:nvPr>
        </p:nvSpPr>
        <p:spPr>
          <a:xfrm>
            <a:off x="817200" y="43416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8" name="Text Placeholder 6">
            <a:extLst>
              <a:ext uri="{FF2B5EF4-FFF2-40B4-BE49-F238E27FC236}">
                <a16:creationId xmlns:a16="http://schemas.microsoft.com/office/drawing/2014/main" id="{2134276C-64CA-120B-917E-916918800DB9}"/>
              </a:ext>
            </a:extLst>
          </p:cNvPr>
          <p:cNvSpPr>
            <a:spLocks noGrp="1"/>
          </p:cNvSpPr>
          <p:nvPr>
            <p:ph type="body" sz="quarter" idx="12"/>
          </p:nvPr>
        </p:nvSpPr>
        <p:spPr>
          <a:xfrm>
            <a:off x="817200" y="4060800"/>
            <a:ext cx="3326400" cy="270000"/>
          </a:xfrm>
        </p:spPr>
        <p:txBody>
          <a:bodyPr/>
          <a:lstStyle>
            <a:lvl1pPr>
              <a:spcBef>
                <a:spcPts val="0"/>
              </a:spcBef>
              <a:spcAft>
                <a:spcPts val="0"/>
              </a:spcAft>
              <a:defRPr sz="1500">
                <a:solidFill>
                  <a:schemeClr val="bg2"/>
                </a:solidFill>
              </a:defRPr>
            </a:lvl1pPr>
          </a:lstStyle>
          <a:p>
            <a:pPr lvl="0"/>
            <a:r>
              <a:rPr lang="en-US"/>
              <a:t>Click to edit Master text styles</a:t>
            </a:r>
          </a:p>
        </p:txBody>
      </p:sp>
      <p:sp>
        <p:nvSpPr>
          <p:cNvPr id="9" name="Text Placeholder 4">
            <a:extLst>
              <a:ext uri="{FF2B5EF4-FFF2-40B4-BE49-F238E27FC236}">
                <a16:creationId xmlns:a16="http://schemas.microsoft.com/office/drawing/2014/main" id="{55CB7D6B-0232-0372-FBD7-8DD40EEA35FD}"/>
              </a:ext>
            </a:extLst>
          </p:cNvPr>
          <p:cNvSpPr>
            <a:spLocks noGrp="1"/>
          </p:cNvSpPr>
          <p:nvPr>
            <p:ph type="body" sz="quarter" idx="13"/>
          </p:nvPr>
        </p:nvSpPr>
        <p:spPr>
          <a:xfrm>
            <a:off x="539750" y="5002801"/>
            <a:ext cx="3603850" cy="1387200"/>
          </a:xfrm>
        </p:spPr>
        <p:txBody>
          <a:bodyPr/>
          <a:lstStyle>
            <a:lvl1pPr>
              <a:spcBef>
                <a:spcPts val="0"/>
              </a:spcBef>
              <a:spcAft>
                <a:spcPts val="2835"/>
              </a:spcAft>
              <a:defRPr sz="1500" b="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pic>
        <p:nvPicPr>
          <p:cNvPr id="4" name="Graphic 3">
            <a:extLst>
              <a:ext uri="{FF2B5EF4-FFF2-40B4-BE49-F238E27FC236}">
                <a16:creationId xmlns:a16="http://schemas.microsoft.com/office/drawing/2014/main" id="{742FF65A-0F03-9BF7-AD74-5DD4605A254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702128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21566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content and bullets">
    <p:bg>
      <p:bgRef idx="1001">
        <a:schemeClr val="bg1"/>
      </p:bgRef>
    </p:bg>
    <p:spTree>
      <p:nvGrpSpPr>
        <p:cNvPr id="1" name=""/>
        <p:cNvGrpSpPr/>
        <p:nvPr/>
      </p:nvGrpSpPr>
      <p:grpSpPr>
        <a:xfrm>
          <a:off x="0" y="0"/>
          <a:ext cx="0" cy="0"/>
          <a:chOff x="0" y="0"/>
          <a:chExt cx="0" cy="0"/>
        </a:xfrm>
      </p:grpSpPr>
      <p:sp>
        <p:nvSpPr>
          <p:cNvPr id="18" name="Content Placeholder 17"/>
          <p:cNvSpPr>
            <a:spLocks noGrp="1"/>
          </p:cNvSpPr>
          <p:nvPr>
            <p:ph sz="quarter" idx="10" hasCustomPrompt="1"/>
          </p:nvPr>
        </p:nvSpPr>
        <p:spPr>
          <a:xfrm>
            <a:off x="623394" y="1268189"/>
            <a:ext cx="10943167" cy="1224632"/>
          </a:xfrm>
          <a:prstGeom prst="rect">
            <a:avLst/>
          </a:prstGeom>
        </p:spPr>
        <p:txBody>
          <a:bodyPr/>
          <a:lstStyle>
            <a:lvl1pPr marL="0" indent="0">
              <a:buNone/>
              <a:defRPr sz="1800" baseline="0"/>
            </a:lvl1pPr>
          </a:lstStyle>
          <a:p>
            <a:pPr lvl="0"/>
            <a:r>
              <a:rPr lang="en-US"/>
              <a:t>Always use at least size 18 font </a:t>
            </a:r>
          </a:p>
        </p:txBody>
      </p:sp>
      <p:sp>
        <p:nvSpPr>
          <p:cNvPr id="21" name="Title 20"/>
          <p:cNvSpPr>
            <a:spLocks noGrp="1"/>
          </p:cNvSpPr>
          <p:nvPr>
            <p:ph type="title"/>
          </p:nvPr>
        </p:nvSpPr>
        <p:spPr>
          <a:xfrm>
            <a:off x="624418" y="404664"/>
            <a:ext cx="10963572" cy="648072"/>
          </a:xfrm>
          <a:prstGeom prst="rect">
            <a:avLst/>
          </a:prstGeom>
        </p:spPr>
        <p:txBody>
          <a:bodyPr/>
          <a:lstStyle>
            <a:lvl1pPr>
              <a:defRPr sz="3200" b="1">
                <a:solidFill>
                  <a:schemeClr val="tx1"/>
                </a:solidFill>
              </a:defRPr>
            </a:lvl1pPr>
          </a:lstStyle>
          <a:p>
            <a:r>
              <a:rPr lang="en-US"/>
              <a:t>Click to edit Master title style</a:t>
            </a:r>
            <a:endParaRPr lang="en-GB"/>
          </a:p>
        </p:txBody>
      </p:sp>
      <p:sp>
        <p:nvSpPr>
          <p:cNvPr id="3" name="Content Placeholder 2"/>
          <p:cNvSpPr>
            <a:spLocks noGrp="1"/>
          </p:cNvSpPr>
          <p:nvPr>
            <p:ph sz="quarter" idx="13" hasCustomPrompt="1"/>
          </p:nvPr>
        </p:nvSpPr>
        <p:spPr>
          <a:xfrm>
            <a:off x="623393" y="2708274"/>
            <a:ext cx="10964597" cy="3815752"/>
          </a:xfrm>
          <a:prstGeom prst="rect">
            <a:avLst/>
          </a:prstGeom>
        </p:spPr>
        <p:txBody>
          <a:bodyPr/>
          <a:lstStyle>
            <a:lvl1pPr>
              <a:defRPr sz="1800" b="1">
                <a:solidFill>
                  <a:schemeClr val="tx1"/>
                </a:solidFill>
              </a:defRPr>
            </a:lvl1pPr>
            <a:lvl2pPr>
              <a:defRPr sz="1700" b="1">
                <a:solidFill>
                  <a:schemeClr val="tx2"/>
                </a:solidFill>
              </a:defRPr>
            </a:lvl2pPr>
            <a:lvl3pPr>
              <a:defRPr sz="1700" b="1">
                <a:solidFill>
                  <a:schemeClr val="tx2"/>
                </a:solidFill>
              </a:defRPr>
            </a:lvl3pPr>
            <a:lvl4pPr>
              <a:defRPr sz="1700" b="1">
                <a:solidFill>
                  <a:schemeClr val="tx2"/>
                </a:solidFill>
              </a:defRPr>
            </a:lvl4pPr>
            <a:lvl5pPr>
              <a:defRPr sz="1700" b="1">
                <a:solidFill>
                  <a:schemeClr val="tx2"/>
                </a:solidFill>
              </a:defRPr>
            </a:lvl5pPr>
          </a:lstStyle>
          <a:p>
            <a:pPr lvl="0"/>
            <a:r>
              <a:rPr lang="en-US"/>
              <a:t>Always use at least size 18 font </a:t>
            </a:r>
          </a:p>
        </p:txBody>
      </p:sp>
    </p:spTree>
    <p:extLst>
      <p:ext uri="{BB962C8B-B14F-4D97-AF65-F5344CB8AC3E}">
        <p14:creationId xmlns:p14="http://schemas.microsoft.com/office/powerpoint/2010/main" val="7144895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799">
          <p15:clr>
            <a:srgbClr val="FBAE40"/>
          </p15:clr>
        </p15:guide>
        <p15:guide id="2" pos="2880">
          <p15:clr>
            <a:srgbClr val="FBAE40"/>
          </p15:clr>
        </p15:guide>
        <p15:guide id="3" orient="horz" pos="170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303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1CB8C-1F06-9D2B-33CF-F7A29C45C00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7335AE1-929B-293B-06E0-A84823E531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1C7B2E-8EEB-02A6-B612-0A0BA2ADC137}"/>
              </a:ext>
            </a:extLst>
          </p:cNvPr>
          <p:cNvSpPr>
            <a:spLocks noGrp="1"/>
          </p:cNvSpPr>
          <p:nvPr>
            <p:ph type="dt" sz="half" idx="10"/>
          </p:nvPr>
        </p:nvSpPr>
        <p:spPr/>
        <p:txBody>
          <a:bodyPr/>
          <a:lstStyle/>
          <a:p>
            <a:fld id="{9B821E3C-BD11-4835-8F6C-998FE232236F}" type="datetimeFigureOut">
              <a:rPr lang="en-GB" smtClean="0"/>
              <a:t>20/07/2026</a:t>
            </a:fld>
            <a:endParaRPr lang="en-GB"/>
          </a:p>
        </p:txBody>
      </p:sp>
      <p:sp>
        <p:nvSpPr>
          <p:cNvPr id="5" name="Footer Placeholder 4">
            <a:extLst>
              <a:ext uri="{FF2B5EF4-FFF2-40B4-BE49-F238E27FC236}">
                <a16:creationId xmlns:a16="http://schemas.microsoft.com/office/drawing/2014/main" id="{6B7557DF-AE45-6C85-77EB-DFEF8FD8B2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35ABB1-0161-C342-C7D1-DFB378C09CDA}"/>
              </a:ext>
            </a:extLst>
          </p:cNvPr>
          <p:cNvSpPr>
            <a:spLocks noGrp="1"/>
          </p:cNvSpPr>
          <p:nvPr>
            <p:ph type="sldNum" sz="quarter" idx="12"/>
          </p:nvPr>
        </p:nvSpPr>
        <p:spPr/>
        <p:txBody>
          <a:bodyPr/>
          <a:lstStyle/>
          <a:p>
            <a:fld id="{0135C4AD-F61E-4166-97F9-C5CEF324F9AE}" type="slidenum">
              <a:rPr lang="en-GB" smtClean="0"/>
              <a:t>‹#›</a:t>
            </a:fld>
            <a:endParaRPr lang="en-GB"/>
          </a:p>
        </p:txBody>
      </p:sp>
    </p:spTree>
    <p:extLst>
      <p:ext uri="{BB962C8B-B14F-4D97-AF65-F5344CB8AC3E}">
        <p14:creationId xmlns:p14="http://schemas.microsoft.com/office/powerpoint/2010/main" val="522868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7B540-3CEB-48DD-82C5-3F3CC52D65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5B660FC-0B42-43D6-A6D0-190723C816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810EEF2-AE77-482C-855A-EA29B9F138C2}"/>
              </a:ext>
            </a:extLst>
          </p:cNvPr>
          <p:cNvSpPr>
            <a:spLocks noGrp="1"/>
          </p:cNvSpPr>
          <p:nvPr>
            <p:ph type="dt" sz="half" idx="10"/>
          </p:nvPr>
        </p:nvSpPr>
        <p:spPr/>
        <p:txBody>
          <a:bodyPr/>
          <a:lstStyle/>
          <a:p>
            <a:fld id="{F719A83B-D013-40D8-B782-C75D0745633A}" type="datetimeFigureOut">
              <a:rPr lang="en-GB" smtClean="0"/>
              <a:t>20/07/2026</a:t>
            </a:fld>
            <a:endParaRPr lang="en-GB"/>
          </a:p>
        </p:txBody>
      </p:sp>
      <p:sp>
        <p:nvSpPr>
          <p:cNvPr id="5" name="Footer Placeholder 4">
            <a:extLst>
              <a:ext uri="{FF2B5EF4-FFF2-40B4-BE49-F238E27FC236}">
                <a16:creationId xmlns:a16="http://schemas.microsoft.com/office/drawing/2014/main" id="{E4757CD6-DFAC-4889-A4B2-B02C75FD7C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094D95-E254-4289-8873-2E41F6944AC7}"/>
              </a:ext>
            </a:extLst>
          </p:cNvPr>
          <p:cNvSpPr>
            <a:spLocks noGrp="1"/>
          </p:cNvSpPr>
          <p:nvPr>
            <p:ph type="sldNum" sz="quarter" idx="12"/>
          </p:nvPr>
        </p:nvSpPr>
        <p:spPr/>
        <p:txBody>
          <a:bodyPr/>
          <a:lstStyle/>
          <a:p>
            <a:fld id="{01CEABC7-A51E-44F9-BAAB-7E08E39DC7E0}" type="slidenum">
              <a:rPr lang="en-GB" smtClean="0"/>
              <a:t>‹#›</a:t>
            </a:fld>
            <a:endParaRPr lang="en-GB"/>
          </a:p>
        </p:txBody>
      </p:sp>
    </p:spTree>
    <p:extLst>
      <p:ext uri="{BB962C8B-B14F-4D97-AF65-F5344CB8AC3E}">
        <p14:creationId xmlns:p14="http://schemas.microsoft.com/office/powerpoint/2010/main" val="277420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E421-CBCA-3217-8030-9FD22A3D3599}"/>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9613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3D21-E776-6E77-F103-77DB1FD683E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7379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bg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20/07/2026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pic>
        <p:nvPicPr>
          <p:cNvPr id="5" name="Graphic 4">
            <a:extLst>
              <a:ext uri="{FF2B5EF4-FFF2-40B4-BE49-F238E27FC236}">
                <a16:creationId xmlns:a16="http://schemas.microsoft.com/office/drawing/2014/main" id="{E48DA04A-C8FB-667E-9B97-B2583C5729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468000"/>
            <a:ext cx="2169807" cy="277200"/>
          </a:xfrm>
          <a:prstGeom prst="rect">
            <a:avLst/>
          </a:prstGeom>
        </p:spPr>
      </p:pic>
    </p:spTree>
    <p:extLst>
      <p:ext uri="{BB962C8B-B14F-4D97-AF65-F5344CB8AC3E}">
        <p14:creationId xmlns:p14="http://schemas.microsoft.com/office/powerpoint/2010/main" val="299498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with im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023BC3D-E917-E194-078D-A19A26CD3531}"/>
              </a:ext>
            </a:extLst>
          </p:cNvPr>
          <p:cNvSpPr>
            <a:spLocks noGrp="1"/>
          </p:cNvSpPr>
          <p:nvPr>
            <p:ph type="pic" sz="quarter" idx="11"/>
          </p:nvPr>
        </p:nvSpPr>
        <p:spPr>
          <a:xfrm>
            <a:off x="6227130" y="0"/>
            <a:ext cx="5964871" cy="6858000"/>
          </a:xfrm>
          <a:custGeom>
            <a:avLst/>
            <a:gdLst>
              <a:gd name="connsiteX0" fmla="*/ 0 w 5964871"/>
              <a:gd name="connsiteY0" fmla="*/ 0 h 6858000"/>
              <a:gd name="connsiteX1" fmla="*/ 5964871 w 5964871"/>
              <a:gd name="connsiteY1" fmla="*/ 0 h 6858000"/>
              <a:gd name="connsiteX2" fmla="*/ 5964871 w 5964871"/>
              <a:gd name="connsiteY2" fmla="*/ 6858000 h 6858000"/>
              <a:gd name="connsiteX3" fmla="*/ 1730116 w 5964871"/>
              <a:gd name="connsiteY3" fmla="*/ 6858000 h 6858000"/>
              <a:gd name="connsiteX4" fmla="*/ 1732633 w 5964871"/>
              <a:gd name="connsiteY4" fmla="*/ 6706709 h 6858000"/>
              <a:gd name="connsiteX5" fmla="*/ 1390927 w 5964871"/>
              <a:gd name="connsiteY5" fmla="*/ 3466002 h 6858000"/>
              <a:gd name="connsiteX6" fmla="*/ 2627 w 5964871"/>
              <a:gd name="connsiteY6" fmla="*/ 47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4871" h="6858000">
                <a:moveTo>
                  <a:pt x="0" y="0"/>
                </a:moveTo>
                <a:lnTo>
                  <a:pt x="5964871" y="0"/>
                </a:lnTo>
                <a:lnTo>
                  <a:pt x="5964871" y="6858000"/>
                </a:lnTo>
                <a:lnTo>
                  <a:pt x="1730116" y="6858000"/>
                </a:lnTo>
                <a:lnTo>
                  <a:pt x="1732633" y="6706709"/>
                </a:lnTo>
                <a:cubicBezTo>
                  <a:pt x="1737091" y="5733615"/>
                  <a:pt x="1666493" y="4614231"/>
                  <a:pt x="1390927" y="3466002"/>
                </a:cubicBezTo>
                <a:cubicBezTo>
                  <a:pt x="1069435" y="2126382"/>
                  <a:pt x="517187" y="948452"/>
                  <a:pt x="2627" y="4711"/>
                </a:cubicBezTo>
                <a:close/>
              </a:path>
            </a:pathLst>
          </a:custGeom>
          <a:noFill/>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E53F2AF8-7A47-AD7C-E395-D6299B2C44C0}"/>
              </a:ext>
            </a:extLst>
          </p:cNvPr>
          <p:cNvSpPr>
            <a:spLocks noGrp="1"/>
          </p:cNvSpPr>
          <p:nvPr>
            <p:ph type="ctrTitle"/>
          </p:nvPr>
        </p:nvSpPr>
        <p:spPr>
          <a:xfrm>
            <a:off x="540000" y="1944000"/>
            <a:ext cx="5421600" cy="1620000"/>
          </a:xfrm>
        </p:spPr>
        <p:txBody>
          <a:bodyPr anchor="t" anchorCtr="0"/>
          <a:lstStyle>
            <a:lvl1pPr algn="l">
              <a:lnSpc>
                <a:spcPct val="90000"/>
              </a:lnSpc>
              <a:defRPr sz="6000">
                <a:solidFill>
                  <a:schemeClr val="accent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5EF42DB-DC5E-BDA8-4439-0D28FE6315CD}"/>
              </a:ext>
            </a:extLst>
          </p:cNvPr>
          <p:cNvSpPr>
            <a:spLocks noGrp="1"/>
          </p:cNvSpPr>
          <p:nvPr>
            <p:ph type="subTitle" idx="1"/>
          </p:nvPr>
        </p:nvSpPr>
        <p:spPr>
          <a:xfrm>
            <a:off x="539750" y="3789606"/>
            <a:ext cx="5421850" cy="1080000"/>
          </a:xfrm>
        </p:spPr>
        <p:txBody>
          <a:bodyPr/>
          <a:lstStyle>
            <a:lvl1pPr marL="0" indent="0" algn="l">
              <a:spcBef>
                <a:spcPts val="0"/>
              </a:spcBef>
              <a:spcAft>
                <a:spcPts val="0"/>
              </a:spcAft>
              <a:buNone/>
              <a:defRPr sz="3400" b="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0270189-B4F1-9519-7F15-73B284A4FC09}"/>
              </a:ext>
            </a:extLst>
          </p:cNvPr>
          <p:cNvSpPr>
            <a:spLocks noGrp="1"/>
          </p:cNvSpPr>
          <p:nvPr>
            <p:ph type="dt" sz="half" idx="10"/>
          </p:nvPr>
        </p:nvSpPr>
        <p:spPr>
          <a:xfrm>
            <a:off x="539750" y="5220000"/>
            <a:ext cx="2743200" cy="365125"/>
          </a:xfrm>
        </p:spPr>
        <p:txBody>
          <a:bodyPr lIns="0" tIns="0" rIns="0" bIns="0" anchor="t" anchorCtr="0"/>
          <a:lstStyle>
            <a:lvl1pPr>
              <a:defRPr sz="2000">
                <a:solidFill>
                  <a:schemeClr val="tx1"/>
                </a:solidFill>
                <a:latin typeface="Calibri Light" panose="020F0302020204030204" pitchFamily="34" charset="0"/>
                <a:cs typeface="Calibri Light" panose="020F0302020204030204" pitchFamily="34" charset="0"/>
              </a:defRPr>
            </a:lvl1pPr>
          </a:lstStyle>
          <a:p>
            <a:fld id="{1F320846-5969-4CBF-ACE6-14C5E9B07FE6}" type="datetimeFigureOut">
              <a:rPr lang="en-GB" smtClean="0"/>
              <a:pPr/>
              <a:t>20/07/2026</a:t>
            </a:fld>
            <a:endParaRPr lang="en-GB"/>
          </a:p>
        </p:txBody>
      </p:sp>
      <p:pic>
        <p:nvPicPr>
          <p:cNvPr id="16" name="Graphic 15">
            <a:extLst>
              <a:ext uri="{FF2B5EF4-FFF2-40B4-BE49-F238E27FC236}">
                <a16:creationId xmlns:a16="http://schemas.microsoft.com/office/drawing/2014/main" id="{ED655B4C-3D82-E0A8-AE5A-985B696068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pic>
        <p:nvPicPr>
          <p:cNvPr id="5" name="Graphic 4">
            <a:extLst>
              <a:ext uri="{FF2B5EF4-FFF2-40B4-BE49-F238E27FC236}">
                <a16:creationId xmlns:a16="http://schemas.microsoft.com/office/drawing/2014/main" id="{09242D59-5BD5-0B72-7D9D-816D3F4DC72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0000" y="468000"/>
            <a:ext cx="2169806" cy="277200"/>
          </a:xfrm>
          <a:prstGeom prst="rect">
            <a:avLst/>
          </a:prstGeom>
        </p:spPr>
      </p:pic>
    </p:spTree>
    <p:extLst>
      <p:ext uri="{BB962C8B-B14F-4D97-AF65-F5344CB8AC3E}">
        <p14:creationId xmlns:p14="http://schemas.microsoft.com/office/powerpoint/2010/main" val="3417432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F803CF8-6DEC-3F38-1E23-B6030E86F7A7}"/>
              </a:ext>
            </a:extLst>
          </p:cNvPr>
          <p:cNvSpPr>
            <a:spLocks noGrp="1"/>
          </p:cNvSpPr>
          <p:nvPr>
            <p:ph type="body" sz="quarter" idx="10"/>
          </p:nvPr>
        </p:nvSpPr>
        <p:spPr>
          <a:xfrm>
            <a:off x="1170810" y="1911499"/>
            <a:ext cx="3672000" cy="492610"/>
          </a:xfrm>
        </p:spPr>
        <p:txBody>
          <a:bodyPr anchor="b" anchorCtr="0"/>
          <a:lstStyle>
            <a:lvl1pPr>
              <a:defRPr sz="2500"/>
            </a:lvl1pPr>
          </a:lstStyle>
          <a:p>
            <a:pPr lvl="0"/>
            <a:r>
              <a:rPr lang="en-US"/>
              <a:t>Click to edit Master text styles</a:t>
            </a:r>
          </a:p>
        </p:txBody>
      </p:sp>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11" name="Text Placeholder 9">
            <a:extLst>
              <a:ext uri="{FF2B5EF4-FFF2-40B4-BE49-F238E27FC236}">
                <a16:creationId xmlns:a16="http://schemas.microsoft.com/office/drawing/2014/main" id="{6AE92126-64BC-24DE-EC11-D94A8CE63F57}"/>
              </a:ext>
            </a:extLst>
          </p:cNvPr>
          <p:cNvSpPr>
            <a:spLocks noGrp="1"/>
          </p:cNvSpPr>
          <p:nvPr>
            <p:ph type="body" sz="quarter" idx="11" hasCustomPrompt="1"/>
          </p:nvPr>
        </p:nvSpPr>
        <p:spPr>
          <a:xfrm>
            <a:off x="540738"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4" name="Text Placeholder 9">
            <a:extLst>
              <a:ext uri="{FF2B5EF4-FFF2-40B4-BE49-F238E27FC236}">
                <a16:creationId xmlns:a16="http://schemas.microsoft.com/office/drawing/2014/main" id="{349BCA8D-4AA5-2903-E974-D2041A328E08}"/>
              </a:ext>
            </a:extLst>
          </p:cNvPr>
          <p:cNvSpPr>
            <a:spLocks noGrp="1"/>
          </p:cNvSpPr>
          <p:nvPr>
            <p:ph type="body" sz="quarter" idx="12"/>
          </p:nvPr>
        </p:nvSpPr>
        <p:spPr>
          <a:xfrm>
            <a:off x="1170810" y="2884514"/>
            <a:ext cx="3672000" cy="492610"/>
          </a:xfrm>
        </p:spPr>
        <p:txBody>
          <a:bodyPr anchor="b" anchorCtr="0"/>
          <a:lstStyle>
            <a:lvl1pPr>
              <a:defRPr sz="2500"/>
            </a:lvl1pPr>
          </a:lstStyle>
          <a:p>
            <a:pPr lvl="0"/>
            <a:r>
              <a:rPr lang="en-US"/>
              <a:t>Click to edit Master text styles</a:t>
            </a:r>
          </a:p>
        </p:txBody>
      </p:sp>
      <p:sp>
        <p:nvSpPr>
          <p:cNvPr id="15" name="Text Placeholder 9">
            <a:extLst>
              <a:ext uri="{FF2B5EF4-FFF2-40B4-BE49-F238E27FC236}">
                <a16:creationId xmlns:a16="http://schemas.microsoft.com/office/drawing/2014/main" id="{3910E9B7-D1D4-E59C-2EBD-9E327D1E6FAC}"/>
              </a:ext>
            </a:extLst>
          </p:cNvPr>
          <p:cNvSpPr>
            <a:spLocks noGrp="1"/>
          </p:cNvSpPr>
          <p:nvPr>
            <p:ph type="body" sz="quarter" idx="13" hasCustomPrompt="1"/>
          </p:nvPr>
        </p:nvSpPr>
        <p:spPr>
          <a:xfrm>
            <a:off x="540738"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17" name="Text Placeholder 9">
            <a:extLst>
              <a:ext uri="{FF2B5EF4-FFF2-40B4-BE49-F238E27FC236}">
                <a16:creationId xmlns:a16="http://schemas.microsoft.com/office/drawing/2014/main" id="{608EB52F-2896-A270-88F6-0E7EBDE28FCC}"/>
              </a:ext>
            </a:extLst>
          </p:cNvPr>
          <p:cNvSpPr>
            <a:spLocks noGrp="1"/>
          </p:cNvSpPr>
          <p:nvPr>
            <p:ph type="body" sz="quarter" idx="14"/>
          </p:nvPr>
        </p:nvSpPr>
        <p:spPr>
          <a:xfrm>
            <a:off x="1170810" y="3869253"/>
            <a:ext cx="3672000" cy="492610"/>
          </a:xfrm>
        </p:spPr>
        <p:txBody>
          <a:bodyPr anchor="b" anchorCtr="0"/>
          <a:lstStyle>
            <a:lvl1pPr>
              <a:defRPr sz="2500"/>
            </a:lvl1pPr>
          </a:lstStyle>
          <a:p>
            <a:pPr lvl="0"/>
            <a:r>
              <a:rPr lang="en-US"/>
              <a:t>Click to edit Master text styles</a:t>
            </a:r>
          </a:p>
        </p:txBody>
      </p:sp>
      <p:sp>
        <p:nvSpPr>
          <p:cNvPr id="18" name="Text Placeholder 9">
            <a:extLst>
              <a:ext uri="{FF2B5EF4-FFF2-40B4-BE49-F238E27FC236}">
                <a16:creationId xmlns:a16="http://schemas.microsoft.com/office/drawing/2014/main" id="{47B3CD23-E34C-2C9A-A51C-41BF087FD3B7}"/>
              </a:ext>
            </a:extLst>
          </p:cNvPr>
          <p:cNvSpPr>
            <a:spLocks noGrp="1"/>
          </p:cNvSpPr>
          <p:nvPr>
            <p:ph type="body" sz="quarter" idx="15" hasCustomPrompt="1"/>
          </p:nvPr>
        </p:nvSpPr>
        <p:spPr>
          <a:xfrm>
            <a:off x="540738"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0" name="Text Placeholder 9">
            <a:extLst>
              <a:ext uri="{FF2B5EF4-FFF2-40B4-BE49-F238E27FC236}">
                <a16:creationId xmlns:a16="http://schemas.microsoft.com/office/drawing/2014/main" id="{F968155B-5EA6-8E49-9284-830E818CB7D9}"/>
              </a:ext>
            </a:extLst>
          </p:cNvPr>
          <p:cNvSpPr>
            <a:spLocks noGrp="1"/>
          </p:cNvSpPr>
          <p:nvPr>
            <p:ph type="body" sz="quarter" idx="16"/>
          </p:nvPr>
        </p:nvSpPr>
        <p:spPr>
          <a:xfrm>
            <a:off x="1170810" y="4842268"/>
            <a:ext cx="3672000" cy="492610"/>
          </a:xfrm>
        </p:spPr>
        <p:txBody>
          <a:bodyPr anchor="b" anchorCtr="0"/>
          <a:lstStyle>
            <a:lvl1pPr>
              <a:defRPr sz="2500"/>
            </a:lvl1pPr>
          </a:lstStyle>
          <a:p>
            <a:pPr lvl="0"/>
            <a:r>
              <a:rPr lang="en-US"/>
              <a:t>Click to edit Master text styles</a:t>
            </a:r>
          </a:p>
        </p:txBody>
      </p:sp>
      <p:sp>
        <p:nvSpPr>
          <p:cNvPr id="21" name="Text Placeholder 9">
            <a:extLst>
              <a:ext uri="{FF2B5EF4-FFF2-40B4-BE49-F238E27FC236}">
                <a16:creationId xmlns:a16="http://schemas.microsoft.com/office/drawing/2014/main" id="{2603CC46-CD79-1A91-BF7F-CB513C366E47}"/>
              </a:ext>
            </a:extLst>
          </p:cNvPr>
          <p:cNvSpPr>
            <a:spLocks noGrp="1"/>
          </p:cNvSpPr>
          <p:nvPr>
            <p:ph type="body" sz="quarter" idx="17" hasCustomPrompt="1"/>
          </p:nvPr>
        </p:nvSpPr>
        <p:spPr>
          <a:xfrm>
            <a:off x="540738"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3" name="Text Placeholder 9">
            <a:extLst>
              <a:ext uri="{FF2B5EF4-FFF2-40B4-BE49-F238E27FC236}">
                <a16:creationId xmlns:a16="http://schemas.microsoft.com/office/drawing/2014/main" id="{A8C442C8-3269-0506-E94C-8A64F9D4B227}"/>
              </a:ext>
            </a:extLst>
          </p:cNvPr>
          <p:cNvSpPr>
            <a:spLocks noGrp="1"/>
          </p:cNvSpPr>
          <p:nvPr>
            <p:ph type="body" sz="quarter" idx="18"/>
          </p:nvPr>
        </p:nvSpPr>
        <p:spPr>
          <a:xfrm>
            <a:off x="6102991" y="1911499"/>
            <a:ext cx="3672000" cy="492610"/>
          </a:xfrm>
        </p:spPr>
        <p:txBody>
          <a:bodyPr anchor="b" anchorCtr="0"/>
          <a:lstStyle>
            <a:lvl1pPr>
              <a:defRPr sz="2500"/>
            </a:lvl1pPr>
          </a:lstStyle>
          <a:p>
            <a:pPr lvl="0"/>
            <a:r>
              <a:rPr lang="en-US"/>
              <a:t>Click to edit Master text styles</a:t>
            </a:r>
          </a:p>
        </p:txBody>
      </p:sp>
      <p:sp>
        <p:nvSpPr>
          <p:cNvPr id="24" name="Text Placeholder 9">
            <a:extLst>
              <a:ext uri="{FF2B5EF4-FFF2-40B4-BE49-F238E27FC236}">
                <a16:creationId xmlns:a16="http://schemas.microsoft.com/office/drawing/2014/main" id="{AD50958E-02E6-A495-A6B0-6C7812B4A489}"/>
              </a:ext>
            </a:extLst>
          </p:cNvPr>
          <p:cNvSpPr>
            <a:spLocks noGrp="1"/>
          </p:cNvSpPr>
          <p:nvPr>
            <p:ph type="body" sz="quarter" idx="19" hasCustomPrompt="1"/>
          </p:nvPr>
        </p:nvSpPr>
        <p:spPr>
          <a:xfrm>
            <a:off x="5472000" y="1711326"/>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5" name="Text Placeholder 9">
            <a:extLst>
              <a:ext uri="{FF2B5EF4-FFF2-40B4-BE49-F238E27FC236}">
                <a16:creationId xmlns:a16="http://schemas.microsoft.com/office/drawing/2014/main" id="{A82202DE-A301-D2F6-3435-17025931FCBD}"/>
              </a:ext>
            </a:extLst>
          </p:cNvPr>
          <p:cNvSpPr>
            <a:spLocks noGrp="1"/>
          </p:cNvSpPr>
          <p:nvPr>
            <p:ph type="body" sz="quarter" idx="20"/>
          </p:nvPr>
        </p:nvSpPr>
        <p:spPr>
          <a:xfrm>
            <a:off x="6102991" y="2884514"/>
            <a:ext cx="3672000" cy="492610"/>
          </a:xfrm>
        </p:spPr>
        <p:txBody>
          <a:bodyPr anchor="b" anchorCtr="0"/>
          <a:lstStyle>
            <a:lvl1pPr>
              <a:defRPr sz="2500"/>
            </a:lvl1pPr>
          </a:lstStyle>
          <a:p>
            <a:pPr lvl="0"/>
            <a:r>
              <a:rPr lang="en-US"/>
              <a:t>Click to edit Master text styles</a:t>
            </a:r>
          </a:p>
        </p:txBody>
      </p:sp>
      <p:sp>
        <p:nvSpPr>
          <p:cNvPr id="26" name="Text Placeholder 9">
            <a:extLst>
              <a:ext uri="{FF2B5EF4-FFF2-40B4-BE49-F238E27FC236}">
                <a16:creationId xmlns:a16="http://schemas.microsoft.com/office/drawing/2014/main" id="{6140F8D5-477C-6B25-60D5-EFFBEBA0B805}"/>
              </a:ext>
            </a:extLst>
          </p:cNvPr>
          <p:cNvSpPr>
            <a:spLocks noGrp="1"/>
          </p:cNvSpPr>
          <p:nvPr>
            <p:ph type="body" sz="quarter" idx="21" hasCustomPrompt="1"/>
          </p:nvPr>
        </p:nvSpPr>
        <p:spPr>
          <a:xfrm>
            <a:off x="5472000" y="2684341"/>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7" name="Text Placeholder 9">
            <a:extLst>
              <a:ext uri="{FF2B5EF4-FFF2-40B4-BE49-F238E27FC236}">
                <a16:creationId xmlns:a16="http://schemas.microsoft.com/office/drawing/2014/main" id="{AEEBBA9D-5DF0-C4DE-DA0C-D94DB9680987}"/>
              </a:ext>
            </a:extLst>
          </p:cNvPr>
          <p:cNvSpPr>
            <a:spLocks noGrp="1"/>
          </p:cNvSpPr>
          <p:nvPr>
            <p:ph type="body" sz="quarter" idx="22"/>
          </p:nvPr>
        </p:nvSpPr>
        <p:spPr>
          <a:xfrm>
            <a:off x="6102991" y="3869253"/>
            <a:ext cx="3672000" cy="492610"/>
          </a:xfrm>
        </p:spPr>
        <p:txBody>
          <a:bodyPr anchor="b" anchorCtr="0"/>
          <a:lstStyle>
            <a:lvl1pPr>
              <a:defRPr sz="2500"/>
            </a:lvl1pPr>
          </a:lstStyle>
          <a:p>
            <a:pPr lvl="0"/>
            <a:r>
              <a:rPr lang="en-US"/>
              <a:t>Click to edit Master text styles</a:t>
            </a:r>
          </a:p>
        </p:txBody>
      </p:sp>
      <p:sp>
        <p:nvSpPr>
          <p:cNvPr id="28" name="Text Placeholder 9">
            <a:extLst>
              <a:ext uri="{FF2B5EF4-FFF2-40B4-BE49-F238E27FC236}">
                <a16:creationId xmlns:a16="http://schemas.microsoft.com/office/drawing/2014/main" id="{DB7F90E3-F280-1CDA-A902-25A755B15883}"/>
              </a:ext>
            </a:extLst>
          </p:cNvPr>
          <p:cNvSpPr>
            <a:spLocks noGrp="1"/>
          </p:cNvSpPr>
          <p:nvPr>
            <p:ph type="body" sz="quarter" idx="23" hasCustomPrompt="1"/>
          </p:nvPr>
        </p:nvSpPr>
        <p:spPr>
          <a:xfrm>
            <a:off x="5472000" y="3669080"/>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
        <p:nvSpPr>
          <p:cNvPr id="29" name="Text Placeholder 9">
            <a:extLst>
              <a:ext uri="{FF2B5EF4-FFF2-40B4-BE49-F238E27FC236}">
                <a16:creationId xmlns:a16="http://schemas.microsoft.com/office/drawing/2014/main" id="{0FEF5F7C-B41B-B0AE-6F50-3C7DA6FBEC8B}"/>
              </a:ext>
            </a:extLst>
          </p:cNvPr>
          <p:cNvSpPr>
            <a:spLocks noGrp="1"/>
          </p:cNvSpPr>
          <p:nvPr>
            <p:ph type="body" sz="quarter" idx="24"/>
          </p:nvPr>
        </p:nvSpPr>
        <p:spPr>
          <a:xfrm>
            <a:off x="6102991" y="4842268"/>
            <a:ext cx="3672000" cy="492610"/>
          </a:xfrm>
        </p:spPr>
        <p:txBody>
          <a:bodyPr anchor="b" anchorCtr="0"/>
          <a:lstStyle>
            <a:lvl1pPr>
              <a:defRPr sz="2500"/>
            </a:lvl1pPr>
          </a:lstStyle>
          <a:p>
            <a:pPr lvl="0"/>
            <a:r>
              <a:rPr lang="en-US"/>
              <a:t>Click to edit Master text styles</a:t>
            </a:r>
          </a:p>
        </p:txBody>
      </p:sp>
      <p:sp>
        <p:nvSpPr>
          <p:cNvPr id="30" name="Text Placeholder 9">
            <a:extLst>
              <a:ext uri="{FF2B5EF4-FFF2-40B4-BE49-F238E27FC236}">
                <a16:creationId xmlns:a16="http://schemas.microsoft.com/office/drawing/2014/main" id="{313923B0-9EB4-1CD6-4D97-CD6FAC8345A4}"/>
              </a:ext>
            </a:extLst>
          </p:cNvPr>
          <p:cNvSpPr>
            <a:spLocks noGrp="1"/>
          </p:cNvSpPr>
          <p:nvPr>
            <p:ph type="body" sz="quarter" idx="25" hasCustomPrompt="1"/>
          </p:nvPr>
        </p:nvSpPr>
        <p:spPr>
          <a:xfrm>
            <a:off x="5472000" y="4642095"/>
            <a:ext cx="539262" cy="621567"/>
          </a:xfrm>
        </p:spPr>
        <p:txBody>
          <a:bodyPr/>
          <a:lstStyle>
            <a:lvl1pPr>
              <a:spcBef>
                <a:spcPts val="0"/>
              </a:spcBef>
              <a:spcAft>
                <a:spcPts val="0"/>
              </a:spcAft>
              <a:defRPr sz="5100" b="0">
                <a:solidFill>
                  <a:schemeClr val="accent1"/>
                </a:solidFill>
                <a:latin typeface="Calibri Light" panose="020F0302020204030204" pitchFamily="34" charset="0"/>
                <a:cs typeface="Calibri Light" panose="020F0302020204030204" pitchFamily="34" charset="0"/>
              </a:defRPr>
            </a:lvl1pPr>
          </a:lstStyle>
          <a:p>
            <a:pPr lvl="0"/>
            <a:r>
              <a:rPr lang="en-GB"/>
              <a:t>1</a:t>
            </a:r>
          </a:p>
        </p:txBody>
      </p:sp>
    </p:spTree>
    <p:extLst>
      <p:ext uri="{BB962C8B-B14F-4D97-AF65-F5344CB8AC3E}">
        <p14:creationId xmlns:p14="http://schemas.microsoft.com/office/powerpoint/2010/main" val="2001700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5FEA-EF6C-28AD-BB9C-578190978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04ED18-547B-B18B-68FE-7EC3FB2E5B6D}"/>
              </a:ext>
            </a:extLst>
          </p:cNvPr>
          <p:cNvSpPr>
            <a:spLocks noGrp="1"/>
          </p:cNvSpPr>
          <p:nvPr>
            <p:ph sz="half" idx="1"/>
          </p:nvPr>
        </p:nvSpPr>
        <p:spPr>
          <a:xfrm>
            <a:off x="540000" y="1863725"/>
            <a:ext cx="7405200" cy="4149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71442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803507" y="6589784"/>
            <a:ext cx="2193757" cy="136323"/>
          </a:xfrm>
          <a:prstGeom prst="rect">
            <a:avLst/>
          </a:prstGeom>
        </p:spPr>
        <p:txBody>
          <a:bodyPr vert="horz" lIns="91440" tIns="45720" rIns="0" bIns="45720" rtlCol="0" anchor="ctr"/>
          <a:lstStyle>
            <a:lvl1pPr algn="r">
              <a:defRPr sz="1200">
                <a:solidFill>
                  <a:schemeClr val="tx1">
                    <a:lumMod val="50000"/>
                    <a:lumOff val="50000"/>
                  </a:schemeClr>
                </a:solidFill>
              </a:defRPr>
            </a:lvl1pPr>
          </a:lstStyle>
          <a:p>
            <a:r>
              <a:rPr lang="en-GB"/>
              <a:t>14/08/2020</a:t>
            </a:r>
            <a:endParaRPr lang="en-GB">
              <a:solidFill>
                <a:schemeClr val="tx1">
                  <a:lumMod val="50000"/>
                  <a:lumOff val="50000"/>
                </a:schemeClr>
              </a:solidFill>
            </a:endParaRPr>
          </a:p>
        </p:txBody>
      </p:sp>
      <p:sp>
        <p:nvSpPr>
          <p:cNvPr id="6" name="Slide Number Placeholder 5"/>
          <p:cNvSpPr>
            <a:spLocks noGrp="1"/>
          </p:cNvSpPr>
          <p:nvPr>
            <p:ph type="sldNum" sz="quarter" idx="4"/>
          </p:nvPr>
        </p:nvSpPr>
        <p:spPr>
          <a:xfrm>
            <a:off x="11082068" y="6589784"/>
            <a:ext cx="775636" cy="136323"/>
          </a:xfrm>
          <a:prstGeom prst="rect">
            <a:avLst/>
          </a:prstGeom>
        </p:spPr>
        <p:txBody>
          <a:bodyPr vert="horz" lIns="91440" tIns="45720" rIns="0" bIns="45720" rtlCol="0" anchor="ctr"/>
          <a:lstStyle>
            <a:lvl1pPr algn="r">
              <a:defRPr sz="1200">
                <a:solidFill>
                  <a:schemeClr val="tx1">
                    <a:lumMod val="50000"/>
                    <a:lumOff val="50000"/>
                  </a:schemeClr>
                </a:solidFill>
              </a:defRPr>
            </a:lvl1pPr>
          </a:lstStyle>
          <a:p>
            <a:r>
              <a:rPr lang="en-GB"/>
              <a:t>|   </a:t>
            </a:r>
            <a:fld id="{5898CC38-F149-5B45-A1B4-290B41364A0C}" type="slidenum">
              <a:rPr lang="en-GB" smtClean="0"/>
              <a:pPr/>
              <a:t>‹#›</a:t>
            </a:fld>
            <a:endParaRPr lang="en-GB"/>
          </a:p>
        </p:txBody>
      </p:sp>
      <p:sp>
        <p:nvSpPr>
          <p:cNvPr id="41" name="Title Placeholder 40">
            <a:extLst>
              <a:ext uri="{FF2B5EF4-FFF2-40B4-BE49-F238E27FC236}">
                <a16:creationId xmlns:a16="http://schemas.microsoft.com/office/drawing/2014/main" id="{2E204B7C-38DB-D44C-A60D-8DB1BC321B7A}"/>
              </a:ext>
            </a:extLst>
          </p:cNvPr>
          <p:cNvSpPr>
            <a:spLocks noGrp="1"/>
          </p:cNvSpPr>
          <p:nvPr>
            <p:ph type="title"/>
          </p:nvPr>
        </p:nvSpPr>
        <p:spPr>
          <a:xfrm>
            <a:off x="304799" y="264139"/>
            <a:ext cx="11552903" cy="701061"/>
          </a:xfrm>
          <a:prstGeom prst="rect">
            <a:avLst/>
          </a:prstGeom>
        </p:spPr>
        <p:txBody>
          <a:bodyPr vert="horz" lIns="91440" tIns="45720" rIns="91440" bIns="0" rtlCol="0" anchor="b" anchorCtr="0">
            <a:normAutofit/>
          </a:bodyPr>
          <a:lstStyle/>
          <a:p>
            <a:r>
              <a:rPr lang="en-US"/>
              <a:t>Click to edit Master title style</a:t>
            </a:r>
            <a:endParaRPr lang="en-GB"/>
          </a:p>
        </p:txBody>
      </p:sp>
      <p:sp>
        <p:nvSpPr>
          <p:cNvPr id="42" name="Footer Placeholder 41">
            <a:extLst>
              <a:ext uri="{FF2B5EF4-FFF2-40B4-BE49-F238E27FC236}">
                <a16:creationId xmlns:a16="http://schemas.microsoft.com/office/drawing/2014/main" id="{2944441C-D833-E34A-B4E2-6AA9068025A6}"/>
              </a:ext>
            </a:extLst>
          </p:cNvPr>
          <p:cNvSpPr>
            <a:spLocks noGrp="1"/>
          </p:cNvSpPr>
          <p:nvPr>
            <p:ph type="ftr" sz="quarter" idx="3"/>
          </p:nvPr>
        </p:nvSpPr>
        <p:spPr>
          <a:xfrm>
            <a:off x="304800" y="6593861"/>
            <a:ext cx="5981699" cy="136323"/>
          </a:xfrm>
          <a:prstGeom prst="rect">
            <a:avLst/>
          </a:prstGeom>
        </p:spPr>
        <p:txBody>
          <a:bodyPr vert="horz" lIns="0" tIns="45720" rIns="91440" bIns="45720" rtlCol="0" anchor="ctr"/>
          <a:lstStyle>
            <a:lvl1pPr algn="l">
              <a:defRPr sz="1200">
                <a:solidFill>
                  <a:schemeClr val="tx1">
                    <a:lumMod val="50000"/>
                    <a:lumOff val="50000"/>
                  </a:schemeClr>
                </a:solidFill>
              </a:defRPr>
            </a:lvl1pPr>
          </a:lstStyle>
          <a:p>
            <a:r>
              <a:rPr lang="en-GB">
                <a:solidFill>
                  <a:schemeClr val="tx1">
                    <a:lumMod val="50000"/>
                    <a:lumOff val="50000"/>
                  </a:schemeClr>
                </a:solidFill>
              </a:rPr>
              <a:t>Produced by Essex County Council Strategy Insight and Engagement</a:t>
            </a:r>
          </a:p>
        </p:txBody>
      </p:sp>
      <p:sp>
        <p:nvSpPr>
          <p:cNvPr id="60" name="Text Placeholder 59">
            <a:extLst>
              <a:ext uri="{FF2B5EF4-FFF2-40B4-BE49-F238E27FC236}">
                <a16:creationId xmlns:a16="http://schemas.microsoft.com/office/drawing/2014/main" id="{D1054F53-AEA0-8E42-9EE5-F077D8A18FC8}"/>
              </a:ext>
            </a:extLst>
          </p:cNvPr>
          <p:cNvSpPr>
            <a:spLocks noGrp="1"/>
          </p:cNvSpPr>
          <p:nvPr>
            <p:ph type="body" idx="1"/>
          </p:nvPr>
        </p:nvSpPr>
        <p:spPr>
          <a:xfrm>
            <a:off x="304799" y="1257300"/>
            <a:ext cx="11552903" cy="49196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0648083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703" r:id="rId3"/>
    <p:sldLayoutId id="2147483722" r:id="rId4"/>
    <p:sldLayoutId id="2147483723" r:id="rId5"/>
  </p:sldLayoutIdLst>
  <p:hf hdr="0"/>
  <p:txStyles>
    <p:titleStyle>
      <a:lvl1pPr algn="l" defTabSz="914400" rtl="0" eaLnBrk="1" latinLnBrk="0" hangingPunct="1">
        <a:lnSpc>
          <a:spcPct val="100000"/>
        </a:lnSpc>
        <a:spcBef>
          <a:spcPct val="0"/>
        </a:spcBef>
        <a:buNone/>
        <a:defRPr sz="3600" b="1" kern="1200">
          <a:solidFill>
            <a:srgbClr val="E4003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E2B0-0515-2BC6-DBF1-9464EF16DA08}"/>
              </a:ext>
            </a:extLst>
          </p:cNvPr>
          <p:cNvSpPr>
            <a:spLocks noGrp="1"/>
          </p:cNvSpPr>
          <p:nvPr>
            <p:ph type="title"/>
          </p:nvPr>
        </p:nvSpPr>
        <p:spPr>
          <a:xfrm>
            <a:off x="545124" y="517524"/>
            <a:ext cx="7405200" cy="1065091"/>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F075B4-AAF2-F186-2EFC-C4D32935B08B}"/>
              </a:ext>
            </a:extLst>
          </p:cNvPr>
          <p:cNvSpPr>
            <a:spLocks noGrp="1"/>
          </p:cNvSpPr>
          <p:nvPr>
            <p:ph type="body" idx="1"/>
          </p:nvPr>
        </p:nvSpPr>
        <p:spPr>
          <a:xfrm>
            <a:off x="539749" y="1872000"/>
            <a:ext cx="7405200" cy="41414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B5AC06-2AC8-B87A-ABB3-C1082743300C}"/>
              </a:ext>
            </a:extLst>
          </p:cNvPr>
          <p:cNvSpPr>
            <a:spLocks noGrp="1"/>
          </p:cNvSpPr>
          <p:nvPr>
            <p:ph type="dt" sz="half" idx="2"/>
          </p:nvPr>
        </p:nvSpPr>
        <p:spPr>
          <a:xfrm>
            <a:off x="539750" y="71652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20846-5969-4CBF-ACE6-14C5E9B07FE6}" type="datetimeFigureOut">
              <a:rPr lang="en-GB" smtClean="0"/>
              <a:t>20/07/2026</a:t>
            </a:fld>
            <a:endParaRPr lang="en-GB"/>
          </a:p>
        </p:txBody>
      </p:sp>
      <p:sp>
        <p:nvSpPr>
          <p:cNvPr id="5" name="Footer Placeholder 4">
            <a:extLst>
              <a:ext uri="{FF2B5EF4-FFF2-40B4-BE49-F238E27FC236}">
                <a16:creationId xmlns:a16="http://schemas.microsoft.com/office/drawing/2014/main" id="{977B4C3A-5014-F44D-B439-F95BE669A013}"/>
              </a:ext>
            </a:extLst>
          </p:cNvPr>
          <p:cNvSpPr>
            <a:spLocks noGrp="1"/>
          </p:cNvSpPr>
          <p:nvPr>
            <p:ph type="ftr" sz="quarter" idx="3"/>
          </p:nvPr>
        </p:nvSpPr>
        <p:spPr>
          <a:xfrm>
            <a:off x="3740150" y="71652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C66078-6145-F35F-6C24-7927DC3176BB}"/>
              </a:ext>
            </a:extLst>
          </p:cNvPr>
          <p:cNvSpPr>
            <a:spLocks noGrp="1"/>
          </p:cNvSpPr>
          <p:nvPr>
            <p:ph type="sldNum" sz="quarter" idx="4"/>
          </p:nvPr>
        </p:nvSpPr>
        <p:spPr>
          <a:xfrm>
            <a:off x="8312150" y="716524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BADE-7DC1-44D1-B350-70A8CFC1AF8A}" type="slidenum">
              <a:rPr lang="en-GB" smtClean="0"/>
              <a:t>‹#›</a:t>
            </a:fld>
            <a:endParaRPr lang="en-GB"/>
          </a:p>
        </p:txBody>
      </p:sp>
    </p:spTree>
    <p:extLst>
      <p:ext uri="{BB962C8B-B14F-4D97-AF65-F5344CB8AC3E}">
        <p14:creationId xmlns:p14="http://schemas.microsoft.com/office/powerpoint/2010/main" val="286071880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Lst>
  <p:txStyles>
    <p:titleStyle>
      <a:lvl1pPr algn="l" defTabSz="914400" rtl="0" eaLnBrk="1" latinLnBrk="0" hangingPunct="1">
        <a:lnSpc>
          <a:spcPct val="100000"/>
        </a:lnSpc>
        <a:spcBef>
          <a:spcPct val="0"/>
        </a:spcBef>
        <a:buNone/>
        <a:defRPr sz="40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1134"/>
        </a:spcBef>
        <a:spcAft>
          <a:spcPts val="1134"/>
        </a:spcAft>
        <a:buFont typeface="Arial" panose="020B0604020202020204" pitchFamily="34" charset="0"/>
        <a:buNone/>
        <a:defRPr sz="1700" b="1" kern="1200">
          <a:solidFill>
            <a:schemeClr val="tx1"/>
          </a:solidFill>
          <a:latin typeface="+mn-lt"/>
          <a:ea typeface="+mn-ea"/>
          <a:cs typeface="+mn-cs"/>
        </a:defRPr>
      </a:lvl1pPr>
      <a:lvl2pPr marL="0" indent="0" algn="l" defTabSz="914400" rtl="0" eaLnBrk="1" latinLnBrk="0" hangingPunct="1">
        <a:lnSpc>
          <a:spcPct val="100000"/>
        </a:lnSpc>
        <a:spcBef>
          <a:spcPts val="0"/>
        </a:spcBef>
        <a:spcAft>
          <a:spcPts val="1134"/>
        </a:spcAft>
        <a:buFont typeface="Arial" panose="020B0604020202020204" pitchFamily="34" charset="0"/>
        <a:buNone/>
        <a:defRPr sz="1500" kern="1200">
          <a:solidFill>
            <a:schemeClr val="tx1"/>
          </a:solidFill>
          <a:latin typeface="+mn-lt"/>
          <a:ea typeface="+mn-ea"/>
          <a:cs typeface="+mn-cs"/>
        </a:defRPr>
      </a:lvl2pPr>
      <a:lvl3pPr marL="230400" indent="-2304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3pPr>
      <a:lvl4pPr marL="4608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4pPr>
      <a:lvl5pPr marL="691200" indent="-228600" algn="l" defTabSz="914400" rtl="0" eaLnBrk="1" latinLnBrk="0" hangingPunct="1">
        <a:lnSpc>
          <a:spcPct val="100000"/>
        </a:lnSpc>
        <a:spcBef>
          <a:spcPts val="0"/>
        </a:spcBef>
        <a:spcAft>
          <a:spcPts val="1134"/>
        </a:spcAft>
        <a:buClr>
          <a:schemeClr val="accent1"/>
        </a:buClr>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15:clr>
            <a:srgbClr val="F26B43"/>
          </p15:clr>
        </p15:guide>
        <p15:guide id="13" pos="7680">
          <p15:clr>
            <a:srgbClr val="F26B43"/>
          </p15:clr>
        </p15:guide>
        <p15:guide id="14" pos="340">
          <p15:clr>
            <a:srgbClr val="F26B43"/>
          </p15:clr>
        </p15:guide>
        <p15:guide id="15" pos="7339">
          <p15:clr>
            <a:srgbClr val="F26B43"/>
          </p15:clr>
        </p15:guide>
        <p15:guide id="16" orient="horz">
          <p15:clr>
            <a:srgbClr val="F26B43"/>
          </p15:clr>
        </p15:guide>
        <p15:guide id="17" orient="horz" pos="4320">
          <p15:clr>
            <a:srgbClr val="F26B43"/>
          </p15:clr>
        </p15:guide>
        <p15:guide id="18" orient="horz" pos="408">
          <p15:clr>
            <a:srgbClr val="F26B43"/>
          </p15:clr>
        </p15:guide>
        <p15:guide id="19" orient="horz" pos="3979">
          <p15:clr>
            <a:srgbClr val="F26B43"/>
          </p15:clr>
        </p15:guide>
        <p15:guide id="20" orient="horz" pos="997">
          <p15:clr>
            <a:srgbClr val="F26B43"/>
          </p15:clr>
        </p15:guide>
        <p15:guide id="21" orient="horz" pos="1174">
          <p15:clr>
            <a:srgbClr val="F26B43"/>
          </p15:clr>
        </p15:guide>
        <p15:guide id="22" orient="horz" pos="378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svg"/><Relationship Id="rId1" Type="http://schemas.openxmlformats.org/officeDocument/2006/relationships/slideLayout" Target="../slideLayouts/slideLayout5.xml"/><Relationship Id="rId6" Type="http://schemas.openxmlformats.org/officeDocument/2006/relationships/image" Target="../media/image47.svg"/><Relationship Id="rId5" Type="http://schemas.openxmlformats.org/officeDocument/2006/relationships/image" Target="../media/image46.sv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uidance/nationally-significant-infrastructure-projects-national-policy-statements" TargetMode="External"/><Relationship Id="rId2" Type="http://schemas.openxmlformats.org/officeDocument/2006/relationships/hyperlink" Target="https://www.gov.uk/government/publications/national-planning-policy-framework--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A36CE-A7CC-C309-0505-8AA4BBC4644B}"/>
              </a:ext>
            </a:extLst>
          </p:cNvPr>
          <p:cNvSpPr>
            <a:spLocks noGrp="1"/>
          </p:cNvSpPr>
          <p:nvPr>
            <p:ph type="ctrTitle"/>
          </p:nvPr>
        </p:nvSpPr>
        <p:spPr>
          <a:xfrm>
            <a:off x="539999" y="1943999"/>
            <a:ext cx="10234837" cy="1811571"/>
          </a:xfrm>
        </p:spPr>
        <p:txBody>
          <a:bodyPr/>
          <a:lstStyle/>
          <a:p>
            <a:r>
              <a:rPr lang="en-GB" sz="5400" dirty="0">
                <a:latin typeface="Lexend" pitchFamily="2" charset="0"/>
              </a:rPr>
              <a:t>Member Briefing on </a:t>
            </a:r>
            <a:br>
              <a:rPr lang="en-GB" sz="5400" dirty="0">
                <a:latin typeface="Lexend" pitchFamily="2" charset="0"/>
              </a:rPr>
            </a:br>
            <a:r>
              <a:rPr lang="en-GB" sz="5400" dirty="0">
                <a:latin typeface="Lexend" pitchFamily="2" charset="0"/>
              </a:rPr>
              <a:t>Planning &amp; Development </a:t>
            </a:r>
          </a:p>
        </p:txBody>
      </p:sp>
      <p:sp>
        <p:nvSpPr>
          <p:cNvPr id="4" name="Date Placeholder 3">
            <a:extLst>
              <a:ext uri="{FF2B5EF4-FFF2-40B4-BE49-F238E27FC236}">
                <a16:creationId xmlns:a16="http://schemas.microsoft.com/office/drawing/2014/main" id="{F0940775-5A11-7C34-2DB5-367FE9D0A04B}"/>
              </a:ext>
            </a:extLst>
          </p:cNvPr>
          <p:cNvSpPr>
            <a:spLocks noGrp="1"/>
          </p:cNvSpPr>
          <p:nvPr>
            <p:ph type="dt" sz="half" idx="10"/>
          </p:nvPr>
        </p:nvSpPr>
        <p:spPr>
          <a:xfrm>
            <a:off x="539999" y="4666623"/>
            <a:ext cx="8887280" cy="9203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Lexend" pitchFamily="2" charset="0"/>
                <a:ea typeface="MS PGothic" pitchFamily="34" charset="-128"/>
                <a:cs typeface="Calibri Light" panose="020F0302020204030204" pitchFamily="34" charset="0"/>
              </a:rPr>
              <a:t>Graham Thomas, Head of Planning and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Lexend" pitchFamily="2" charset="0"/>
                <a:ea typeface="MS PGothic" pitchFamily="34" charset="-128"/>
                <a:cs typeface="Calibri Light" panose="020F0302020204030204" pitchFamily="34" charset="0"/>
              </a:rPr>
              <a:t>21 July 2026</a:t>
            </a:r>
          </a:p>
        </p:txBody>
      </p:sp>
      <p:sp>
        <p:nvSpPr>
          <p:cNvPr id="3" name="Title 1">
            <a:extLst>
              <a:ext uri="{FF2B5EF4-FFF2-40B4-BE49-F238E27FC236}">
                <a16:creationId xmlns:a16="http://schemas.microsoft.com/office/drawing/2014/main" id="{7AD83CFE-7CE2-4AE5-4D11-5D368C4FF8EA}"/>
              </a:ext>
            </a:extLst>
          </p:cNvPr>
          <p:cNvSpPr txBox="1">
            <a:spLocks/>
          </p:cNvSpPr>
          <p:nvPr/>
        </p:nvSpPr>
        <p:spPr>
          <a:xfrm>
            <a:off x="7018875" y="-5049"/>
            <a:ext cx="5239203" cy="858000"/>
          </a:xfrm>
          <a:prstGeom prst="rect">
            <a:avLst/>
          </a:prstGeom>
        </p:spPr>
        <p:txBody>
          <a:bodyPr vert="horz" lIns="91440" tIns="45720" rIns="91440" bIns="0" rtlCol="0" anchor="ctr" anchorCtr="0">
            <a:normAutofit/>
          </a:bodyPr>
          <a:lstStyle>
            <a:lvl1pPr algn="ctr" defTabSz="914400" rtl="0" eaLnBrk="1" latinLnBrk="0" hangingPunct="1">
              <a:lnSpc>
                <a:spcPct val="100000"/>
              </a:lnSpc>
              <a:spcBef>
                <a:spcPct val="0"/>
              </a:spcBef>
              <a:buNone/>
              <a:defRPr sz="6000" b="1" kern="1200">
                <a:solidFill>
                  <a:srgbClr val="E40037"/>
                </a:solidFill>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Lexend"/>
                <a:ea typeface="+mj-ea"/>
                <a:cs typeface="+mj-cs"/>
              </a:rPr>
              <a:t>Sustainable Growth Directorate</a:t>
            </a:r>
            <a:endParaRPr kumimoji="0" lang="en-US" sz="2400" b="1" i="0" u="none" strike="noStrike" kern="1200" cap="none" spc="0" normalizeH="0" baseline="0" noProof="0">
              <a:ln>
                <a:noFill/>
              </a:ln>
              <a:solidFill>
                <a:prstClr val="white"/>
              </a:solidFill>
              <a:effectLst/>
              <a:uLnTx/>
              <a:uFillTx/>
              <a:latin typeface="Lexend"/>
              <a:ea typeface="+mj-ea"/>
              <a:cs typeface="+mj-cs"/>
            </a:endParaRPr>
          </a:p>
        </p:txBody>
      </p:sp>
    </p:spTree>
    <p:extLst>
      <p:ext uri="{BB962C8B-B14F-4D97-AF65-F5344CB8AC3E}">
        <p14:creationId xmlns:p14="http://schemas.microsoft.com/office/powerpoint/2010/main" val="3375697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DAE450-3C7D-7EC4-178E-0E2D273001D7}"/>
              </a:ext>
            </a:extLst>
          </p:cNvPr>
          <p:cNvSpPr txBox="1"/>
          <p:nvPr/>
        </p:nvSpPr>
        <p:spPr>
          <a:xfrm>
            <a:off x="266369" y="136434"/>
            <a:ext cx="8814020" cy="523220"/>
          </a:xfrm>
          <a:prstGeom prst="rect">
            <a:avLst/>
          </a:prstGeom>
          <a:noFill/>
        </p:spPr>
        <p:txBody>
          <a:bodyPr wrap="square">
            <a:spAutoFit/>
          </a:bodyPr>
          <a:lstStyle/>
          <a:p>
            <a:r>
              <a:rPr lang="en-GB" sz="2800" b="1" dirty="0">
                <a:solidFill>
                  <a:srgbClr val="E40037"/>
                </a:solidFill>
                <a:latin typeface="Lexend Black" pitchFamily="2" charset="0"/>
                <a:cs typeface="Arial"/>
              </a:rPr>
              <a:t>County Planning</a:t>
            </a:r>
            <a:endParaRPr lang="en-GB" sz="2800" dirty="0">
              <a:solidFill>
                <a:srgbClr val="E40037"/>
              </a:solidFill>
              <a:latin typeface="Lexend Black" pitchFamily="2" charset="0"/>
            </a:endParaRPr>
          </a:p>
        </p:txBody>
      </p:sp>
      <p:sp>
        <p:nvSpPr>
          <p:cNvPr id="6" name="Content Placeholder 1">
            <a:extLst>
              <a:ext uri="{FF2B5EF4-FFF2-40B4-BE49-F238E27FC236}">
                <a16:creationId xmlns:a16="http://schemas.microsoft.com/office/drawing/2014/main" id="{89A3AE64-6A2C-B084-4D8D-AA16163BF63D}"/>
              </a:ext>
            </a:extLst>
          </p:cNvPr>
          <p:cNvSpPr txBox="1">
            <a:spLocks/>
          </p:cNvSpPr>
          <p:nvPr/>
        </p:nvSpPr>
        <p:spPr>
          <a:xfrm>
            <a:off x="149883" y="1659348"/>
            <a:ext cx="6736640" cy="161423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spcAft>
                <a:spcPts val="600"/>
              </a:spcAft>
              <a:buClr>
                <a:srgbClr val="E40037"/>
              </a:buClr>
              <a:buFont typeface="Arial" panose="020B0604020202020204" pitchFamily="34" charset="0"/>
              <a:buChar char="•"/>
              <a:tabLst>
                <a:tab pos="622300" algn="l"/>
              </a:tabLst>
            </a:pPr>
            <a:r>
              <a:rPr lang="en-GB" sz="1400" b="1" dirty="0">
                <a:latin typeface="Lexend" pitchFamily="2" charset="0"/>
                <a:ea typeface="Calibri"/>
                <a:cs typeface="Calibri"/>
              </a:rPr>
              <a:t>Minerals </a:t>
            </a:r>
            <a:r>
              <a:rPr lang="en-GB" sz="1400" dirty="0">
                <a:latin typeface="Lexend" pitchFamily="2" charset="0"/>
                <a:ea typeface="Calibri"/>
                <a:cs typeface="Calibri"/>
              </a:rPr>
              <a:t>(e.g. sand, gravel and rock quarry) and </a:t>
            </a:r>
            <a:r>
              <a:rPr lang="en-GB" sz="1400" b="1" dirty="0">
                <a:latin typeface="Lexend" pitchFamily="2" charset="0"/>
                <a:ea typeface="Calibri"/>
                <a:cs typeface="Calibri"/>
              </a:rPr>
              <a:t>Waste applications;</a:t>
            </a:r>
            <a:r>
              <a:rPr lang="en-GB" sz="1400" dirty="0">
                <a:latin typeface="Lexend" pitchFamily="2" charset="0"/>
                <a:ea typeface="Calibri"/>
                <a:cs typeface="Calibri"/>
              </a:rPr>
              <a:t> </a:t>
            </a:r>
            <a:endParaRPr lang="en-GB" sz="1400" dirty="0">
              <a:latin typeface="Lexend" pitchFamily="2" charset="0"/>
              <a:ea typeface="Calibri"/>
              <a:cs typeface="Arial"/>
            </a:endParaRPr>
          </a:p>
          <a:p>
            <a:pPr marL="285750" indent="-285750">
              <a:lnSpc>
                <a:spcPct val="100000"/>
              </a:lnSpc>
              <a:spcBef>
                <a:spcPts val="0"/>
              </a:spcBef>
              <a:spcAft>
                <a:spcPts val="600"/>
              </a:spcAft>
              <a:buClr>
                <a:srgbClr val="E40037"/>
              </a:buClr>
              <a:buChar char="•"/>
              <a:tabLst>
                <a:tab pos="622300" algn="l"/>
              </a:tabLst>
            </a:pPr>
            <a:r>
              <a:rPr lang="en-GB" sz="1400" b="1" dirty="0">
                <a:latin typeface="Lexend" pitchFamily="2" charset="0"/>
                <a:ea typeface="Calibri"/>
                <a:cs typeface="Calibri"/>
              </a:rPr>
              <a:t>ECC's own applications</a:t>
            </a:r>
            <a:r>
              <a:rPr lang="en-GB" sz="1400" dirty="0">
                <a:latin typeface="Lexend" pitchFamily="2" charset="0"/>
                <a:ea typeface="Calibri"/>
                <a:cs typeface="Calibri"/>
              </a:rPr>
              <a:t> (i.e. where ECC is the applicant, such as for works relating to schools, roads, libraries but also for accommodation when discharging care duties); and</a:t>
            </a:r>
          </a:p>
          <a:p>
            <a:pPr marL="285750" indent="-285750">
              <a:lnSpc>
                <a:spcPct val="100000"/>
              </a:lnSpc>
              <a:spcBef>
                <a:spcPts val="0"/>
              </a:spcBef>
              <a:spcAft>
                <a:spcPts val="600"/>
              </a:spcAft>
              <a:buClr>
                <a:srgbClr val="E40037"/>
              </a:buClr>
              <a:buChar char="•"/>
              <a:tabLst>
                <a:tab pos="622300" algn="l"/>
              </a:tabLst>
            </a:pPr>
            <a:r>
              <a:rPr lang="en-GB" sz="1400" dirty="0">
                <a:latin typeface="Lexend" pitchFamily="2" charset="0"/>
                <a:ea typeface="Calibri"/>
                <a:cs typeface="Calibri"/>
              </a:rPr>
              <a:t>these </a:t>
            </a:r>
            <a:r>
              <a:rPr lang="en-GB" sz="1400" b="1" dirty="0">
                <a:latin typeface="Lexend" pitchFamily="2" charset="0"/>
                <a:ea typeface="Calibri"/>
                <a:cs typeface="Calibri"/>
              </a:rPr>
              <a:t>specialisms</a:t>
            </a:r>
            <a:r>
              <a:rPr lang="en-GB" sz="1400" dirty="0">
                <a:latin typeface="Lexend" pitchFamily="2" charset="0"/>
                <a:ea typeface="Calibri"/>
                <a:cs typeface="Calibri"/>
              </a:rPr>
              <a:t> with different technical elements (e.g. interaction with Environment Agency with enforcement). </a:t>
            </a:r>
          </a:p>
          <a:p>
            <a:pPr>
              <a:lnSpc>
                <a:spcPct val="100000"/>
              </a:lnSpc>
              <a:spcBef>
                <a:spcPts val="0"/>
              </a:spcBef>
              <a:spcAft>
                <a:spcPts val="600"/>
              </a:spcAft>
              <a:buClr>
                <a:srgbClr val="E40037"/>
              </a:buClr>
              <a:tabLst>
                <a:tab pos="622300" algn="l"/>
              </a:tabLst>
            </a:pPr>
            <a:endParaRPr lang="en-GB" sz="1400" b="1" dirty="0">
              <a:latin typeface="Lexend" pitchFamily="2" charset="0"/>
              <a:ea typeface="Calibri"/>
              <a:cs typeface="Calibri"/>
            </a:endParaRPr>
          </a:p>
          <a:p>
            <a:pPr marL="457200" lvl="1">
              <a:lnSpc>
                <a:spcPct val="100000"/>
              </a:lnSpc>
              <a:spcBef>
                <a:spcPct val="0"/>
              </a:spcBef>
              <a:tabLst>
                <a:tab pos="622300" algn="l"/>
              </a:tabLst>
            </a:pPr>
            <a:endParaRPr lang="en-GB" sz="1600" dirty="0">
              <a:latin typeface="Calibri"/>
              <a:ea typeface="Calibri"/>
              <a:cs typeface="Calibri"/>
            </a:endParaRPr>
          </a:p>
          <a:p>
            <a:pPr indent="0">
              <a:lnSpc>
                <a:spcPct val="100000"/>
              </a:lnSpc>
              <a:spcBef>
                <a:spcPct val="0"/>
              </a:spcBef>
              <a:buNone/>
              <a:tabLst>
                <a:tab pos="622300" algn="l"/>
              </a:tabLst>
            </a:pPr>
            <a:endParaRPr lang="en-GB" sz="1600" b="1" dirty="0">
              <a:latin typeface="Calibri"/>
              <a:ea typeface="Calibri"/>
              <a:cs typeface="Calibri"/>
            </a:endParaRPr>
          </a:p>
        </p:txBody>
      </p:sp>
      <p:sp>
        <p:nvSpPr>
          <p:cNvPr id="8" name="TextBox 7">
            <a:extLst>
              <a:ext uri="{FF2B5EF4-FFF2-40B4-BE49-F238E27FC236}">
                <a16:creationId xmlns:a16="http://schemas.microsoft.com/office/drawing/2014/main" id="{F702C518-DC0E-CAA2-79B3-83EB852C93DB}"/>
              </a:ext>
            </a:extLst>
          </p:cNvPr>
          <p:cNvSpPr txBox="1"/>
          <p:nvPr/>
        </p:nvSpPr>
        <p:spPr>
          <a:xfrm>
            <a:off x="173512" y="755181"/>
            <a:ext cx="6391606" cy="738664"/>
          </a:xfrm>
          <a:prstGeom prst="rect">
            <a:avLst/>
          </a:prstGeom>
          <a:noFill/>
        </p:spPr>
        <p:txBody>
          <a:bodyPr wrap="square">
            <a:spAutoFit/>
          </a:bodyPr>
          <a:lstStyle/>
          <a:p>
            <a:r>
              <a:rPr lang="en-GB" sz="1400" b="1" dirty="0">
                <a:latin typeface="Lexend" pitchFamily="2" charset="0"/>
              </a:rPr>
              <a:t>While most planning applications are determined by district councils, ECC is the Local Planning Authority responsible for determining:</a:t>
            </a:r>
          </a:p>
        </p:txBody>
      </p:sp>
      <p:sp>
        <p:nvSpPr>
          <p:cNvPr id="9" name="Oval 8">
            <a:extLst>
              <a:ext uri="{FF2B5EF4-FFF2-40B4-BE49-F238E27FC236}">
                <a16:creationId xmlns:a16="http://schemas.microsoft.com/office/drawing/2014/main" id="{8B40CF7A-5ED5-5D3C-F2D9-6EFA3FB92BF3}"/>
              </a:ext>
            </a:extLst>
          </p:cNvPr>
          <p:cNvSpPr/>
          <p:nvPr/>
        </p:nvSpPr>
        <p:spPr>
          <a:xfrm>
            <a:off x="4299857" y="4594761"/>
            <a:ext cx="1819275" cy="1819275"/>
          </a:xfrm>
          <a:prstGeom prst="ellipse">
            <a:avLst/>
          </a:prstGeom>
          <a:solidFill>
            <a:srgbClr val="E4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Lexend" pitchFamily="2" charset="0"/>
              </a:rPr>
              <a:t>96% major and 100% minor </a:t>
            </a:r>
            <a:r>
              <a:rPr lang="en-GB" sz="1200" b="1" dirty="0">
                <a:latin typeface="Lexend" pitchFamily="2" charset="0"/>
              </a:rPr>
              <a:t>applications </a:t>
            </a:r>
            <a:r>
              <a:rPr lang="en-GB" sz="1200" dirty="0">
                <a:latin typeface="Lexend" pitchFamily="2" charset="0"/>
              </a:rPr>
              <a:t>are </a:t>
            </a:r>
            <a:r>
              <a:rPr lang="en-GB" sz="1200" b="1" dirty="0">
                <a:latin typeface="Lexend" pitchFamily="2" charset="0"/>
              </a:rPr>
              <a:t>determined on time</a:t>
            </a:r>
          </a:p>
        </p:txBody>
      </p:sp>
      <p:sp>
        <p:nvSpPr>
          <p:cNvPr id="13" name="TextBox 12">
            <a:extLst>
              <a:ext uri="{FF2B5EF4-FFF2-40B4-BE49-F238E27FC236}">
                <a16:creationId xmlns:a16="http://schemas.microsoft.com/office/drawing/2014/main" id="{125A4B25-86D1-6EAE-486D-E5D699D27E9B}"/>
              </a:ext>
            </a:extLst>
          </p:cNvPr>
          <p:cNvSpPr txBox="1"/>
          <p:nvPr/>
        </p:nvSpPr>
        <p:spPr>
          <a:xfrm>
            <a:off x="173512" y="3429000"/>
            <a:ext cx="5267656" cy="1031051"/>
          </a:xfrm>
          <a:prstGeom prst="rect">
            <a:avLst/>
          </a:prstGeom>
          <a:noFill/>
        </p:spPr>
        <p:txBody>
          <a:bodyPr wrap="square">
            <a:spAutoFit/>
          </a:bodyPr>
          <a:lstStyle/>
          <a:p>
            <a:pPr marL="0" marR="0" lvl="0" indent="0" algn="l" defTabSz="914400" rtl="0" eaLnBrk="0" fontAlgn="base" latinLnBrk="0" hangingPunct="0">
              <a:lnSpc>
                <a:spcPct val="100000"/>
              </a:lnSpc>
              <a:spcBef>
                <a:spcPts val="0"/>
              </a:spcBef>
              <a:spcAft>
                <a:spcPts val="600"/>
              </a:spcAft>
              <a:buClr>
                <a:srgbClr val="E40037"/>
              </a:buClr>
              <a:buSzTx/>
              <a:buFontTx/>
              <a:buNone/>
              <a:tabLst>
                <a:tab pos="622300" algn="l"/>
              </a:tabLst>
              <a:defRPr/>
            </a:pPr>
            <a:r>
              <a:rPr kumimoji="0" lang="en-GB" sz="1400" b="1" i="0" u="none" strike="noStrike" kern="1200" cap="none" spc="0" normalizeH="0" baseline="0" noProof="0" dirty="0">
                <a:ln>
                  <a:noFill/>
                </a:ln>
                <a:solidFill>
                  <a:prstClr val="black"/>
                </a:solidFill>
                <a:effectLst/>
                <a:uLnTx/>
                <a:uFillTx/>
                <a:latin typeface="Lexend" pitchFamily="2" charset="0"/>
                <a:ea typeface="Calibri"/>
                <a:cs typeface="Calibri"/>
              </a:rPr>
              <a:t>Governance</a:t>
            </a:r>
          </a:p>
          <a:p>
            <a:pPr marL="285750" marR="0" lvl="0" indent="-285750" algn="l" defTabSz="914400" rtl="0" eaLnBrk="0" fontAlgn="base" latinLnBrk="0" hangingPunct="0">
              <a:lnSpc>
                <a:spcPct val="100000"/>
              </a:lnSpc>
              <a:spcBef>
                <a:spcPts val="0"/>
              </a:spcBef>
              <a:spcAft>
                <a:spcPts val="600"/>
              </a:spcAft>
              <a:buClr>
                <a:srgbClr val="E40037"/>
              </a:buClr>
              <a:buSzTx/>
              <a:buFontTx/>
              <a:buChar char="•"/>
              <a:tabLst>
                <a:tab pos="622300" algn="l"/>
              </a:tabLst>
              <a:defRPr/>
            </a:pPr>
            <a:r>
              <a:rPr kumimoji="0" lang="en-GB" sz="1400" b="1" i="0" u="none" strike="noStrike" kern="1200" cap="none" spc="0" normalizeH="0" baseline="0" noProof="0" dirty="0">
                <a:ln>
                  <a:noFill/>
                </a:ln>
                <a:solidFill>
                  <a:prstClr val="black"/>
                </a:solidFill>
                <a:effectLst/>
                <a:uLnTx/>
                <a:uFillTx/>
                <a:latin typeface="Lexend" pitchFamily="2" charset="0"/>
                <a:ea typeface="Calibri"/>
                <a:cs typeface="Arial"/>
              </a:rPr>
              <a:t>Planning Committee (monthly) </a:t>
            </a:r>
            <a:r>
              <a:rPr kumimoji="0" lang="en-GB" sz="1400" b="0" i="0" u="none" strike="noStrike" kern="1200" cap="none" spc="0" normalizeH="0" baseline="0" noProof="0" dirty="0">
                <a:ln>
                  <a:noFill/>
                </a:ln>
                <a:solidFill>
                  <a:prstClr val="black"/>
                </a:solidFill>
                <a:effectLst/>
                <a:uLnTx/>
                <a:uFillTx/>
                <a:latin typeface="Lexend" pitchFamily="2" charset="0"/>
                <a:ea typeface="Calibri"/>
                <a:cs typeface="Arial"/>
              </a:rPr>
              <a:t>considers applications and enforcement; delegation allows Officers to determine many cases</a:t>
            </a:r>
          </a:p>
        </p:txBody>
      </p:sp>
      <p:sp>
        <p:nvSpPr>
          <p:cNvPr id="15" name="TextBox 14">
            <a:extLst>
              <a:ext uri="{FF2B5EF4-FFF2-40B4-BE49-F238E27FC236}">
                <a16:creationId xmlns:a16="http://schemas.microsoft.com/office/drawing/2014/main" id="{199B3043-DB8E-EAF6-10B4-A28EF139721B}"/>
              </a:ext>
            </a:extLst>
          </p:cNvPr>
          <p:cNvSpPr txBox="1"/>
          <p:nvPr/>
        </p:nvSpPr>
        <p:spPr>
          <a:xfrm>
            <a:off x="7064688" y="4584865"/>
            <a:ext cx="5127312" cy="1815882"/>
          </a:xfrm>
          <a:prstGeom prst="rect">
            <a:avLst/>
          </a:prstGeom>
          <a:noFill/>
        </p:spPr>
        <p:txBody>
          <a:bodyPr wrap="square">
            <a:spAutoFit/>
          </a:bodyPr>
          <a:lstStyle/>
          <a:p>
            <a:r>
              <a:rPr lang="en-GB" sz="1400" b="1" dirty="0">
                <a:latin typeface="Lexend" pitchFamily="2" charset="0"/>
              </a:rPr>
              <a:t>New regulations March 2026</a:t>
            </a:r>
            <a:r>
              <a:rPr lang="en-GB" sz="1400" dirty="0">
                <a:latin typeface="Lexend" pitchFamily="2" charset="0"/>
              </a:rPr>
              <a:t>, ECC required to:</a:t>
            </a:r>
          </a:p>
          <a:p>
            <a:pPr marL="285750" indent="-285750">
              <a:buClr>
                <a:srgbClr val="E40037"/>
              </a:buClr>
              <a:buFont typeface="Arial" panose="020B0604020202020204" pitchFamily="34" charset="0"/>
              <a:buChar char="•"/>
            </a:pPr>
            <a:endParaRPr lang="en-GB" sz="1400" dirty="0">
              <a:latin typeface="Lexend" pitchFamily="2" charset="0"/>
            </a:endParaRPr>
          </a:p>
          <a:p>
            <a:pPr marL="285750" indent="-285750">
              <a:buClr>
                <a:srgbClr val="E40037"/>
              </a:buClr>
              <a:buFont typeface="Arial" panose="020B0604020202020204" pitchFamily="34" charset="0"/>
              <a:buChar char="•"/>
            </a:pPr>
            <a:r>
              <a:rPr lang="en-GB" sz="1400" dirty="0">
                <a:latin typeface="Lexend" pitchFamily="2" charset="0"/>
              </a:rPr>
              <a:t>By 31 December 2026</a:t>
            </a:r>
            <a:r>
              <a:rPr lang="en-GB" sz="1400" b="1" dirty="0">
                <a:latin typeface="Lexend" pitchFamily="2" charset="0"/>
              </a:rPr>
              <a:t>, submit the revised Minerals Local Plan</a:t>
            </a:r>
            <a:r>
              <a:rPr lang="en-GB" sz="1400" dirty="0">
                <a:latin typeface="Lexend" pitchFamily="2" charset="0"/>
              </a:rPr>
              <a:t>, </a:t>
            </a:r>
            <a:r>
              <a:rPr lang="en-GB" sz="1400" b="1" dirty="0">
                <a:latin typeface="Lexend" pitchFamily="2" charset="0"/>
              </a:rPr>
              <a:t>or confirm the intention </a:t>
            </a:r>
            <a:r>
              <a:rPr lang="en-GB" sz="1400" dirty="0">
                <a:latin typeface="Lexend" pitchFamily="2" charset="0"/>
              </a:rPr>
              <a:t>to </a:t>
            </a:r>
            <a:r>
              <a:rPr lang="en-GB" sz="1400" b="1" dirty="0">
                <a:latin typeface="Lexend" pitchFamily="2" charset="0"/>
              </a:rPr>
              <a:t>start again </a:t>
            </a:r>
            <a:r>
              <a:rPr lang="en-GB" sz="1400" dirty="0">
                <a:latin typeface="Lexend" pitchFamily="2" charset="0"/>
              </a:rPr>
              <a:t>on the new system</a:t>
            </a:r>
          </a:p>
          <a:p>
            <a:pPr marL="285750" indent="-285750">
              <a:buClr>
                <a:srgbClr val="E40037"/>
              </a:buClr>
              <a:buFont typeface="Arial" panose="020B0604020202020204" pitchFamily="34" charset="0"/>
              <a:buChar char="•"/>
            </a:pPr>
            <a:r>
              <a:rPr lang="en-GB" sz="1400" b="1" dirty="0">
                <a:latin typeface="Lexend" pitchFamily="2" charset="0"/>
              </a:rPr>
              <a:t>Publish a 'first stage assessment' for both Plans </a:t>
            </a:r>
            <a:r>
              <a:rPr lang="en-GB" sz="1400" dirty="0">
                <a:latin typeface="Lexend" pitchFamily="2" charset="0"/>
              </a:rPr>
              <a:t>by 30 April 2027.  This will start a mandatory 30-month timetable for adopting the Plan </a:t>
            </a:r>
          </a:p>
        </p:txBody>
      </p:sp>
      <p:pic>
        <p:nvPicPr>
          <p:cNvPr id="16" name="Picture 6">
            <a:extLst>
              <a:ext uri="{FF2B5EF4-FFF2-40B4-BE49-F238E27FC236}">
                <a16:creationId xmlns:a16="http://schemas.microsoft.com/office/drawing/2014/main" id="{9392AAF7-1033-702F-DD5B-28EF7AB98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7682" y="275524"/>
            <a:ext cx="2529764" cy="388309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 name="Picture 3">
            <a:extLst>
              <a:ext uri="{FF2B5EF4-FFF2-40B4-BE49-F238E27FC236}">
                <a16:creationId xmlns:a16="http://schemas.microsoft.com/office/drawing/2014/main" id="{773C6F24-FB81-4B98-6D24-2E9913B6E0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758" t="11411" r="34392" b="7776"/>
          <a:stretch/>
        </p:blipFill>
        <p:spPr bwMode="auto">
          <a:xfrm>
            <a:off x="9538605" y="275524"/>
            <a:ext cx="2560539" cy="38830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a:extLst>
              <a:ext uri="{FF2B5EF4-FFF2-40B4-BE49-F238E27FC236}">
                <a16:creationId xmlns:a16="http://schemas.microsoft.com/office/drawing/2014/main" id="{CE2E05F7-F9BC-DE76-08E7-F889041BA05C}"/>
              </a:ext>
            </a:extLst>
          </p:cNvPr>
          <p:cNvSpPr txBox="1"/>
          <p:nvPr/>
        </p:nvSpPr>
        <p:spPr>
          <a:xfrm>
            <a:off x="173512" y="4439269"/>
            <a:ext cx="4150709" cy="954107"/>
          </a:xfrm>
          <a:prstGeom prst="rect">
            <a:avLst/>
          </a:prstGeom>
          <a:noFill/>
        </p:spPr>
        <p:txBody>
          <a:bodyPr wrap="square">
            <a:spAutoFit/>
          </a:bodyPr>
          <a:lstStyle/>
          <a:p>
            <a:pPr marL="285750" marR="0" lvl="0" indent="-285750" algn="l" defTabSz="914400" rtl="0" eaLnBrk="0" fontAlgn="base" latinLnBrk="0" hangingPunct="0">
              <a:lnSpc>
                <a:spcPct val="100000"/>
              </a:lnSpc>
              <a:spcBef>
                <a:spcPts val="0"/>
              </a:spcBef>
              <a:spcAft>
                <a:spcPts val="600"/>
              </a:spcAft>
              <a:buClr>
                <a:srgbClr val="E40037"/>
              </a:buClr>
              <a:buSzTx/>
              <a:buFontTx/>
              <a:buChar char="•"/>
              <a:tabLst>
                <a:tab pos="622300" algn="l"/>
              </a:tabLst>
              <a:defRPr/>
            </a:pPr>
            <a:r>
              <a:rPr kumimoji="0" lang="en-GB" sz="1400" b="1" i="0" u="none" strike="noStrike" kern="1200" cap="none" spc="0" normalizeH="0" baseline="0" noProof="0" dirty="0">
                <a:ln>
                  <a:noFill/>
                </a:ln>
                <a:solidFill>
                  <a:prstClr val="black"/>
                </a:solidFill>
                <a:effectLst/>
                <a:uLnTx/>
                <a:uFillTx/>
                <a:latin typeface="Lexend" pitchFamily="2" charset="0"/>
                <a:ea typeface="Calibri"/>
                <a:cs typeface="Arial"/>
              </a:rPr>
              <a:t>New national rules (March 2026): </a:t>
            </a:r>
            <a:r>
              <a:rPr kumimoji="0" lang="en-GB" sz="1400" b="0" i="0" u="none" strike="noStrike" kern="1200" cap="none" spc="0" normalizeH="0" baseline="0" noProof="0" dirty="0">
                <a:ln>
                  <a:noFill/>
                </a:ln>
                <a:solidFill>
                  <a:prstClr val="black"/>
                </a:solidFill>
                <a:effectLst/>
                <a:uLnTx/>
                <a:uFillTx/>
                <a:latin typeface="Lexend" pitchFamily="2" charset="0"/>
                <a:ea typeface="Calibri"/>
                <a:cs typeface="Arial"/>
              </a:rPr>
              <a:t>only major applications via Committee; constitutional changes needed by September or default to Officer decisions</a:t>
            </a:r>
            <a:endParaRPr kumimoji="0" lang="en-GB" sz="16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2" name="Oval 1">
            <a:extLst>
              <a:ext uri="{FF2B5EF4-FFF2-40B4-BE49-F238E27FC236}">
                <a16:creationId xmlns:a16="http://schemas.microsoft.com/office/drawing/2014/main" id="{8DA16712-D83A-96DC-7A71-1B671A9C34E5}"/>
              </a:ext>
            </a:extLst>
          </p:cNvPr>
          <p:cNvSpPr/>
          <p:nvPr/>
        </p:nvSpPr>
        <p:spPr>
          <a:xfrm>
            <a:off x="5652210" y="3566643"/>
            <a:ext cx="1428748" cy="1428748"/>
          </a:xfrm>
          <a:prstGeom prst="ellipse">
            <a:avLst/>
          </a:prstGeom>
          <a:solidFill>
            <a:srgbClr val="E4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Lexend" pitchFamily="2" charset="0"/>
              </a:rPr>
              <a:t>No appeals overturned (2023-25)</a:t>
            </a:r>
          </a:p>
        </p:txBody>
      </p:sp>
    </p:spTree>
    <p:extLst>
      <p:ext uri="{BB962C8B-B14F-4D97-AF65-F5344CB8AC3E}">
        <p14:creationId xmlns:p14="http://schemas.microsoft.com/office/powerpoint/2010/main" val="118688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B675-BD96-AD62-A6E2-D354A84C0A0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AA6787A-3434-BE22-52DD-CA5BEA2DDC5A}"/>
              </a:ext>
            </a:extLst>
          </p:cNvPr>
          <p:cNvSpPr txBox="1"/>
          <p:nvPr/>
        </p:nvSpPr>
        <p:spPr>
          <a:xfrm>
            <a:off x="266370" y="342477"/>
            <a:ext cx="8814020" cy="523220"/>
          </a:xfrm>
          <a:prstGeom prst="rect">
            <a:avLst/>
          </a:prstGeom>
          <a:noFill/>
        </p:spPr>
        <p:txBody>
          <a:bodyPr wrap="square">
            <a:spAutoFit/>
          </a:bodyPr>
          <a:lstStyle/>
          <a:p>
            <a:r>
              <a:rPr lang="en-GB" sz="2800" b="1">
                <a:solidFill>
                  <a:srgbClr val="E40037"/>
                </a:solidFill>
                <a:latin typeface="Lexend Black" pitchFamily="2" charset="0"/>
                <a:cs typeface="Arial"/>
              </a:rPr>
              <a:t>Place and Built Environment Quality </a:t>
            </a:r>
            <a:endParaRPr lang="en-GB" sz="2800">
              <a:solidFill>
                <a:srgbClr val="E40037"/>
              </a:solidFill>
              <a:latin typeface="Lexend Black" pitchFamily="2" charset="0"/>
            </a:endParaRPr>
          </a:p>
        </p:txBody>
      </p:sp>
      <p:pic>
        <p:nvPicPr>
          <p:cNvPr id="3" name="Picture 2">
            <a:extLst>
              <a:ext uri="{FF2B5EF4-FFF2-40B4-BE49-F238E27FC236}">
                <a16:creationId xmlns:a16="http://schemas.microsoft.com/office/drawing/2014/main" id="{32E68018-5562-E1DE-E135-DC7C6958E1BF}"/>
              </a:ext>
            </a:extLst>
          </p:cNvPr>
          <p:cNvPicPr/>
          <p:nvPr/>
        </p:nvPicPr>
        <p:blipFill>
          <a:blip r:embed="rId2"/>
          <a:stretch>
            <a:fillRect/>
          </a:stretch>
        </p:blipFill>
        <p:spPr>
          <a:xfrm>
            <a:off x="429875" y="1182869"/>
            <a:ext cx="4748691" cy="2458491"/>
          </a:xfrm>
          <a:prstGeom prst="rect">
            <a:avLst/>
          </a:prstGeom>
        </p:spPr>
      </p:pic>
      <p:pic>
        <p:nvPicPr>
          <p:cNvPr id="6" name="Picture 5">
            <a:extLst>
              <a:ext uri="{FF2B5EF4-FFF2-40B4-BE49-F238E27FC236}">
                <a16:creationId xmlns:a16="http://schemas.microsoft.com/office/drawing/2014/main" id="{75B31537-E608-373D-DB56-DF5D71351245}"/>
              </a:ext>
            </a:extLst>
          </p:cNvPr>
          <p:cNvPicPr>
            <a:picLocks noChangeAspect="1"/>
          </p:cNvPicPr>
          <p:nvPr/>
        </p:nvPicPr>
        <p:blipFill>
          <a:blip r:embed="rId3"/>
          <a:stretch>
            <a:fillRect/>
          </a:stretch>
        </p:blipFill>
        <p:spPr>
          <a:xfrm>
            <a:off x="429875" y="3959754"/>
            <a:ext cx="4748691" cy="2455690"/>
          </a:xfrm>
          <a:prstGeom prst="rect">
            <a:avLst/>
          </a:prstGeom>
        </p:spPr>
      </p:pic>
      <p:pic>
        <p:nvPicPr>
          <p:cNvPr id="7" name="Picture 6">
            <a:extLst>
              <a:ext uri="{FF2B5EF4-FFF2-40B4-BE49-F238E27FC236}">
                <a16:creationId xmlns:a16="http://schemas.microsoft.com/office/drawing/2014/main" id="{6E887BFB-CE3E-6A13-3E06-69EAF0A44AC9}"/>
              </a:ext>
            </a:extLst>
          </p:cNvPr>
          <p:cNvPicPr>
            <a:picLocks noChangeAspect="1"/>
          </p:cNvPicPr>
          <p:nvPr/>
        </p:nvPicPr>
        <p:blipFill>
          <a:blip r:embed="rId4"/>
          <a:stretch>
            <a:fillRect/>
          </a:stretch>
        </p:blipFill>
        <p:spPr>
          <a:xfrm>
            <a:off x="5577360" y="1182869"/>
            <a:ext cx="2859070" cy="4379731"/>
          </a:xfrm>
          <a:prstGeom prst="rect">
            <a:avLst/>
          </a:prstGeom>
        </p:spPr>
      </p:pic>
      <p:pic>
        <p:nvPicPr>
          <p:cNvPr id="8" name="Picture 7">
            <a:extLst>
              <a:ext uri="{FF2B5EF4-FFF2-40B4-BE49-F238E27FC236}">
                <a16:creationId xmlns:a16="http://schemas.microsoft.com/office/drawing/2014/main" id="{3EE14B17-7C32-5B87-C0BA-EE0477833E79}"/>
              </a:ext>
            </a:extLst>
          </p:cNvPr>
          <p:cNvPicPr>
            <a:picLocks noChangeAspect="1"/>
          </p:cNvPicPr>
          <p:nvPr/>
        </p:nvPicPr>
        <p:blipFill>
          <a:blip r:embed="rId5"/>
          <a:stretch>
            <a:fillRect/>
          </a:stretch>
        </p:blipFill>
        <p:spPr>
          <a:xfrm>
            <a:off x="8612363" y="1182870"/>
            <a:ext cx="3242180" cy="4379730"/>
          </a:xfrm>
          <a:prstGeom prst="rect">
            <a:avLst/>
          </a:prstGeom>
        </p:spPr>
      </p:pic>
    </p:spTree>
    <p:extLst>
      <p:ext uri="{BB962C8B-B14F-4D97-AF65-F5344CB8AC3E}">
        <p14:creationId xmlns:p14="http://schemas.microsoft.com/office/powerpoint/2010/main" val="24982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44FBC-86BA-D42D-9FD3-3BBCB795B40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8DBCC324-6861-5927-8933-5E20E27A39B8}"/>
              </a:ext>
            </a:extLst>
          </p:cNvPr>
          <p:cNvSpPr txBox="1">
            <a:spLocks/>
          </p:cNvSpPr>
          <p:nvPr/>
        </p:nvSpPr>
        <p:spPr>
          <a:xfrm>
            <a:off x="0" y="1002223"/>
            <a:ext cx="5050972" cy="19586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ct val="0"/>
              </a:spcBef>
              <a:tabLst>
                <a:tab pos="622300" algn="l"/>
              </a:tabLst>
            </a:pPr>
            <a:r>
              <a:rPr lang="en-GB" b="1" dirty="0">
                <a:solidFill>
                  <a:srgbClr val="0070C0"/>
                </a:solidFill>
                <a:ea typeface="Calibri"/>
                <a:cs typeface="Arial"/>
              </a:rPr>
              <a:t>Corporate responses to strategic/large  applications (750+ homes) and Garden Communities </a:t>
            </a:r>
            <a:endParaRPr lang="en-US" b="1" dirty="0">
              <a:solidFill>
                <a:srgbClr val="0070C0"/>
              </a:solidFill>
            </a:endParaRPr>
          </a:p>
          <a:p>
            <a:pPr algn="ctr">
              <a:lnSpc>
                <a:spcPct val="100000"/>
              </a:lnSpc>
              <a:spcBef>
                <a:spcPct val="0"/>
              </a:spcBef>
              <a:tabLst>
                <a:tab pos="622300" algn="l"/>
              </a:tabLst>
            </a:pPr>
            <a:endParaRPr lang="en-US" sz="800" dirty="0">
              <a:latin typeface="Calibri"/>
              <a:ea typeface="Calibri"/>
              <a:cs typeface="Calibri"/>
            </a:endParaRPr>
          </a:p>
          <a:p>
            <a:pPr>
              <a:lnSpc>
                <a:spcPct val="100000"/>
              </a:lnSpc>
              <a:spcBef>
                <a:spcPct val="0"/>
              </a:spcBef>
              <a:tabLst>
                <a:tab pos="622300" algn="l"/>
              </a:tabLst>
            </a:pPr>
            <a:r>
              <a:rPr lang="en-GB" sz="1600" b="1" dirty="0">
                <a:latin typeface="Calibri"/>
                <a:ea typeface="Calibri"/>
                <a:cs typeface="Calibri"/>
              </a:rPr>
              <a:t>Process</a:t>
            </a:r>
          </a:p>
          <a:p>
            <a:pPr>
              <a:lnSpc>
                <a:spcPct val="100000"/>
              </a:lnSpc>
              <a:spcBef>
                <a:spcPct val="0"/>
              </a:spcBef>
              <a:tabLst>
                <a:tab pos="622300" algn="l"/>
              </a:tabLst>
            </a:pPr>
            <a:endParaRPr lang="en-GB" sz="800" b="1"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b="1" dirty="0">
                <a:latin typeface="Calibri"/>
                <a:ea typeface="Calibri"/>
                <a:cs typeface="Calibri"/>
              </a:rPr>
              <a:t>Provide a corporate response </a:t>
            </a:r>
            <a:r>
              <a:rPr lang="en-GB" sz="1500" dirty="0">
                <a:latin typeface="Calibri"/>
                <a:ea typeface="Calibri"/>
                <a:cs typeface="Calibri"/>
              </a:rPr>
              <a:t>to strategic/large planning applications including new settlements / Garden Communities</a:t>
            </a:r>
          </a:p>
          <a:p>
            <a:pPr marL="285750" indent="-285750">
              <a:lnSpc>
                <a:spcPct val="100000"/>
              </a:lnSpc>
              <a:spcBef>
                <a:spcPct val="0"/>
              </a:spcBef>
              <a:buFont typeface="Arial,Sans-Serif"/>
              <a:buChar char="•"/>
              <a:tabLst>
                <a:tab pos="622300" algn="l"/>
              </a:tabLst>
            </a:pPr>
            <a:endParaRPr lang="en-GB" sz="800"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sz="1500" dirty="0">
                <a:latin typeface="Calibri"/>
                <a:ea typeface="Calibri"/>
                <a:cs typeface="Calibri"/>
              </a:rPr>
              <a:t>Work with a </a:t>
            </a:r>
            <a:r>
              <a:rPr lang="en-GB" b="1" dirty="0">
                <a:latin typeface="Calibri"/>
                <a:ea typeface="Calibri"/>
                <a:cs typeface="Calibri"/>
              </a:rPr>
              <a:t>various service areas</a:t>
            </a:r>
            <a:r>
              <a:rPr lang="en-GB" dirty="0">
                <a:latin typeface="Calibri"/>
                <a:ea typeface="Calibri"/>
                <a:cs typeface="Calibri"/>
              </a:rPr>
              <a:t> </a:t>
            </a:r>
            <a:r>
              <a:rPr lang="en-GB" sz="1500" dirty="0">
                <a:latin typeface="Calibri"/>
                <a:ea typeface="Calibri"/>
                <a:cs typeface="Calibri"/>
              </a:rPr>
              <a:t>across ECC</a:t>
            </a:r>
          </a:p>
          <a:p>
            <a:pPr marL="285750" indent="-285750">
              <a:lnSpc>
                <a:spcPct val="100000"/>
              </a:lnSpc>
              <a:spcBef>
                <a:spcPct val="0"/>
              </a:spcBef>
              <a:buFont typeface="Arial,Sans-Serif"/>
              <a:buChar char="•"/>
              <a:tabLst>
                <a:tab pos="622300" algn="l"/>
              </a:tabLst>
            </a:pPr>
            <a:endParaRPr lang="en-GB" sz="800"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b="1" dirty="0">
                <a:latin typeface="Calibri"/>
                <a:ea typeface="Calibri"/>
                <a:cs typeface="Calibri"/>
              </a:rPr>
              <a:t>Lead  internal discussions </a:t>
            </a:r>
            <a:r>
              <a:rPr lang="en-GB" sz="1500" dirty="0">
                <a:latin typeface="Calibri"/>
                <a:ea typeface="Calibri"/>
                <a:cs typeface="Calibri"/>
              </a:rPr>
              <a:t>required to ensure there is a clear and robust </a:t>
            </a:r>
            <a:r>
              <a:rPr lang="en-GB" b="1" dirty="0">
                <a:latin typeface="Calibri"/>
                <a:ea typeface="Calibri"/>
                <a:cs typeface="Calibri"/>
              </a:rPr>
              <a:t>ECC Corporate position</a:t>
            </a:r>
          </a:p>
          <a:p>
            <a:pPr marL="285750" indent="-285750">
              <a:lnSpc>
                <a:spcPct val="100000"/>
              </a:lnSpc>
              <a:spcBef>
                <a:spcPct val="0"/>
              </a:spcBef>
              <a:buFont typeface="Arial,Sans-Serif"/>
              <a:buChar char="•"/>
              <a:tabLst>
                <a:tab pos="622300" algn="l"/>
              </a:tabLst>
            </a:pPr>
            <a:endParaRPr lang="en-GB" sz="800" b="1"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sz="1500" dirty="0">
                <a:latin typeface="Calibri"/>
                <a:ea typeface="Calibri"/>
                <a:cs typeface="Calibri"/>
              </a:rPr>
              <a:t>Officers liaise with </a:t>
            </a:r>
            <a:r>
              <a:rPr lang="en-GB" sz="1500" b="1" dirty="0">
                <a:latin typeface="Calibri"/>
                <a:ea typeface="Calibri"/>
                <a:cs typeface="Calibri"/>
              </a:rPr>
              <a:t>Local Planning Authorities </a:t>
            </a:r>
            <a:r>
              <a:rPr lang="en-GB" sz="1500" dirty="0">
                <a:latin typeface="Calibri"/>
                <a:ea typeface="Calibri"/>
                <a:cs typeface="Calibri"/>
              </a:rPr>
              <a:t>and </a:t>
            </a:r>
            <a:r>
              <a:rPr lang="en-GB" b="1" dirty="0">
                <a:latin typeface="Calibri"/>
                <a:ea typeface="Calibri"/>
                <a:cs typeface="Calibri"/>
              </a:rPr>
              <a:t>negotiate with developers </a:t>
            </a:r>
            <a:r>
              <a:rPr lang="en-GB" sz="1500" dirty="0">
                <a:latin typeface="Calibri"/>
                <a:ea typeface="Calibri"/>
                <a:cs typeface="Calibri"/>
              </a:rPr>
              <a:t>to try and secure sufficient </a:t>
            </a:r>
            <a:r>
              <a:rPr lang="en-GB" b="1" dirty="0">
                <a:latin typeface="Calibri"/>
                <a:ea typeface="Calibri"/>
                <a:cs typeface="Calibri"/>
              </a:rPr>
              <a:t>high-quality infrastructure </a:t>
            </a:r>
            <a:r>
              <a:rPr lang="en-GB" sz="1500" dirty="0">
                <a:latin typeface="Calibri"/>
                <a:ea typeface="Calibri"/>
                <a:cs typeface="Calibri"/>
              </a:rPr>
              <a:t>and support good place-making for new and existing communities</a:t>
            </a:r>
          </a:p>
          <a:p>
            <a:pPr marL="285750" indent="-285750">
              <a:lnSpc>
                <a:spcPct val="100000"/>
              </a:lnSpc>
              <a:spcBef>
                <a:spcPct val="0"/>
              </a:spcBef>
              <a:buFont typeface="Arial,Sans-Serif"/>
              <a:buChar char="•"/>
              <a:tabLst>
                <a:tab pos="622300" algn="l"/>
              </a:tabLst>
            </a:pPr>
            <a:endParaRPr lang="en-GB" sz="800" b="1"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sz="1500" dirty="0">
                <a:latin typeface="Calibri"/>
                <a:ea typeface="Calibri"/>
                <a:cs typeface="Calibri"/>
              </a:rPr>
              <a:t>Officers are involved in </a:t>
            </a:r>
            <a:r>
              <a:rPr lang="en-GB" b="1" dirty="0">
                <a:latin typeface="Calibri"/>
                <a:ea typeface="Calibri"/>
                <a:cs typeface="Calibri"/>
              </a:rPr>
              <a:t>all stages of the planning process </a:t>
            </a:r>
            <a:r>
              <a:rPr lang="en-GB" sz="1500" dirty="0">
                <a:latin typeface="Calibri"/>
                <a:ea typeface="Calibri"/>
                <a:cs typeface="Calibri"/>
              </a:rPr>
              <a:t>including Master- Planning, pre-application and planning application stage</a:t>
            </a:r>
          </a:p>
          <a:p>
            <a:pPr marL="285750" indent="-285750">
              <a:lnSpc>
                <a:spcPct val="100000"/>
              </a:lnSpc>
              <a:spcBef>
                <a:spcPct val="0"/>
              </a:spcBef>
              <a:buFont typeface="Arial,Sans-Serif"/>
              <a:buChar char="•"/>
              <a:tabLst>
                <a:tab pos="622300" algn="l"/>
              </a:tabLst>
            </a:pPr>
            <a:endParaRPr lang="en-GB" sz="1500" b="1"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b="1"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6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6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6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6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b="1" dirty="0">
              <a:latin typeface="Calibri"/>
              <a:ea typeface="Calibri"/>
              <a:cs typeface="Calibri"/>
            </a:endParaRPr>
          </a:p>
          <a:p>
            <a:pPr>
              <a:lnSpc>
                <a:spcPct val="100000"/>
              </a:lnSpc>
              <a:spcBef>
                <a:spcPct val="0"/>
              </a:spcBef>
              <a:tabLst>
                <a:tab pos="622300" algn="l"/>
              </a:tabLst>
            </a:pPr>
            <a:endParaRPr lang="en-GB" dirty="0">
              <a:highlight>
                <a:srgbClr val="FFFF00"/>
              </a:highlight>
            </a:endParaRPr>
          </a:p>
          <a:p>
            <a:pPr>
              <a:lnSpc>
                <a:spcPct val="100000"/>
              </a:lnSpc>
              <a:spcBef>
                <a:spcPct val="0"/>
              </a:spcBef>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dirty="0">
              <a:latin typeface="Calibri"/>
              <a:ea typeface="Calibri"/>
              <a:cs typeface="Calibri"/>
            </a:endParaRPr>
          </a:p>
          <a:p>
            <a:pPr marL="457200" lvl="1" indent="0">
              <a:lnSpc>
                <a:spcPct val="100000"/>
              </a:lnSpc>
              <a:spcBef>
                <a:spcPct val="0"/>
              </a:spcBef>
              <a:buNone/>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b="1" dirty="0">
              <a:latin typeface="Calibri"/>
              <a:ea typeface="Calibri"/>
              <a:cs typeface="Calibri"/>
            </a:endParaRPr>
          </a:p>
        </p:txBody>
      </p:sp>
      <p:sp>
        <p:nvSpPr>
          <p:cNvPr id="8" name="Rectangle 7">
            <a:extLst>
              <a:ext uri="{FF2B5EF4-FFF2-40B4-BE49-F238E27FC236}">
                <a16:creationId xmlns:a16="http://schemas.microsoft.com/office/drawing/2014/main" id="{859D6325-151D-AD14-B1DA-5CD1E6BBF6C9}"/>
              </a:ext>
            </a:extLst>
          </p:cNvPr>
          <p:cNvSpPr/>
          <p:nvPr/>
        </p:nvSpPr>
        <p:spPr>
          <a:xfrm>
            <a:off x="0" y="0"/>
            <a:ext cx="12191999" cy="864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300" b="1" dirty="0">
                <a:solidFill>
                  <a:srgbClr val="FF0000"/>
                </a:solidFill>
                <a:latin typeface="Lexend"/>
                <a:cs typeface="Arial"/>
              </a:rPr>
              <a:t>3. Planning and development overview | Strategic Development</a:t>
            </a:r>
            <a:endParaRPr lang="en-US" sz="2300" b="1" dirty="0">
              <a:solidFill>
                <a:srgbClr val="FF0000"/>
              </a:solidFill>
              <a:latin typeface="Lexend"/>
              <a:cs typeface="Arial"/>
            </a:endParaRPr>
          </a:p>
        </p:txBody>
      </p:sp>
      <p:pic>
        <p:nvPicPr>
          <p:cNvPr id="3" name="Picture 2">
            <a:extLst>
              <a:ext uri="{FF2B5EF4-FFF2-40B4-BE49-F238E27FC236}">
                <a16:creationId xmlns:a16="http://schemas.microsoft.com/office/drawing/2014/main" id="{9BCA97F5-23F3-71EB-70AD-E1A0E7C342E4}"/>
              </a:ext>
            </a:extLst>
          </p:cNvPr>
          <p:cNvPicPr>
            <a:picLocks noChangeAspect="1"/>
          </p:cNvPicPr>
          <p:nvPr/>
        </p:nvPicPr>
        <p:blipFill>
          <a:blip r:embed="rId2"/>
          <a:stretch>
            <a:fillRect/>
          </a:stretch>
        </p:blipFill>
        <p:spPr>
          <a:xfrm>
            <a:off x="4859474" y="1524000"/>
            <a:ext cx="7332524" cy="5029200"/>
          </a:xfrm>
          <a:prstGeom prst="rect">
            <a:avLst/>
          </a:prstGeom>
        </p:spPr>
      </p:pic>
    </p:spTree>
    <p:extLst>
      <p:ext uri="{BB962C8B-B14F-4D97-AF65-F5344CB8AC3E}">
        <p14:creationId xmlns:p14="http://schemas.microsoft.com/office/powerpoint/2010/main" val="2229436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CD054-055F-E868-6346-2277F8DD227D}"/>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B0230591-C8B2-D4BA-184E-7DCDCBF4FB68}"/>
              </a:ext>
            </a:extLst>
          </p:cNvPr>
          <p:cNvSpPr txBox="1">
            <a:spLocks/>
          </p:cNvSpPr>
          <p:nvPr/>
        </p:nvSpPr>
        <p:spPr>
          <a:xfrm>
            <a:off x="156545" y="1016007"/>
            <a:ext cx="7104226" cy="523016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622300" algn="l"/>
              </a:tabLst>
            </a:pPr>
            <a:r>
              <a:rPr lang="en-GB" b="1" dirty="0">
                <a:solidFill>
                  <a:srgbClr val="0070C0"/>
                </a:solidFill>
                <a:ea typeface="Calibri"/>
                <a:cs typeface="Arial"/>
              </a:rPr>
              <a:t>Corporate responses to strategic/large planning applications </a:t>
            </a:r>
            <a:endParaRPr lang="en-US" dirty="0">
              <a:solidFill>
                <a:srgbClr val="0070C0"/>
              </a:solidFill>
            </a:endParaRPr>
          </a:p>
          <a:p>
            <a:pPr>
              <a:lnSpc>
                <a:spcPct val="100000"/>
              </a:lnSpc>
              <a:spcBef>
                <a:spcPct val="0"/>
              </a:spcBef>
              <a:tabLst>
                <a:tab pos="622300" algn="l"/>
              </a:tabLst>
            </a:pPr>
            <a:endParaRPr lang="en-GB" sz="800" b="1" dirty="0">
              <a:latin typeface="Calibri"/>
              <a:ea typeface="Calibri"/>
              <a:cs typeface="Calibri"/>
            </a:endParaRPr>
          </a:p>
          <a:p>
            <a:pPr>
              <a:lnSpc>
                <a:spcPct val="100000"/>
              </a:lnSpc>
              <a:spcBef>
                <a:spcPct val="0"/>
              </a:spcBef>
              <a:tabLst>
                <a:tab pos="622300" algn="l"/>
              </a:tabLst>
            </a:pPr>
            <a:r>
              <a:rPr lang="en-GB" sz="1600" b="1" dirty="0">
                <a:latin typeface="Calibri"/>
                <a:ea typeface="Calibri"/>
                <a:cs typeface="Calibri"/>
              </a:rPr>
              <a:t>Outcomes </a:t>
            </a:r>
          </a:p>
          <a:p>
            <a:pPr>
              <a:lnSpc>
                <a:spcPct val="100000"/>
              </a:lnSpc>
              <a:spcBef>
                <a:spcPct val="0"/>
              </a:spcBef>
              <a:tabLst>
                <a:tab pos="622300" algn="l"/>
              </a:tabLst>
            </a:pPr>
            <a:endParaRPr lang="en-GB" sz="800"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sz="1600" dirty="0">
                <a:latin typeface="Calibri"/>
                <a:ea typeface="Calibri"/>
                <a:cs typeface="Calibri"/>
              </a:rPr>
              <a:t>Required levels of </a:t>
            </a:r>
            <a:r>
              <a:rPr lang="en-GB" b="1" dirty="0">
                <a:latin typeface="Calibri"/>
                <a:ea typeface="Calibri"/>
                <a:cs typeface="Calibri"/>
              </a:rPr>
              <a:t>S106 contributions </a:t>
            </a:r>
            <a:r>
              <a:rPr lang="en-GB" sz="1600" dirty="0">
                <a:latin typeface="Calibri"/>
                <a:ea typeface="Calibri"/>
                <a:cs typeface="Calibri"/>
              </a:rPr>
              <a:t>and</a:t>
            </a:r>
            <a:r>
              <a:rPr lang="en-GB" sz="1500" dirty="0">
                <a:latin typeface="Calibri"/>
                <a:ea typeface="Calibri"/>
                <a:cs typeface="Calibri"/>
              </a:rPr>
              <a:t> </a:t>
            </a:r>
            <a:r>
              <a:rPr lang="en-GB" b="1" dirty="0">
                <a:latin typeface="Calibri"/>
                <a:ea typeface="Calibri"/>
                <a:cs typeface="Calibri"/>
              </a:rPr>
              <a:t>high-quality infrastructure – in the</a:t>
            </a:r>
            <a:r>
              <a:rPr lang="en-GB" sz="1500" dirty="0">
                <a:latin typeface="Calibri"/>
                <a:ea typeface="Calibri"/>
                <a:cs typeface="Calibri"/>
              </a:rPr>
              <a:t> </a:t>
            </a:r>
            <a:r>
              <a:rPr lang="en-GB" b="1" dirty="0">
                <a:latin typeface="Calibri"/>
                <a:ea typeface="Calibri"/>
                <a:cs typeface="Calibri"/>
              </a:rPr>
              <a:t>right places </a:t>
            </a:r>
            <a:r>
              <a:rPr lang="en-GB" sz="1600" dirty="0">
                <a:latin typeface="Calibri"/>
                <a:ea typeface="Calibri"/>
                <a:cs typeface="Calibri"/>
              </a:rPr>
              <a:t>at the </a:t>
            </a:r>
            <a:r>
              <a:rPr lang="en-GB" b="1" dirty="0">
                <a:latin typeface="Calibri"/>
                <a:ea typeface="Calibri"/>
                <a:cs typeface="Calibri"/>
              </a:rPr>
              <a:t>right time </a:t>
            </a:r>
            <a:r>
              <a:rPr lang="en-GB" sz="1600" dirty="0">
                <a:latin typeface="Calibri"/>
                <a:ea typeface="Calibri"/>
                <a:cs typeface="Calibri"/>
              </a:rPr>
              <a:t>to meet the needs of </a:t>
            </a:r>
            <a:r>
              <a:rPr lang="en-GB" sz="1600" b="1" dirty="0">
                <a:latin typeface="Calibri"/>
                <a:ea typeface="Calibri"/>
                <a:cs typeface="Calibri"/>
              </a:rPr>
              <a:t> </a:t>
            </a:r>
            <a:r>
              <a:rPr lang="en-GB" sz="1600" dirty="0">
                <a:latin typeface="Calibri"/>
                <a:ea typeface="Calibri"/>
                <a:cs typeface="Calibri"/>
              </a:rPr>
              <a:t>residents and fulfil ECC statutory duties</a:t>
            </a:r>
          </a:p>
          <a:p>
            <a:pPr marL="285750" indent="-285750">
              <a:lnSpc>
                <a:spcPct val="100000"/>
              </a:lnSpc>
              <a:spcBef>
                <a:spcPct val="0"/>
              </a:spcBef>
              <a:buFont typeface="Arial,Sans-Serif"/>
              <a:buChar char="•"/>
              <a:tabLst>
                <a:tab pos="622300" algn="l"/>
              </a:tabLst>
            </a:pPr>
            <a:endParaRPr lang="en-GB" sz="800" b="1" dirty="0">
              <a:latin typeface="Calibri"/>
              <a:ea typeface="Calibri"/>
              <a:cs typeface="Calibri"/>
            </a:endParaRPr>
          </a:p>
          <a:p>
            <a:pPr marL="285750" indent="-285750">
              <a:lnSpc>
                <a:spcPct val="100000"/>
              </a:lnSpc>
              <a:spcBef>
                <a:spcPct val="0"/>
              </a:spcBef>
              <a:buFont typeface="Arial,Sans-Serif"/>
              <a:buChar char="•"/>
              <a:tabLst>
                <a:tab pos="622300" algn="l"/>
              </a:tabLst>
            </a:pPr>
            <a:r>
              <a:rPr lang="en-GB" sz="1600" dirty="0">
                <a:latin typeface="Calibri"/>
                <a:ea typeface="Calibri"/>
                <a:cs typeface="Calibri"/>
              </a:rPr>
              <a:t>Helps to shape </a:t>
            </a:r>
            <a:r>
              <a:rPr lang="en-GB" b="1" dirty="0">
                <a:latin typeface="Calibri"/>
                <a:ea typeface="Calibri"/>
                <a:cs typeface="Calibri"/>
              </a:rPr>
              <a:t>healthy, inclusive, resilient new places </a:t>
            </a:r>
            <a:r>
              <a:rPr lang="en-GB" sz="1600" dirty="0">
                <a:latin typeface="Calibri"/>
                <a:ea typeface="Calibri"/>
                <a:cs typeface="Calibri"/>
              </a:rPr>
              <a:t>with a variety of </a:t>
            </a:r>
            <a:r>
              <a:rPr lang="en-GB" b="1" dirty="0">
                <a:latin typeface="Calibri"/>
                <a:ea typeface="Calibri"/>
                <a:cs typeface="Calibri"/>
              </a:rPr>
              <a:t>high-quality homes with a good green environment new schools and employment opportunities</a:t>
            </a:r>
            <a:r>
              <a:rPr lang="en-GB" sz="1600" b="1" dirty="0">
                <a:latin typeface="Calibri"/>
                <a:ea typeface="Calibri"/>
                <a:cs typeface="Calibri"/>
              </a:rPr>
              <a:t>.</a:t>
            </a:r>
            <a:endParaRPr lang="en-GB" sz="15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500" dirty="0">
              <a:latin typeface="Calibri"/>
              <a:ea typeface="Calibri"/>
              <a:cs typeface="Calibri"/>
            </a:endParaRPr>
          </a:p>
          <a:p>
            <a:pPr>
              <a:lnSpc>
                <a:spcPct val="100000"/>
              </a:lnSpc>
              <a:spcBef>
                <a:spcPct val="0"/>
              </a:spcBef>
              <a:tabLst>
                <a:tab pos="622300" algn="l"/>
              </a:tabLst>
            </a:pPr>
            <a:endParaRPr lang="en-GB" sz="1600" b="1" dirty="0">
              <a:latin typeface="Calibri"/>
              <a:ea typeface="Calibri"/>
              <a:cs typeface="Calibri"/>
            </a:endParaRPr>
          </a:p>
          <a:p>
            <a:pPr marL="285750" indent="-285750">
              <a:lnSpc>
                <a:spcPct val="100000"/>
              </a:lnSpc>
              <a:spcBef>
                <a:spcPct val="0"/>
              </a:spcBef>
              <a:buFont typeface="Arial,Sans-Serif"/>
              <a:buChar char="•"/>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US" sz="1600" dirty="0">
              <a:highlight>
                <a:srgbClr val="FFFF00"/>
              </a:highlight>
              <a:latin typeface="Calibri"/>
              <a:ea typeface="Calibri"/>
              <a:cs typeface="Calibri"/>
            </a:endParaRPr>
          </a:p>
          <a:p>
            <a:pPr>
              <a:lnSpc>
                <a:spcPct val="100000"/>
              </a:lnSpc>
              <a:spcBef>
                <a:spcPct val="0"/>
              </a:spcBef>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dirty="0">
              <a:latin typeface="Calibri"/>
              <a:ea typeface="Calibri"/>
              <a:cs typeface="Calibri"/>
            </a:endParaRPr>
          </a:p>
          <a:p>
            <a:pPr marL="457200" lvl="1" indent="0">
              <a:lnSpc>
                <a:spcPct val="100000"/>
              </a:lnSpc>
              <a:spcBef>
                <a:spcPct val="0"/>
              </a:spcBef>
              <a:buNone/>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b="1" dirty="0">
              <a:latin typeface="Calibri"/>
              <a:ea typeface="Calibri"/>
              <a:cs typeface="Calibri"/>
            </a:endParaRPr>
          </a:p>
        </p:txBody>
      </p:sp>
      <p:sp>
        <p:nvSpPr>
          <p:cNvPr id="8" name="Rectangle 7">
            <a:extLst>
              <a:ext uri="{FF2B5EF4-FFF2-40B4-BE49-F238E27FC236}">
                <a16:creationId xmlns:a16="http://schemas.microsoft.com/office/drawing/2014/main" id="{329B9E5C-A179-5905-4F1D-94F4B5D63AAC}"/>
              </a:ext>
            </a:extLst>
          </p:cNvPr>
          <p:cNvSpPr/>
          <p:nvPr/>
        </p:nvSpPr>
        <p:spPr>
          <a:xfrm>
            <a:off x="0" y="0"/>
            <a:ext cx="12191999" cy="864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300" b="1" dirty="0">
                <a:solidFill>
                  <a:srgbClr val="FF0000"/>
                </a:solidFill>
                <a:latin typeface="Lexend"/>
                <a:cs typeface="Arial"/>
              </a:rPr>
              <a:t>3. Planning and development overview | Strategic Development</a:t>
            </a:r>
            <a:endParaRPr lang="en-US" sz="2300" b="1" dirty="0">
              <a:solidFill>
                <a:srgbClr val="FF0000"/>
              </a:solidFill>
              <a:latin typeface="Lexend"/>
              <a:cs typeface="Arial"/>
            </a:endParaRPr>
          </a:p>
        </p:txBody>
      </p:sp>
      <p:pic>
        <p:nvPicPr>
          <p:cNvPr id="2" name="Picture 1">
            <a:extLst>
              <a:ext uri="{FF2B5EF4-FFF2-40B4-BE49-F238E27FC236}">
                <a16:creationId xmlns:a16="http://schemas.microsoft.com/office/drawing/2014/main" id="{23288084-BCC0-F4BB-CE83-93B21B18A3E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472259" y="1016007"/>
            <a:ext cx="4563195" cy="5230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407647C-8AF9-E671-2A5E-EE731FBFF196}"/>
              </a:ext>
            </a:extLst>
          </p:cNvPr>
          <p:cNvSpPr txBox="1"/>
          <p:nvPr/>
        </p:nvSpPr>
        <p:spPr>
          <a:xfrm>
            <a:off x="8466626" y="6246168"/>
            <a:ext cx="2973788" cy="261610"/>
          </a:xfrm>
          <a:prstGeom prst="rect">
            <a:avLst/>
          </a:prstGeom>
          <a:noFill/>
        </p:spPr>
        <p:txBody>
          <a:bodyPr wrap="square" rtlCol="0">
            <a:spAutoFit/>
          </a:bodyPr>
          <a:lstStyle/>
          <a:p>
            <a:pPr algn="ctr"/>
            <a:r>
              <a:rPr lang="en-GB" sz="1100" dirty="0">
                <a:latin typeface="Calibri" panose="020F0502020204030204" pitchFamily="34" charset="0"/>
                <a:ea typeface="Calibri" panose="020F0502020204030204" pitchFamily="34" charset="0"/>
                <a:cs typeface="Calibri" panose="020F0502020204030204" pitchFamily="34" charset="0"/>
              </a:rPr>
              <a:t>Dunton Hills Garden Community </a:t>
            </a:r>
          </a:p>
        </p:txBody>
      </p:sp>
      <p:pic>
        <p:nvPicPr>
          <p:cNvPr id="5" name="Picture 4">
            <a:extLst>
              <a:ext uri="{FF2B5EF4-FFF2-40B4-BE49-F238E27FC236}">
                <a16:creationId xmlns:a16="http://schemas.microsoft.com/office/drawing/2014/main" id="{D42A0A8B-E528-542B-A595-7D05B8BEBA0B}"/>
              </a:ext>
            </a:extLst>
          </p:cNvPr>
          <p:cNvPicPr>
            <a:picLocks noChangeAspect="1"/>
          </p:cNvPicPr>
          <p:nvPr/>
        </p:nvPicPr>
        <p:blipFill>
          <a:blip r:embed="rId3"/>
          <a:stretch>
            <a:fillRect/>
          </a:stretch>
        </p:blipFill>
        <p:spPr>
          <a:xfrm>
            <a:off x="368033" y="3624943"/>
            <a:ext cx="6675952" cy="2971447"/>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244C071C-BC6C-49DD-81E6-D4F009F80053}"/>
              </a:ext>
            </a:extLst>
          </p:cNvPr>
          <p:cNvSpPr txBox="1"/>
          <p:nvPr/>
        </p:nvSpPr>
        <p:spPr>
          <a:xfrm>
            <a:off x="602354" y="6596390"/>
            <a:ext cx="6113720" cy="261610"/>
          </a:xfrm>
          <a:prstGeom prst="rect">
            <a:avLst/>
          </a:prstGeom>
          <a:noFill/>
        </p:spPr>
        <p:txBody>
          <a:bodyPr wrap="square">
            <a:spAutoFit/>
          </a:bodyPr>
          <a:lstStyle/>
          <a:p>
            <a:pPr algn="ctr"/>
            <a:r>
              <a:rPr lang="en-GB" sz="1100" dirty="0">
                <a:latin typeface="Calibri" panose="020F0502020204030204" pitchFamily="34" charset="0"/>
                <a:ea typeface="Calibri" panose="020F0502020204030204" pitchFamily="34" charset="0"/>
                <a:cs typeface="Calibri" panose="020F0502020204030204" pitchFamily="34" charset="0"/>
              </a:rPr>
              <a:t>Illustrative sketch of Chelmsford Garden Community </a:t>
            </a:r>
          </a:p>
        </p:txBody>
      </p:sp>
    </p:spTree>
    <p:extLst>
      <p:ext uri="{BB962C8B-B14F-4D97-AF65-F5344CB8AC3E}">
        <p14:creationId xmlns:p14="http://schemas.microsoft.com/office/powerpoint/2010/main" val="2780167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1AAEB-7752-5B9C-D8EC-4665E07A4A94}"/>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0B8F1A9C-89DD-3EE8-8C4B-DE71AFEC18E7}"/>
              </a:ext>
            </a:extLst>
          </p:cNvPr>
          <p:cNvSpPr txBox="1">
            <a:spLocks/>
          </p:cNvSpPr>
          <p:nvPr/>
        </p:nvSpPr>
        <p:spPr>
          <a:xfrm>
            <a:off x="156545" y="1016007"/>
            <a:ext cx="6696806" cy="580822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622300" algn="l"/>
              </a:tabLst>
            </a:pPr>
            <a:r>
              <a:rPr lang="en-GB" b="1" dirty="0">
                <a:solidFill>
                  <a:srgbClr val="0070C0"/>
                </a:solidFill>
                <a:latin typeface="Arial"/>
                <a:ea typeface="Calibri"/>
                <a:cs typeface="Arial"/>
              </a:rPr>
              <a:t>Nationally Significant Infrastructure Projects (NSIPs)</a:t>
            </a:r>
            <a:endParaRPr lang="en-US" dirty="0"/>
          </a:p>
          <a:p>
            <a:pPr>
              <a:lnSpc>
                <a:spcPct val="100000"/>
              </a:lnSpc>
              <a:spcBef>
                <a:spcPct val="0"/>
              </a:spcBef>
              <a:tabLst>
                <a:tab pos="622300" algn="l"/>
              </a:tabLst>
            </a:pPr>
            <a:endParaRPr lang="en-GB" sz="1600" b="1" dirty="0">
              <a:latin typeface="Calibri"/>
              <a:ea typeface="Calibri"/>
              <a:cs typeface="Calibri"/>
            </a:endParaRPr>
          </a:p>
        </p:txBody>
      </p:sp>
      <p:sp>
        <p:nvSpPr>
          <p:cNvPr id="6" name="Rectangle 5">
            <a:extLst>
              <a:ext uri="{FF2B5EF4-FFF2-40B4-BE49-F238E27FC236}">
                <a16:creationId xmlns:a16="http://schemas.microsoft.com/office/drawing/2014/main" id="{3BCB45F9-F6B3-204B-7080-57F5FE608AA8}"/>
              </a:ext>
            </a:extLst>
          </p:cNvPr>
          <p:cNvSpPr/>
          <p:nvPr/>
        </p:nvSpPr>
        <p:spPr>
          <a:xfrm>
            <a:off x="0" y="0"/>
            <a:ext cx="12191999" cy="864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300" b="1" dirty="0">
                <a:solidFill>
                  <a:srgbClr val="FF0000"/>
                </a:solidFill>
                <a:latin typeface="Lexend"/>
                <a:cs typeface="Arial"/>
              </a:rPr>
              <a:t>3. Planning and development overview | Infrastructure Projects NSIPs</a:t>
            </a:r>
            <a:endParaRPr lang="en-GB" sz="2000" b="1" dirty="0">
              <a:solidFill>
                <a:srgbClr val="FF0000"/>
              </a:solidFill>
              <a:latin typeface="Lexend"/>
              <a:cs typeface="Arial"/>
            </a:endParaRPr>
          </a:p>
        </p:txBody>
      </p:sp>
      <p:pic>
        <p:nvPicPr>
          <p:cNvPr id="3" name="Picture 2">
            <a:extLst>
              <a:ext uri="{FF2B5EF4-FFF2-40B4-BE49-F238E27FC236}">
                <a16:creationId xmlns:a16="http://schemas.microsoft.com/office/drawing/2014/main" id="{91AFC821-2F29-BACA-6A16-86D61908D4CB}"/>
              </a:ext>
            </a:extLst>
          </p:cNvPr>
          <p:cNvPicPr>
            <a:picLocks noChangeAspect="1"/>
          </p:cNvPicPr>
          <p:nvPr/>
        </p:nvPicPr>
        <p:blipFill>
          <a:blip r:embed="rId3"/>
          <a:stretch>
            <a:fillRect/>
          </a:stretch>
        </p:blipFill>
        <p:spPr>
          <a:xfrm>
            <a:off x="156545" y="1402351"/>
            <a:ext cx="11495314" cy="5325020"/>
          </a:xfrm>
          <a:prstGeom prst="rect">
            <a:avLst/>
          </a:prstGeom>
        </p:spPr>
      </p:pic>
    </p:spTree>
    <p:extLst>
      <p:ext uri="{BB962C8B-B14F-4D97-AF65-F5344CB8AC3E}">
        <p14:creationId xmlns:p14="http://schemas.microsoft.com/office/powerpoint/2010/main" val="180295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7B95A-E0F6-13C6-DDE4-585D49B4818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255B24E-AFB1-5349-505C-D503E8107C57}"/>
              </a:ext>
            </a:extLst>
          </p:cNvPr>
          <p:cNvSpPr txBox="1"/>
          <p:nvPr/>
        </p:nvSpPr>
        <p:spPr>
          <a:xfrm>
            <a:off x="295295" y="80867"/>
            <a:ext cx="8814020" cy="523220"/>
          </a:xfrm>
          <a:prstGeom prst="rect">
            <a:avLst/>
          </a:prstGeom>
          <a:noFill/>
        </p:spPr>
        <p:txBody>
          <a:bodyPr wrap="square">
            <a:spAutoFit/>
          </a:bodyPr>
          <a:lstStyle/>
          <a:p>
            <a:r>
              <a:rPr lang="en-GB" sz="2800" b="1" dirty="0">
                <a:solidFill>
                  <a:srgbClr val="E40037"/>
                </a:solidFill>
                <a:latin typeface="Lexend Black" pitchFamily="2" charset="0"/>
                <a:cs typeface="Arial"/>
              </a:rPr>
              <a:t>Infrastructure Projects: NSIPs</a:t>
            </a:r>
            <a:endParaRPr lang="en-GB" sz="2800" dirty="0">
              <a:solidFill>
                <a:srgbClr val="E40037"/>
              </a:solidFill>
              <a:latin typeface="Lexend Black" pitchFamily="2" charset="0"/>
            </a:endParaRPr>
          </a:p>
        </p:txBody>
      </p:sp>
      <p:graphicFrame>
        <p:nvGraphicFramePr>
          <p:cNvPr id="3" name="Table 2">
            <a:extLst>
              <a:ext uri="{FF2B5EF4-FFF2-40B4-BE49-F238E27FC236}">
                <a16:creationId xmlns:a16="http://schemas.microsoft.com/office/drawing/2014/main" id="{D5BFA8D7-F12E-EACB-222B-2453CC2ACB83}"/>
              </a:ext>
            </a:extLst>
          </p:cNvPr>
          <p:cNvGraphicFramePr>
            <a:graphicFrameLocks noGrp="1"/>
          </p:cNvGraphicFramePr>
          <p:nvPr>
            <p:extLst>
              <p:ext uri="{D42A27DB-BD31-4B8C-83A1-F6EECF244321}">
                <p14:modId xmlns:p14="http://schemas.microsoft.com/office/powerpoint/2010/main" val="156268500"/>
              </p:ext>
            </p:extLst>
          </p:nvPr>
        </p:nvGraphicFramePr>
        <p:xfrm>
          <a:off x="6895421" y="342477"/>
          <a:ext cx="5163228" cy="6314440"/>
        </p:xfrm>
        <a:graphic>
          <a:graphicData uri="http://schemas.openxmlformats.org/drawingml/2006/table">
            <a:tbl>
              <a:tblPr firstRow="1" bandRow="1">
                <a:tableStyleId>{00A15C55-8517-42AA-B614-E9B94910E393}</a:tableStyleId>
              </a:tblPr>
              <a:tblGrid>
                <a:gridCol w="1418453">
                  <a:extLst>
                    <a:ext uri="{9D8B030D-6E8A-4147-A177-3AD203B41FA5}">
                      <a16:colId xmlns:a16="http://schemas.microsoft.com/office/drawing/2014/main" val="672405106"/>
                    </a:ext>
                  </a:extLst>
                </a:gridCol>
                <a:gridCol w="944277">
                  <a:extLst>
                    <a:ext uri="{9D8B030D-6E8A-4147-A177-3AD203B41FA5}">
                      <a16:colId xmlns:a16="http://schemas.microsoft.com/office/drawing/2014/main" val="1073914917"/>
                    </a:ext>
                  </a:extLst>
                </a:gridCol>
                <a:gridCol w="2800498">
                  <a:extLst>
                    <a:ext uri="{9D8B030D-6E8A-4147-A177-3AD203B41FA5}">
                      <a16:colId xmlns:a16="http://schemas.microsoft.com/office/drawing/2014/main" val="2204369044"/>
                    </a:ext>
                  </a:extLst>
                </a:gridCol>
              </a:tblGrid>
              <a:tr h="370840">
                <a:tc>
                  <a:txBody>
                    <a:bodyPr/>
                    <a:lstStyle/>
                    <a:p>
                      <a:pPr lvl="0">
                        <a:buNone/>
                      </a:pPr>
                      <a:r>
                        <a:rPr lang="en-GB" sz="1200" b="1" u="none" strike="noStrike" noProof="0">
                          <a:latin typeface="Lexend" pitchFamily="2" charset="0"/>
                        </a:rPr>
                        <a:t>Project</a:t>
                      </a:r>
                      <a:endParaRPr lang="en-GB" sz="1200" b="1" i="0" u="none" strike="noStrike" noProof="0">
                        <a:latin typeface="Lexend" pitchFamily="2" charset="0"/>
                        <a:cs typeface="Arial"/>
                      </a:endParaRPr>
                    </a:p>
                  </a:txBody>
                  <a:tcPr anchor="ctr"/>
                </a:tc>
                <a:tc>
                  <a:txBody>
                    <a:bodyPr/>
                    <a:lstStyle/>
                    <a:p>
                      <a:pPr lvl="0">
                        <a:buNone/>
                      </a:pPr>
                      <a:r>
                        <a:rPr lang="en-GB" sz="1200" b="1" u="none" strike="noStrike" noProof="0">
                          <a:solidFill>
                            <a:srgbClr val="FFFFFF"/>
                          </a:solidFill>
                          <a:latin typeface="Lexend" pitchFamily="2" charset="0"/>
                        </a:rPr>
                        <a:t>Project Type</a:t>
                      </a:r>
                      <a:endParaRPr lang="en-US" sz="1200" b="1">
                        <a:latin typeface="Lexend" pitchFamily="2" charset="0"/>
                      </a:endParaRPr>
                    </a:p>
                  </a:txBody>
                  <a:tcPr anchor="ctr"/>
                </a:tc>
                <a:tc>
                  <a:txBody>
                    <a:bodyPr/>
                    <a:lstStyle/>
                    <a:p>
                      <a:pPr lvl="0">
                        <a:buNone/>
                      </a:pPr>
                      <a:r>
                        <a:rPr lang="en-GB" sz="1200" b="1" u="none" strike="noStrike" noProof="0">
                          <a:solidFill>
                            <a:srgbClr val="FFFFFF"/>
                          </a:solidFill>
                          <a:latin typeface="Lexend" pitchFamily="2" charset="0"/>
                        </a:rPr>
                        <a:t>Status </a:t>
                      </a:r>
                      <a:endParaRPr lang="en-US" sz="1200" b="1">
                        <a:latin typeface="Lexend" pitchFamily="2" charset="0"/>
                      </a:endParaRPr>
                    </a:p>
                  </a:txBody>
                  <a:tcPr anchor="ctr"/>
                </a:tc>
                <a:extLst>
                  <a:ext uri="{0D108BD9-81ED-4DB2-BD59-A6C34878D82A}">
                    <a16:rowId xmlns:a16="http://schemas.microsoft.com/office/drawing/2014/main" val="1989480672"/>
                  </a:ext>
                </a:extLst>
              </a:tr>
              <a:tr h="370840">
                <a:tc>
                  <a:txBody>
                    <a:bodyPr/>
                    <a:lstStyle/>
                    <a:p>
                      <a:pPr lvl="0">
                        <a:buNone/>
                      </a:pPr>
                      <a:r>
                        <a:rPr lang="en-GB" sz="1200" b="1" u="none" strike="noStrike" baseline="0" noProof="0">
                          <a:solidFill>
                            <a:srgbClr val="000000"/>
                          </a:solidFill>
                          <a:latin typeface="Lexend" pitchFamily="2" charset="0"/>
                        </a:rPr>
                        <a:t>Bradwell B Power station </a:t>
                      </a:r>
                      <a:endParaRPr lang="en-US" sz="1200" b="1">
                        <a:latin typeface="Lexend" pitchFamily="2" charset="0"/>
                      </a:endParaRPr>
                    </a:p>
                  </a:txBody>
                  <a:tcPr anchor="ctr"/>
                </a:tc>
                <a:tc>
                  <a:txBody>
                    <a:bodyPr/>
                    <a:lstStyle/>
                    <a:p>
                      <a:pPr lvl="0">
                        <a:buNone/>
                      </a:pPr>
                      <a:r>
                        <a:rPr lang="en-GB" sz="1200" b="0" u="none" strike="noStrike" kern="1200" baseline="0" noProof="0">
                          <a:solidFill>
                            <a:srgbClr val="000000"/>
                          </a:solidFill>
                          <a:latin typeface="Lexend" pitchFamily="2" charset="0"/>
                        </a:rPr>
                        <a:t>Energy </a:t>
                      </a:r>
                      <a:endParaRPr lang="en-US" sz="1200" b="0" i="0" u="none" strike="noStrike" kern="1200" baseline="0">
                        <a:solidFill>
                          <a:srgbClr val="000000"/>
                        </a:solidFill>
                        <a:latin typeface="Lexend" pitchFamily="2" charset="0"/>
                        <a:ea typeface="+mn-ea"/>
                        <a:cs typeface="Arial"/>
                      </a:endParaRPr>
                    </a:p>
                  </a:txBody>
                  <a:tcPr anchor="ctr"/>
                </a:tc>
                <a:tc>
                  <a:txBody>
                    <a:bodyPr/>
                    <a:lstStyle/>
                    <a:p>
                      <a:pPr lvl="0">
                        <a:buNone/>
                      </a:pPr>
                      <a:r>
                        <a:rPr lang="en-GB" sz="1200" b="0" u="none" strike="noStrike" kern="1200" baseline="0" noProof="0">
                          <a:solidFill>
                            <a:srgbClr val="000000"/>
                          </a:solidFill>
                          <a:latin typeface="Lexend" pitchFamily="2" charset="0"/>
                        </a:rPr>
                        <a:t>Held in abeyance (i.e. project suspended)</a:t>
                      </a:r>
                      <a:endParaRPr lang="en-GB" sz="1200" b="0" i="0" u="none" strike="noStrike" kern="1200" baseline="0" noProof="0">
                        <a:solidFill>
                          <a:srgbClr val="000000"/>
                        </a:solidFill>
                        <a:latin typeface="Lexend" pitchFamily="2" charset="0"/>
                        <a:ea typeface="+mn-ea"/>
                        <a:cs typeface="Arial"/>
                      </a:endParaRPr>
                    </a:p>
                  </a:txBody>
                  <a:tcPr anchor="ctr"/>
                </a:tc>
                <a:extLst>
                  <a:ext uri="{0D108BD9-81ED-4DB2-BD59-A6C34878D82A}">
                    <a16:rowId xmlns:a16="http://schemas.microsoft.com/office/drawing/2014/main" val="2022523969"/>
                  </a:ext>
                </a:extLst>
              </a:tr>
              <a:tr h="370840">
                <a:tc>
                  <a:txBody>
                    <a:bodyPr/>
                    <a:lstStyle/>
                    <a:p>
                      <a:pPr lvl="0">
                        <a:buNone/>
                      </a:pPr>
                      <a:r>
                        <a:rPr lang="en-GB" sz="1200" b="1" u="none" strike="noStrike" baseline="0" noProof="0">
                          <a:solidFill>
                            <a:srgbClr val="000000"/>
                          </a:solidFill>
                          <a:latin typeface="Lexend" pitchFamily="2" charset="0"/>
                        </a:rPr>
                        <a:t>M25 Junction 27 Road </a:t>
                      </a:r>
                      <a:endParaRPr lang="en-GB" sz="1200" b="1" i="0" u="none" strike="noStrike" baseline="0" noProof="0">
                        <a:solidFill>
                          <a:srgbClr val="000000"/>
                        </a:solidFill>
                        <a:latin typeface="Lexend" pitchFamily="2" charset="0"/>
                        <a:cs typeface="Arial"/>
                      </a:endParaRPr>
                    </a:p>
                  </a:txBody>
                  <a:tcPr anchor="ctr"/>
                </a:tc>
                <a:tc>
                  <a:txBody>
                    <a:bodyPr/>
                    <a:lstStyle/>
                    <a:p>
                      <a:r>
                        <a:rPr lang="en-GB" sz="1200">
                          <a:latin typeface="Lexend" pitchFamily="2" charset="0"/>
                        </a:rPr>
                        <a:t>Road</a:t>
                      </a:r>
                    </a:p>
                  </a:txBody>
                  <a:tcPr anchor="ctr"/>
                </a:tc>
                <a:tc>
                  <a:txBody>
                    <a:bodyPr/>
                    <a:lstStyle/>
                    <a:p>
                      <a:pPr lvl="0">
                        <a:buNone/>
                      </a:pPr>
                      <a:r>
                        <a:rPr lang="en-GB" sz="1200" b="0" u="none" strike="noStrike" baseline="0" noProof="0">
                          <a:solidFill>
                            <a:srgbClr val="000000"/>
                          </a:solidFill>
                          <a:latin typeface="Lexend" pitchFamily="2" charset="0"/>
                        </a:rPr>
                        <a:t>Scheme is being implemented </a:t>
                      </a:r>
                      <a:endParaRPr lang="en-US" sz="1200">
                        <a:latin typeface="Lexend" pitchFamily="2" charset="0"/>
                      </a:endParaRPr>
                    </a:p>
                  </a:txBody>
                  <a:tcPr anchor="ctr"/>
                </a:tc>
                <a:extLst>
                  <a:ext uri="{0D108BD9-81ED-4DB2-BD59-A6C34878D82A}">
                    <a16:rowId xmlns:a16="http://schemas.microsoft.com/office/drawing/2014/main" val="1886330162"/>
                  </a:ext>
                </a:extLst>
              </a:tr>
              <a:tr h="370840">
                <a:tc>
                  <a:txBody>
                    <a:bodyPr/>
                    <a:lstStyle/>
                    <a:p>
                      <a:pPr lvl="0">
                        <a:buNone/>
                      </a:pPr>
                      <a:r>
                        <a:rPr lang="en-GB" sz="1200" b="1" u="none" strike="noStrike" baseline="0" noProof="0">
                          <a:solidFill>
                            <a:srgbClr val="000000"/>
                          </a:solidFill>
                          <a:latin typeface="Lexend" pitchFamily="2" charset="0"/>
                        </a:rPr>
                        <a:t>Rivenhall  </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baseline="0" noProof="0">
                          <a:solidFill>
                            <a:srgbClr val="000000"/>
                          </a:solidFill>
                          <a:latin typeface="Lexend" pitchFamily="2" charset="0"/>
                        </a:rPr>
                        <a:t>Energy to Waste</a:t>
                      </a:r>
                      <a:endParaRPr lang="en-US" sz="1200">
                        <a:latin typeface="Lexend" pitchFamily="2" charset="0"/>
                      </a:endParaRPr>
                    </a:p>
                  </a:txBody>
                  <a:tcPr anchor="ctr"/>
                </a:tc>
                <a:tc>
                  <a:txBody>
                    <a:bodyPr/>
                    <a:lstStyle/>
                    <a:p>
                      <a:pPr lvl="0">
                        <a:buNone/>
                      </a:pPr>
                      <a:r>
                        <a:rPr lang="en-GB" sz="1200" b="0" u="none" strike="noStrike" baseline="0" noProof="0">
                          <a:solidFill>
                            <a:srgbClr val="000000"/>
                          </a:solidFill>
                          <a:latin typeface="Lexend" pitchFamily="2" charset="0"/>
                        </a:rPr>
                        <a:t>Implemented and operational</a:t>
                      </a:r>
                      <a:endParaRPr lang="en-US" sz="1200">
                        <a:latin typeface="Lexend" pitchFamily="2" charset="0"/>
                      </a:endParaRPr>
                    </a:p>
                  </a:txBody>
                  <a:tcPr anchor="ctr"/>
                </a:tc>
                <a:extLst>
                  <a:ext uri="{0D108BD9-81ED-4DB2-BD59-A6C34878D82A}">
                    <a16:rowId xmlns:a16="http://schemas.microsoft.com/office/drawing/2014/main" val="2562416957"/>
                  </a:ext>
                </a:extLst>
              </a:tr>
              <a:tr h="370840">
                <a:tc>
                  <a:txBody>
                    <a:bodyPr/>
                    <a:lstStyle/>
                    <a:p>
                      <a:pPr lvl="0">
                        <a:buNone/>
                      </a:pPr>
                      <a:r>
                        <a:rPr lang="en-GB" sz="1200" b="1" u="none" strike="noStrike" baseline="0" noProof="0">
                          <a:solidFill>
                            <a:srgbClr val="000000"/>
                          </a:solidFill>
                          <a:latin typeface="Lexend" pitchFamily="2" charset="0"/>
                        </a:rPr>
                        <a:t>Oikos</a:t>
                      </a:r>
                      <a:endParaRPr lang="en-GB" sz="1200" b="1" i="0" u="none" strike="noStrike" baseline="0" noProof="0">
                        <a:solidFill>
                          <a:srgbClr val="000000"/>
                        </a:solidFill>
                        <a:latin typeface="Lexend" pitchFamily="2" charset="0"/>
                        <a:cs typeface="Arial"/>
                      </a:endParaRPr>
                    </a:p>
                  </a:txBody>
                  <a:tcPr anchor="ctr"/>
                </a:tc>
                <a:tc>
                  <a:txBody>
                    <a:bodyPr/>
                    <a:lstStyle/>
                    <a:p>
                      <a:r>
                        <a:rPr lang="en-GB" sz="1200">
                          <a:latin typeface="Lexend" pitchFamily="2" charset="0"/>
                        </a:rPr>
                        <a:t>Energy</a:t>
                      </a:r>
                    </a:p>
                  </a:txBody>
                  <a:tcPr anchor="ctr"/>
                </a:tc>
                <a:tc>
                  <a:txBody>
                    <a:bodyPr/>
                    <a:lstStyle/>
                    <a:p>
                      <a:pPr lvl="0">
                        <a:buNone/>
                      </a:pPr>
                      <a:r>
                        <a:rPr lang="en-GB" sz="1200" b="0" u="none" strike="noStrike" baseline="0" noProof="0">
                          <a:solidFill>
                            <a:srgbClr val="000000"/>
                          </a:solidFill>
                          <a:latin typeface="Lexend" pitchFamily="2" charset="0"/>
                        </a:rPr>
                        <a:t>Scheme withdrawn</a:t>
                      </a:r>
                      <a:endParaRPr lang="en-US" sz="1200">
                        <a:latin typeface="Lexend" pitchFamily="2" charset="0"/>
                      </a:endParaRPr>
                    </a:p>
                  </a:txBody>
                  <a:tcPr anchor="ctr"/>
                </a:tc>
                <a:extLst>
                  <a:ext uri="{0D108BD9-81ED-4DB2-BD59-A6C34878D82A}">
                    <a16:rowId xmlns:a16="http://schemas.microsoft.com/office/drawing/2014/main" val="228600183"/>
                  </a:ext>
                </a:extLst>
              </a:tr>
              <a:tr h="370840">
                <a:tc>
                  <a:txBody>
                    <a:bodyPr/>
                    <a:lstStyle/>
                    <a:p>
                      <a:pPr lvl="0">
                        <a:buNone/>
                      </a:pPr>
                      <a:r>
                        <a:rPr lang="en-GB" sz="1200" b="1" u="none" strike="noStrike" baseline="0" noProof="0">
                          <a:solidFill>
                            <a:srgbClr val="000000"/>
                          </a:solidFill>
                          <a:latin typeface="Lexend" pitchFamily="2" charset="0"/>
                        </a:rPr>
                        <a:t>Norwich to Tilbury  </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baseline="0" noProof="0">
                          <a:solidFill>
                            <a:srgbClr val="000000"/>
                          </a:solidFill>
                          <a:latin typeface="Lexend" pitchFamily="2" charset="0"/>
                        </a:rPr>
                        <a:t>Electricity Transmission</a:t>
                      </a:r>
                      <a:endParaRPr lang="en-US" sz="1200">
                        <a:latin typeface="Lexend" pitchFamily="2" charset="0"/>
                      </a:endParaRPr>
                    </a:p>
                  </a:txBody>
                  <a:tcPr anchor="ctr"/>
                </a:tc>
                <a:tc>
                  <a:txBody>
                    <a:bodyPr/>
                    <a:lstStyle/>
                    <a:p>
                      <a:pPr lvl="0">
                        <a:buNone/>
                      </a:pPr>
                      <a:r>
                        <a:rPr lang="en-GB" sz="1200" b="0" u="none" strike="noStrike" baseline="0" noProof="0">
                          <a:solidFill>
                            <a:srgbClr val="000000"/>
                          </a:solidFill>
                          <a:latin typeface="Lexend" pitchFamily="2" charset="0"/>
                        </a:rPr>
                        <a:t>At the Hearing with the Planning Inspectorate.</a:t>
                      </a:r>
                      <a:endParaRPr lang="en-US" sz="1200">
                        <a:latin typeface="Lexend" pitchFamily="2" charset="0"/>
                      </a:endParaRPr>
                    </a:p>
                  </a:txBody>
                  <a:tcPr anchor="ctr"/>
                </a:tc>
                <a:extLst>
                  <a:ext uri="{0D108BD9-81ED-4DB2-BD59-A6C34878D82A}">
                    <a16:rowId xmlns:a16="http://schemas.microsoft.com/office/drawing/2014/main" val="1421173374"/>
                  </a:ext>
                </a:extLst>
              </a:tr>
              <a:tr h="370840">
                <a:tc>
                  <a:txBody>
                    <a:bodyPr/>
                    <a:lstStyle/>
                    <a:p>
                      <a:pPr lvl="0">
                        <a:buNone/>
                      </a:pPr>
                      <a:r>
                        <a:rPr lang="en-GB" sz="1200" b="1" u="none" strike="noStrike" baseline="0" noProof="0" dirty="0">
                          <a:solidFill>
                            <a:srgbClr val="000000"/>
                          </a:solidFill>
                          <a:latin typeface="Lexend" pitchFamily="2" charset="0"/>
                        </a:rPr>
                        <a:t>Lower Thames Crossing  </a:t>
                      </a:r>
                      <a:endParaRPr lang="en-GB" sz="1200" b="1" i="0" u="none" strike="noStrike" baseline="0" noProof="0" dirty="0">
                        <a:solidFill>
                          <a:srgbClr val="000000"/>
                        </a:solidFill>
                        <a:latin typeface="Lexend" pitchFamily="2" charset="0"/>
                        <a:cs typeface="Arial"/>
                      </a:endParaRPr>
                    </a:p>
                  </a:txBody>
                  <a:tcPr anchor="ctr"/>
                </a:tc>
                <a:tc>
                  <a:txBody>
                    <a:bodyPr/>
                    <a:lstStyle/>
                    <a:p>
                      <a:pPr lvl="0">
                        <a:buNone/>
                      </a:pPr>
                      <a:r>
                        <a:rPr lang="en-GB" sz="1200" b="0" u="none" strike="noStrike" baseline="0" noProof="0">
                          <a:solidFill>
                            <a:srgbClr val="000000"/>
                          </a:solidFill>
                          <a:latin typeface="Lexend" pitchFamily="2" charset="0"/>
                        </a:rPr>
                        <a:t>Road </a:t>
                      </a:r>
                      <a:endParaRPr lang="en-GB" sz="1200" b="0"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noProof="0">
                          <a:solidFill>
                            <a:srgbClr val="000000"/>
                          </a:solidFill>
                          <a:latin typeface="Lexend" pitchFamily="2" charset="0"/>
                        </a:rPr>
                        <a:t>Scheme is moving to delivery phase.</a:t>
                      </a:r>
                      <a:endParaRPr lang="en-US" sz="1200">
                        <a:latin typeface="Lexend" pitchFamily="2" charset="0"/>
                      </a:endParaRPr>
                    </a:p>
                  </a:txBody>
                  <a:tcPr anchor="ctr"/>
                </a:tc>
                <a:extLst>
                  <a:ext uri="{0D108BD9-81ED-4DB2-BD59-A6C34878D82A}">
                    <a16:rowId xmlns:a16="http://schemas.microsoft.com/office/drawing/2014/main" val="3432884278"/>
                  </a:ext>
                </a:extLst>
              </a:tr>
              <a:tr h="370840">
                <a:tc>
                  <a:txBody>
                    <a:bodyPr/>
                    <a:lstStyle/>
                    <a:p>
                      <a:pPr lvl="0">
                        <a:buNone/>
                      </a:pPr>
                      <a:r>
                        <a:rPr lang="en-GB" sz="1200" b="1" u="none" strike="noStrike" baseline="0" noProof="0">
                          <a:solidFill>
                            <a:srgbClr val="000000"/>
                          </a:solidFill>
                          <a:latin typeface="Lexend" pitchFamily="2" charset="0"/>
                        </a:rPr>
                        <a:t>Bramford to Twinstead  </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baseline="0" noProof="0">
                          <a:solidFill>
                            <a:srgbClr val="000000"/>
                          </a:solidFill>
                          <a:latin typeface="Lexend" pitchFamily="2" charset="0"/>
                        </a:rPr>
                        <a:t>Electricity Transmission</a:t>
                      </a:r>
                      <a:endParaRPr lang="en-US" sz="1200">
                        <a:latin typeface="Lexend" pitchFamily="2" charset="0"/>
                      </a:endParaRPr>
                    </a:p>
                  </a:txBody>
                  <a:tcPr anchor="ctr"/>
                </a:tc>
                <a:tc>
                  <a:txBody>
                    <a:bodyPr/>
                    <a:lstStyle/>
                    <a:p>
                      <a:pPr lvl="0">
                        <a:buNone/>
                      </a:pPr>
                      <a:r>
                        <a:rPr lang="en-GB" sz="1200" b="0" u="none" strike="noStrike" noProof="0">
                          <a:solidFill>
                            <a:srgbClr val="000000"/>
                          </a:solidFill>
                          <a:latin typeface="Lexend" pitchFamily="2" charset="0"/>
                        </a:rPr>
                        <a:t>Construction works have started</a:t>
                      </a:r>
                      <a:endParaRPr lang="en-US" sz="1200">
                        <a:latin typeface="Lexend" pitchFamily="2" charset="0"/>
                      </a:endParaRPr>
                    </a:p>
                  </a:txBody>
                  <a:tcPr anchor="ctr"/>
                </a:tc>
                <a:extLst>
                  <a:ext uri="{0D108BD9-81ED-4DB2-BD59-A6C34878D82A}">
                    <a16:rowId xmlns:a16="http://schemas.microsoft.com/office/drawing/2014/main" val="3068591996"/>
                  </a:ext>
                </a:extLst>
              </a:tr>
              <a:tr h="370839">
                <a:tc>
                  <a:txBody>
                    <a:bodyPr/>
                    <a:lstStyle/>
                    <a:p>
                      <a:pPr lvl="0">
                        <a:buNone/>
                      </a:pPr>
                      <a:r>
                        <a:rPr lang="en-GB" sz="1200" b="1" u="none" strike="noStrike" baseline="0" noProof="0">
                          <a:solidFill>
                            <a:srgbClr val="000000"/>
                          </a:solidFill>
                          <a:latin typeface="Lexend" pitchFamily="2" charset="0"/>
                        </a:rPr>
                        <a:t>Five Estuaries Wind Farm</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noProof="0">
                          <a:solidFill>
                            <a:srgbClr val="000000"/>
                          </a:solidFill>
                          <a:latin typeface="Lexend" pitchFamily="2" charset="0"/>
                        </a:rPr>
                        <a:t>Offshore Wind</a:t>
                      </a:r>
                      <a:endParaRPr lang="en-US" sz="1200">
                        <a:latin typeface="Lexend" pitchFamily="2" charset="0"/>
                      </a:endParaRPr>
                    </a:p>
                  </a:txBody>
                  <a:tcPr anchor="ctr"/>
                </a:tc>
                <a:tc>
                  <a:txBody>
                    <a:bodyPr/>
                    <a:lstStyle/>
                    <a:p>
                      <a:pPr lvl="0">
                        <a:buNone/>
                      </a:pPr>
                      <a:r>
                        <a:rPr lang="en-GB" sz="1200" b="0" u="none" strike="noStrike" noProof="0">
                          <a:solidFill>
                            <a:srgbClr val="000000"/>
                          </a:solidFill>
                          <a:latin typeface="Lexend" pitchFamily="2" charset="0"/>
                        </a:rPr>
                        <a:t>Scheme has permission, start date later in 2026 </a:t>
                      </a:r>
                      <a:endParaRPr lang="en-US" sz="1200">
                        <a:latin typeface="Lexend" pitchFamily="2" charset="0"/>
                      </a:endParaRPr>
                    </a:p>
                  </a:txBody>
                  <a:tcPr anchor="ctr"/>
                </a:tc>
                <a:extLst>
                  <a:ext uri="{0D108BD9-81ED-4DB2-BD59-A6C34878D82A}">
                    <a16:rowId xmlns:a16="http://schemas.microsoft.com/office/drawing/2014/main" val="2569027326"/>
                  </a:ext>
                </a:extLst>
              </a:tr>
              <a:tr h="370838">
                <a:tc>
                  <a:txBody>
                    <a:bodyPr/>
                    <a:lstStyle/>
                    <a:p>
                      <a:pPr lvl="0">
                        <a:buNone/>
                      </a:pPr>
                      <a:r>
                        <a:rPr lang="en-GB" sz="1200" b="1" u="none" strike="noStrike" baseline="0" noProof="0">
                          <a:solidFill>
                            <a:srgbClr val="000000"/>
                          </a:solidFill>
                          <a:latin typeface="Lexend" pitchFamily="2" charset="0"/>
                        </a:rPr>
                        <a:t>North Falls Wind Farm</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baseline="0" noProof="0">
                          <a:solidFill>
                            <a:srgbClr val="000000"/>
                          </a:solidFill>
                          <a:latin typeface="Lexend" pitchFamily="2" charset="0"/>
                        </a:rPr>
                        <a:t>Offshore Wind</a:t>
                      </a:r>
                      <a:endParaRPr lang="en-US" sz="1200">
                        <a:latin typeface="Lexend" pitchFamily="2" charset="0"/>
                      </a:endParaRPr>
                    </a:p>
                  </a:txBody>
                  <a:tcPr anchor="ctr"/>
                </a:tc>
                <a:tc>
                  <a:txBody>
                    <a:bodyPr/>
                    <a:lstStyle/>
                    <a:p>
                      <a:pPr lvl="0">
                        <a:buNone/>
                      </a:pPr>
                      <a:r>
                        <a:rPr lang="en-GB" sz="1200" b="0" u="none" strike="noStrike" baseline="0" noProof="0">
                          <a:solidFill>
                            <a:srgbClr val="000000"/>
                          </a:solidFill>
                          <a:latin typeface="Lexend" pitchFamily="2" charset="0"/>
                        </a:rPr>
                        <a:t>Examination Hearings completed, decision due on 14/05/26.</a:t>
                      </a:r>
                      <a:endParaRPr lang="en-US" sz="1200">
                        <a:latin typeface="Lexend" pitchFamily="2" charset="0"/>
                      </a:endParaRPr>
                    </a:p>
                  </a:txBody>
                  <a:tcPr anchor="ctr"/>
                </a:tc>
                <a:extLst>
                  <a:ext uri="{0D108BD9-81ED-4DB2-BD59-A6C34878D82A}">
                    <a16:rowId xmlns:a16="http://schemas.microsoft.com/office/drawing/2014/main" val="1215173129"/>
                  </a:ext>
                </a:extLst>
              </a:tr>
              <a:tr h="370838">
                <a:tc>
                  <a:txBody>
                    <a:bodyPr/>
                    <a:lstStyle/>
                    <a:p>
                      <a:pPr lvl="0">
                        <a:buNone/>
                      </a:pPr>
                      <a:r>
                        <a:rPr lang="en-GB" sz="1200" b="1" u="none" strike="noStrike" baseline="0" noProof="0">
                          <a:solidFill>
                            <a:srgbClr val="000000"/>
                          </a:solidFill>
                          <a:latin typeface="Lexend" pitchFamily="2" charset="0"/>
                        </a:rPr>
                        <a:t>Tarchon Interconnector  </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noProof="0">
                          <a:solidFill>
                            <a:srgbClr val="000000"/>
                          </a:solidFill>
                          <a:latin typeface="Lexend" pitchFamily="2" charset="0"/>
                        </a:rPr>
                        <a:t>Electricity Transmission</a:t>
                      </a:r>
                      <a:endParaRPr lang="en-US" sz="1200">
                        <a:latin typeface="Lexend" pitchFamily="2" charset="0"/>
                      </a:endParaRPr>
                    </a:p>
                  </a:txBody>
                  <a:tcPr anchor="ctr"/>
                </a:tc>
                <a:tc>
                  <a:txBody>
                    <a:bodyPr/>
                    <a:lstStyle/>
                    <a:p>
                      <a:pPr lvl="0" algn="l">
                        <a:lnSpc>
                          <a:spcPct val="100000"/>
                        </a:lnSpc>
                        <a:spcBef>
                          <a:spcPts val="0"/>
                        </a:spcBef>
                        <a:spcAft>
                          <a:spcPts val="0"/>
                        </a:spcAft>
                        <a:buNone/>
                      </a:pPr>
                      <a:r>
                        <a:rPr lang="en-GB" sz="1200" b="0" u="none" strike="noStrike" noProof="0">
                          <a:solidFill>
                            <a:srgbClr val="000000"/>
                          </a:solidFill>
                          <a:latin typeface="Lexend" pitchFamily="2" charset="0"/>
                        </a:rPr>
                        <a:t>Application expected summer 2027. </a:t>
                      </a:r>
                    </a:p>
                    <a:p>
                      <a:pPr lvl="0" algn="l">
                        <a:lnSpc>
                          <a:spcPct val="100000"/>
                        </a:lnSpc>
                        <a:spcBef>
                          <a:spcPts val="0"/>
                        </a:spcBef>
                        <a:spcAft>
                          <a:spcPts val="0"/>
                        </a:spcAft>
                        <a:buNone/>
                      </a:pPr>
                      <a:r>
                        <a:rPr lang="en-GB" sz="1200" b="0" u="none" strike="noStrike" noProof="0">
                          <a:solidFill>
                            <a:srgbClr val="000000"/>
                          </a:solidFill>
                          <a:latin typeface="Lexend" pitchFamily="2" charset="0"/>
                        </a:rPr>
                        <a:t>Early work Expect Likely to be submitted in Q2 2027</a:t>
                      </a:r>
                      <a:endParaRPr lang="en-GB" sz="1200" b="0" i="0" u="none" strike="noStrike" noProof="0">
                        <a:solidFill>
                          <a:srgbClr val="000000"/>
                        </a:solidFill>
                        <a:latin typeface="Lexend" pitchFamily="2" charset="0"/>
                        <a:cs typeface="Arial"/>
                      </a:endParaRPr>
                    </a:p>
                  </a:txBody>
                  <a:tcPr anchor="ctr"/>
                </a:tc>
                <a:extLst>
                  <a:ext uri="{0D108BD9-81ED-4DB2-BD59-A6C34878D82A}">
                    <a16:rowId xmlns:a16="http://schemas.microsoft.com/office/drawing/2014/main" val="3826092177"/>
                  </a:ext>
                </a:extLst>
              </a:tr>
              <a:tr h="370838">
                <a:tc>
                  <a:txBody>
                    <a:bodyPr/>
                    <a:lstStyle/>
                    <a:p>
                      <a:pPr lvl="0">
                        <a:buNone/>
                      </a:pPr>
                      <a:r>
                        <a:rPr lang="en-GB" sz="1200" b="1" u="none" strike="noStrike" baseline="0" noProof="0">
                          <a:solidFill>
                            <a:srgbClr val="000000"/>
                          </a:solidFill>
                          <a:latin typeface="Lexend" pitchFamily="2" charset="0"/>
                        </a:rPr>
                        <a:t>Longfield Solar Farm </a:t>
                      </a:r>
                      <a:endParaRPr lang="en-GB" sz="1200" b="1" i="0" u="none" strike="noStrike" baseline="0" noProof="0">
                        <a:solidFill>
                          <a:srgbClr val="000000"/>
                        </a:solidFill>
                        <a:latin typeface="Lexend" pitchFamily="2" charset="0"/>
                        <a:cs typeface="Arial"/>
                      </a:endParaRPr>
                    </a:p>
                  </a:txBody>
                  <a:tcPr anchor="ctr"/>
                </a:tc>
                <a:tc>
                  <a:txBody>
                    <a:bodyPr/>
                    <a:lstStyle/>
                    <a:p>
                      <a:pPr lvl="0">
                        <a:buNone/>
                      </a:pPr>
                      <a:r>
                        <a:rPr lang="en-GB" sz="1200" b="0" u="none" strike="noStrike" baseline="0" noProof="0">
                          <a:solidFill>
                            <a:srgbClr val="000000"/>
                          </a:solidFill>
                          <a:latin typeface="Lexend" pitchFamily="2" charset="0"/>
                        </a:rPr>
                        <a:t>Solar </a:t>
                      </a:r>
                      <a:endParaRPr lang="en-US" sz="1200">
                        <a:latin typeface="Lexend" pitchFamily="2" charset="0"/>
                      </a:endParaRPr>
                    </a:p>
                  </a:txBody>
                  <a:tcPr anchor="ctr"/>
                </a:tc>
                <a:tc>
                  <a:txBody>
                    <a:bodyPr/>
                    <a:lstStyle/>
                    <a:p>
                      <a:pPr lvl="0" algn="l">
                        <a:lnSpc>
                          <a:spcPct val="100000"/>
                        </a:lnSpc>
                        <a:spcBef>
                          <a:spcPts val="0"/>
                        </a:spcBef>
                        <a:spcAft>
                          <a:spcPts val="0"/>
                        </a:spcAft>
                        <a:buNone/>
                      </a:pPr>
                      <a:r>
                        <a:rPr lang="en-GB" sz="1200" b="0" u="none" strike="noStrike" baseline="0" noProof="0" dirty="0">
                          <a:solidFill>
                            <a:srgbClr val="000000"/>
                          </a:solidFill>
                          <a:latin typeface="Lexend" pitchFamily="2" charset="0"/>
                        </a:rPr>
                        <a:t>Has permission, due to build mid 2026 </a:t>
                      </a:r>
                      <a:endParaRPr lang="en-US" sz="1200" dirty="0">
                        <a:latin typeface="Lexend" pitchFamily="2" charset="0"/>
                      </a:endParaRPr>
                    </a:p>
                  </a:txBody>
                  <a:tcPr anchor="ctr"/>
                </a:tc>
                <a:extLst>
                  <a:ext uri="{0D108BD9-81ED-4DB2-BD59-A6C34878D82A}">
                    <a16:rowId xmlns:a16="http://schemas.microsoft.com/office/drawing/2014/main" val="4271214970"/>
                  </a:ext>
                </a:extLst>
              </a:tr>
            </a:tbl>
          </a:graphicData>
        </a:graphic>
      </p:graphicFrame>
      <p:sp>
        <p:nvSpPr>
          <p:cNvPr id="7" name="TextBox 6">
            <a:extLst>
              <a:ext uri="{FF2B5EF4-FFF2-40B4-BE49-F238E27FC236}">
                <a16:creationId xmlns:a16="http://schemas.microsoft.com/office/drawing/2014/main" id="{C32F6507-F945-D22E-EB1E-2A4238E8A198}"/>
              </a:ext>
            </a:extLst>
          </p:cNvPr>
          <p:cNvSpPr txBox="1"/>
          <p:nvPr/>
        </p:nvSpPr>
        <p:spPr>
          <a:xfrm>
            <a:off x="316052" y="988452"/>
            <a:ext cx="6143625" cy="2846933"/>
          </a:xfrm>
          <a:prstGeom prst="rect">
            <a:avLst/>
          </a:prstGeom>
          <a:noFill/>
        </p:spPr>
        <p:txBody>
          <a:bodyPr wrap="square" rtlCol="0">
            <a:spAutoFit/>
          </a:bodyPr>
          <a:lstStyle/>
          <a:p>
            <a:pPr marL="285750" indent="-285750">
              <a:spcAft>
                <a:spcPts val="600"/>
              </a:spcAft>
              <a:buClr>
                <a:srgbClr val="E40037"/>
              </a:buClr>
              <a:buFont typeface="Arial" panose="020B0604020202020204" pitchFamily="34" charset="0"/>
              <a:buChar char="•"/>
            </a:pPr>
            <a:r>
              <a:rPr lang="en-GB" sz="1400" dirty="0">
                <a:latin typeface="Lexend" pitchFamily="2" charset="0"/>
              </a:rPr>
              <a:t>NSIPs </a:t>
            </a:r>
            <a:r>
              <a:rPr lang="en-GB" sz="1400" b="1" dirty="0">
                <a:latin typeface="Lexend" pitchFamily="2" charset="0"/>
              </a:rPr>
              <a:t>include major infrastructure </a:t>
            </a:r>
            <a:r>
              <a:rPr lang="en-GB" sz="1400" dirty="0">
                <a:latin typeface="Lexend" pitchFamily="2" charset="0"/>
              </a:rPr>
              <a:t>such as wind farms, energy, water, ports, airports, and road/rail schemes</a:t>
            </a:r>
          </a:p>
          <a:p>
            <a:pPr marL="285750" indent="-285750">
              <a:spcAft>
                <a:spcPts val="600"/>
              </a:spcAft>
              <a:buClr>
                <a:srgbClr val="E40037"/>
              </a:buClr>
              <a:buFont typeface="Arial" panose="020B0604020202020204" pitchFamily="34" charset="0"/>
              <a:buChar char="•"/>
            </a:pPr>
            <a:r>
              <a:rPr lang="en-GB" sz="1400" b="1" dirty="0">
                <a:latin typeface="Lexend" pitchFamily="2" charset="0"/>
              </a:rPr>
              <a:t>Determined by central government </a:t>
            </a:r>
            <a:r>
              <a:rPr lang="en-GB" sz="1400" dirty="0">
                <a:latin typeface="Lexend" pitchFamily="2" charset="0"/>
              </a:rPr>
              <a:t>(via the Planning Inspectorate and Secretary of State) to </a:t>
            </a:r>
            <a:r>
              <a:rPr lang="en-GB" sz="1400" b="1" dirty="0">
                <a:latin typeface="Lexend" pitchFamily="2" charset="0"/>
              </a:rPr>
              <a:t>streamline and speed-up decisions</a:t>
            </a:r>
          </a:p>
          <a:p>
            <a:pPr marL="285750" indent="-285750">
              <a:spcAft>
                <a:spcPts val="600"/>
              </a:spcAft>
              <a:buClr>
                <a:srgbClr val="E40037"/>
              </a:buClr>
              <a:buFont typeface="Arial" panose="020B0604020202020204" pitchFamily="34" charset="0"/>
              <a:buChar char="•"/>
            </a:pPr>
            <a:r>
              <a:rPr lang="en-GB" sz="1400" b="1" dirty="0">
                <a:latin typeface="Lexend" pitchFamily="2" charset="0"/>
              </a:rPr>
              <a:t>ECC is a statutory consultee</a:t>
            </a:r>
            <a:r>
              <a:rPr lang="en-GB" sz="1400" dirty="0">
                <a:latin typeface="Lexend" pitchFamily="2" charset="0"/>
              </a:rPr>
              <a:t>, not the decision-maker</a:t>
            </a:r>
          </a:p>
          <a:p>
            <a:pPr marL="285750" indent="-285750">
              <a:spcAft>
                <a:spcPts val="600"/>
              </a:spcAft>
              <a:buClr>
                <a:srgbClr val="E40037"/>
              </a:buClr>
              <a:buFont typeface="Arial" panose="020B0604020202020204" pitchFamily="34" charset="0"/>
              <a:buChar char="•"/>
            </a:pPr>
            <a:r>
              <a:rPr lang="en-GB" sz="1400" b="1" dirty="0">
                <a:latin typeface="Lexend" pitchFamily="2" charset="0"/>
              </a:rPr>
              <a:t>ECC leads coordination </a:t>
            </a:r>
            <a:r>
              <a:rPr lang="en-GB" sz="1400" dirty="0">
                <a:latin typeface="Lexend" pitchFamily="2" charset="0"/>
              </a:rPr>
              <a:t>(as set out in ECC’S Guide to NSIPs) to:</a:t>
            </a:r>
          </a:p>
          <a:p>
            <a:pPr marL="742950" lvl="1" indent="-285750">
              <a:spcAft>
                <a:spcPts val="600"/>
              </a:spcAft>
              <a:buClr>
                <a:srgbClr val="E40037"/>
              </a:buClr>
              <a:buFont typeface="Arial" panose="020B0604020202020204" pitchFamily="34" charset="0"/>
              <a:buChar char="•"/>
            </a:pPr>
            <a:r>
              <a:rPr lang="en-GB" sz="1400" b="1" dirty="0">
                <a:latin typeface="Lexend" pitchFamily="2" charset="0"/>
              </a:rPr>
              <a:t>protect local communities</a:t>
            </a:r>
            <a:r>
              <a:rPr lang="en-GB" sz="1400" dirty="0">
                <a:latin typeface="Lexend" pitchFamily="2" charset="0"/>
              </a:rPr>
              <a:t>, places, and the environment while </a:t>
            </a:r>
            <a:r>
              <a:rPr lang="en-GB" sz="1400" b="1" dirty="0">
                <a:latin typeface="Lexend" pitchFamily="2" charset="0"/>
              </a:rPr>
              <a:t>maximising economic benefits</a:t>
            </a:r>
          </a:p>
          <a:p>
            <a:pPr marL="742950" lvl="1" indent="-285750">
              <a:spcAft>
                <a:spcPts val="600"/>
              </a:spcAft>
              <a:buClr>
                <a:srgbClr val="E40037"/>
              </a:buClr>
              <a:buFont typeface="Arial" panose="020B0604020202020204" pitchFamily="34" charset="0"/>
              <a:buChar char="•"/>
            </a:pPr>
            <a:r>
              <a:rPr lang="en-GB" sz="1400" b="1" dirty="0">
                <a:latin typeface="Lexend" pitchFamily="2" charset="0"/>
              </a:rPr>
              <a:t>secure mitigation </a:t>
            </a:r>
            <a:r>
              <a:rPr lang="en-GB" sz="1400" dirty="0">
                <a:latin typeface="Lexend" pitchFamily="2" charset="0"/>
              </a:rPr>
              <a:t>and </a:t>
            </a:r>
            <a:r>
              <a:rPr lang="en-GB" sz="1400" b="1" dirty="0">
                <a:latin typeface="Lexend" pitchFamily="2" charset="0"/>
              </a:rPr>
              <a:t>lasting community benefits</a:t>
            </a:r>
            <a:r>
              <a:rPr lang="en-GB" sz="1400" dirty="0">
                <a:latin typeface="Lexend" pitchFamily="2" charset="0"/>
              </a:rPr>
              <a:t>, including environmental improvements and growth</a:t>
            </a:r>
          </a:p>
        </p:txBody>
      </p:sp>
      <p:sp>
        <p:nvSpPr>
          <p:cNvPr id="9" name="TextBox 8">
            <a:extLst>
              <a:ext uri="{FF2B5EF4-FFF2-40B4-BE49-F238E27FC236}">
                <a16:creationId xmlns:a16="http://schemas.microsoft.com/office/drawing/2014/main" id="{ED2C936A-9403-0C7C-9C02-24766AA309E9}"/>
              </a:ext>
            </a:extLst>
          </p:cNvPr>
          <p:cNvSpPr txBox="1"/>
          <p:nvPr/>
        </p:nvSpPr>
        <p:spPr>
          <a:xfrm>
            <a:off x="266370" y="587346"/>
            <a:ext cx="6534480" cy="307777"/>
          </a:xfrm>
          <a:prstGeom prst="rect">
            <a:avLst/>
          </a:prstGeom>
          <a:noFill/>
        </p:spPr>
        <p:txBody>
          <a:bodyPr wrap="square">
            <a:spAutoFit/>
          </a:bodyPr>
          <a:lstStyle/>
          <a:p>
            <a:pPr>
              <a:buClr>
                <a:srgbClr val="E40037"/>
              </a:buClr>
            </a:pPr>
            <a:r>
              <a:rPr lang="en-GB" sz="1400" b="1" dirty="0">
                <a:latin typeface="Lexend" pitchFamily="2" charset="0"/>
              </a:rPr>
              <a:t>ECC’s Role in Nationally Significant Infrastructure Projects (NSIPs)</a:t>
            </a:r>
          </a:p>
        </p:txBody>
      </p:sp>
      <p:pic>
        <p:nvPicPr>
          <p:cNvPr id="2" name="Picture 1">
            <a:extLst>
              <a:ext uri="{FF2B5EF4-FFF2-40B4-BE49-F238E27FC236}">
                <a16:creationId xmlns:a16="http://schemas.microsoft.com/office/drawing/2014/main" id="{B916ED7E-E5C7-EDFB-EB84-DC68D4E727B1}"/>
              </a:ext>
            </a:extLst>
          </p:cNvPr>
          <p:cNvPicPr>
            <a:picLocks noChangeAspect="1"/>
          </p:cNvPicPr>
          <p:nvPr/>
        </p:nvPicPr>
        <p:blipFill>
          <a:blip r:embed="rId2"/>
          <a:stretch>
            <a:fillRect/>
          </a:stretch>
        </p:blipFill>
        <p:spPr>
          <a:xfrm>
            <a:off x="316052" y="3835385"/>
            <a:ext cx="6143625" cy="3022615"/>
          </a:xfrm>
          <a:prstGeom prst="rect">
            <a:avLst/>
          </a:prstGeom>
        </p:spPr>
      </p:pic>
      <p:sp>
        <p:nvSpPr>
          <p:cNvPr id="4" name="Oval 3">
            <a:extLst>
              <a:ext uri="{FF2B5EF4-FFF2-40B4-BE49-F238E27FC236}">
                <a16:creationId xmlns:a16="http://schemas.microsoft.com/office/drawing/2014/main" id="{C072C987-9438-C556-E640-C063B69843BA}"/>
              </a:ext>
            </a:extLst>
          </p:cNvPr>
          <p:cNvSpPr/>
          <p:nvPr/>
        </p:nvSpPr>
        <p:spPr>
          <a:xfrm>
            <a:off x="5419388" y="3622313"/>
            <a:ext cx="1428748" cy="1428748"/>
          </a:xfrm>
          <a:prstGeom prst="ellipse">
            <a:avLst/>
          </a:prstGeom>
          <a:solidFill>
            <a:srgbClr val="E4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Lexend" pitchFamily="2" charset="0"/>
              </a:rPr>
              <a:t>95% of NSIPs achieve consent</a:t>
            </a:r>
          </a:p>
        </p:txBody>
      </p:sp>
    </p:spTree>
    <p:extLst>
      <p:ext uri="{BB962C8B-B14F-4D97-AF65-F5344CB8AC3E}">
        <p14:creationId xmlns:p14="http://schemas.microsoft.com/office/powerpoint/2010/main" val="1901382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CE9B8-8A9F-F923-F749-3CE1E3806284}"/>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610ECC75-048D-BF9F-7E48-05B84BA550DE}"/>
              </a:ext>
            </a:extLst>
          </p:cNvPr>
          <p:cNvSpPr txBox="1">
            <a:spLocks/>
          </p:cNvSpPr>
          <p:nvPr/>
        </p:nvSpPr>
        <p:spPr>
          <a:xfrm>
            <a:off x="156544" y="1016007"/>
            <a:ext cx="12035456" cy="555624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spcBef>
                <a:spcPct val="0"/>
              </a:spcBef>
              <a:buNone/>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b="1" dirty="0">
              <a:latin typeface="Calibri"/>
              <a:ea typeface="Calibri"/>
              <a:cs typeface="Calibri"/>
            </a:endParaRPr>
          </a:p>
        </p:txBody>
      </p:sp>
      <p:sp>
        <p:nvSpPr>
          <p:cNvPr id="8" name="Rectangle 7">
            <a:extLst>
              <a:ext uri="{FF2B5EF4-FFF2-40B4-BE49-F238E27FC236}">
                <a16:creationId xmlns:a16="http://schemas.microsoft.com/office/drawing/2014/main" id="{E24CAC91-0C69-CA6F-826C-887EF4C8E4CC}"/>
              </a:ext>
            </a:extLst>
          </p:cNvPr>
          <p:cNvSpPr/>
          <p:nvPr/>
        </p:nvSpPr>
        <p:spPr>
          <a:xfrm>
            <a:off x="0" y="0"/>
            <a:ext cx="12191999" cy="86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300" b="1" dirty="0">
                <a:solidFill>
                  <a:srgbClr val="C00000"/>
                </a:solidFill>
                <a:latin typeface="Lexend"/>
                <a:cs typeface="Arial"/>
              </a:rPr>
              <a:t>Planning and development overview | </a:t>
            </a:r>
            <a:r>
              <a:rPr lang="en-GB" sz="2000" b="1" dirty="0">
                <a:solidFill>
                  <a:srgbClr val="C00000"/>
                </a:solidFill>
                <a:latin typeface="Lexend"/>
                <a:cs typeface="Arial"/>
              </a:rPr>
              <a:t>Infrastructure planning &amp; system leadership</a:t>
            </a:r>
            <a:endParaRPr lang="en-US" sz="2000" b="1" dirty="0">
              <a:solidFill>
                <a:srgbClr val="C00000"/>
              </a:solidFill>
              <a:latin typeface="Lexend"/>
              <a:cs typeface="Arial"/>
            </a:endParaRPr>
          </a:p>
        </p:txBody>
      </p:sp>
      <p:pic>
        <p:nvPicPr>
          <p:cNvPr id="5" name="Picture 4">
            <a:extLst>
              <a:ext uri="{FF2B5EF4-FFF2-40B4-BE49-F238E27FC236}">
                <a16:creationId xmlns:a16="http://schemas.microsoft.com/office/drawing/2014/main" id="{F0DAE62E-0ED7-A9EA-6421-ADAE640ECED2}"/>
              </a:ext>
            </a:extLst>
          </p:cNvPr>
          <p:cNvPicPr>
            <a:picLocks noChangeAspect="1"/>
          </p:cNvPicPr>
          <p:nvPr/>
        </p:nvPicPr>
        <p:blipFill>
          <a:blip r:embed="rId2"/>
          <a:stretch>
            <a:fillRect/>
          </a:stretch>
        </p:blipFill>
        <p:spPr>
          <a:xfrm>
            <a:off x="642258" y="1016007"/>
            <a:ext cx="10635341" cy="5656936"/>
          </a:xfrm>
          <a:prstGeom prst="rect">
            <a:avLst/>
          </a:prstGeom>
        </p:spPr>
      </p:pic>
    </p:spTree>
    <p:extLst>
      <p:ext uri="{BB962C8B-B14F-4D97-AF65-F5344CB8AC3E}">
        <p14:creationId xmlns:p14="http://schemas.microsoft.com/office/powerpoint/2010/main" val="3570959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E5482-FEE5-B85F-44B1-1044464C5B9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5989C1D-ABC6-34EF-339D-6237A7D1199C}"/>
              </a:ext>
            </a:extLst>
          </p:cNvPr>
          <p:cNvSpPr txBox="1"/>
          <p:nvPr/>
        </p:nvSpPr>
        <p:spPr>
          <a:xfrm>
            <a:off x="266370" y="342477"/>
            <a:ext cx="8814020" cy="523220"/>
          </a:xfrm>
          <a:prstGeom prst="rect">
            <a:avLst/>
          </a:prstGeom>
          <a:noFill/>
        </p:spPr>
        <p:txBody>
          <a:bodyPr wrap="square">
            <a:spAutoFit/>
          </a:bodyPr>
          <a:lstStyle/>
          <a:p>
            <a:r>
              <a:rPr lang="en-GB" sz="2800" b="1">
                <a:solidFill>
                  <a:srgbClr val="E40037"/>
                </a:solidFill>
                <a:latin typeface="Lexend Black" pitchFamily="2" charset="0"/>
                <a:cs typeface="Arial"/>
              </a:rPr>
              <a:t>Infrastructure Planning &amp; System Leadership</a:t>
            </a:r>
            <a:endParaRPr lang="en-GB" sz="2800">
              <a:solidFill>
                <a:srgbClr val="E40037"/>
              </a:solidFill>
              <a:latin typeface="Lexend Black" pitchFamily="2" charset="0"/>
            </a:endParaRPr>
          </a:p>
        </p:txBody>
      </p:sp>
      <p:pic>
        <p:nvPicPr>
          <p:cNvPr id="6" name="Picture 5">
            <a:extLst>
              <a:ext uri="{FF2B5EF4-FFF2-40B4-BE49-F238E27FC236}">
                <a16:creationId xmlns:a16="http://schemas.microsoft.com/office/drawing/2014/main" id="{88F96BDA-D547-231A-C0AA-D7B234820E36}"/>
              </a:ext>
            </a:extLst>
          </p:cNvPr>
          <p:cNvPicPr>
            <a:picLocks noChangeAspect="1"/>
          </p:cNvPicPr>
          <p:nvPr/>
        </p:nvPicPr>
        <p:blipFill>
          <a:blip r:embed="rId2"/>
          <a:stretch>
            <a:fillRect/>
          </a:stretch>
        </p:blipFill>
        <p:spPr>
          <a:xfrm>
            <a:off x="9634625" y="3207541"/>
            <a:ext cx="2557375" cy="3618242"/>
          </a:xfrm>
          <a:prstGeom prst="rect">
            <a:avLst/>
          </a:prstGeom>
        </p:spPr>
      </p:pic>
      <p:pic>
        <p:nvPicPr>
          <p:cNvPr id="7" name="Picture 6" descr="A building with a black roof&#10;&#10;AI-generated content may be incorrect.">
            <a:extLst>
              <a:ext uri="{FF2B5EF4-FFF2-40B4-BE49-F238E27FC236}">
                <a16:creationId xmlns:a16="http://schemas.microsoft.com/office/drawing/2014/main" id="{F59FBA52-FAC8-1344-C534-0AA51B54C2BF}"/>
              </a:ext>
            </a:extLst>
          </p:cNvPr>
          <p:cNvPicPr>
            <a:picLocks noChangeAspect="1"/>
          </p:cNvPicPr>
          <p:nvPr/>
        </p:nvPicPr>
        <p:blipFill>
          <a:blip r:embed="rId3"/>
          <a:srcRect l="180" t="248" r="-432" b="5554"/>
          <a:stretch>
            <a:fillRect/>
          </a:stretch>
        </p:blipFill>
        <p:spPr>
          <a:xfrm>
            <a:off x="9100572" y="0"/>
            <a:ext cx="3091428" cy="3541068"/>
          </a:xfrm>
          <a:prstGeom prst="rect">
            <a:avLst/>
          </a:prstGeom>
        </p:spPr>
      </p:pic>
      <p:sp>
        <p:nvSpPr>
          <p:cNvPr id="9" name="TextBox 8">
            <a:extLst>
              <a:ext uri="{FF2B5EF4-FFF2-40B4-BE49-F238E27FC236}">
                <a16:creationId xmlns:a16="http://schemas.microsoft.com/office/drawing/2014/main" id="{93A5083B-7C8A-C9DE-0560-C508285FAE1A}"/>
              </a:ext>
            </a:extLst>
          </p:cNvPr>
          <p:cNvSpPr txBox="1"/>
          <p:nvPr/>
        </p:nvSpPr>
        <p:spPr>
          <a:xfrm>
            <a:off x="266370" y="1314842"/>
            <a:ext cx="8001330" cy="1169551"/>
          </a:xfrm>
          <a:prstGeom prst="rect">
            <a:avLst/>
          </a:prstGeom>
          <a:noFill/>
        </p:spPr>
        <p:txBody>
          <a:bodyPr wrap="square">
            <a:spAutoFit/>
          </a:bodyPr>
          <a:lstStyle/>
          <a:p>
            <a:pPr marL="285750" indent="-285750">
              <a:lnSpc>
                <a:spcPct val="100000"/>
              </a:lnSpc>
              <a:spcBef>
                <a:spcPct val="0"/>
              </a:spcBef>
              <a:buClr>
                <a:srgbClr val="E40037"/>
              </a:buClr>
              <a:buFont typeface="Arial" panose="020B0604020202020204" pitchFamily="34" charset="0"/>
              <a:buChar char="•"/>
              <a:tabLst>
                <a:tab pos="622300" algn="l"/>
              </a:tabLst>
            </a:pPr>
            <a:r>
              <a:rPr lang="en-GB" sz="1400" b="1" dirty="0">
                <a:latin typeface="Lexend" pitchFamily="2" charset="0"/>
                <a:ea typeface="Calibri"/>
                <a:cs typeface="Calibri"/>
              </a:rPr>
              <a:t>S106 funds education </a:t>
            </a:r>
            <a:r>
              <a:rPr lang="en-GB" sz="1400" dirty="0">
                <a:latin typeface="Lexend" pitchFamily="2" charset="0"/>
                <a:ea typeface="Calibri"/>
                <a:cs typeface="Calibri"/>
              </a:rPr>
              <a:t>(schools/pre-schools) and direct </a:t>
            </a:r>
            <a:r>
              <a:rPr lang="en-GB" sz="1400" b="1" dirty="0">
                <a:latin typeface="Lexend" pitchFamily="2" charset="0"/>
                <a:ea typeface="Calibri"/>
                <a:cs typeface="Calibri"/>
              </a:rPr>
              <a:t>delivery of transport </a:t>
            </a:r>
            <a:r>
              <a:rPr lang="en-GB" sz="1400" dirty="0">
                <a:latin typeface="Lexend" pitchFamily="2" charset="0"/>
                <a:ea typeface="Calibri"/>
                <a:cs typeface="Calibri"/>
              </a:rPr>
              <a:t>improvements</a:t>
            </a:r>
          </a:p>
          <a:p>
            <a:pPr marL="285750" indent="-285750">
              <a:lnSpc>
                <a:spcPct val="100000"/>
              </a:lnSpc>
              <a:spcBef>
                <a:spcPct val="0"/>
              </a:spcBef>
              <a:buClr>
                <a:srgbClr val="E40037"/>
              </a:buClr>
              <a:buFont typeface="Arial" panose="020B0604020202020204" pitchFamily="34" charset="0"/>
              <a:buChar char="•"/>
              <a:tabLst>
                <a:tab pos="622300" algn="l"/>
              </a:tabLst>
            </a:pPr>
            <a:r>
              <a:rPr lang="en-GB" sz="1400" dirty="0">
                <a:latin typeface="Lexend" pitchFamily="2" charset="0"/>
                <a:ea typeface="Calibri"/>
                <a:cs typeface="Calibri"/>
              </a:rPr>
              <a:t>Strong S106 </a:t>
            </a:r>
            <a:r>
              <a:rPr lang="en-GB" sz="1400" b="1" dirty="0">
                <a:latin typeface="Lexend" pitchFamily="2" charset="0"/>
                <a:ea typeface="Calibri"/>
                <a:cs typeface="Calibri"/>
              </a:rPr>
              <a:t>negotiations reduce public cost </a:t>
            </a:r>
            <a:r>
              <a:rPr lang="en-GB" sz="1400" dirty="0">
                <a:latin typeface="Lexend" pitchFamily="2" charset="0"/>
                <a:ea typeface="Calibri"/>
                <a:cs typeface="Calibri"/>
              </a:rPr>
              <a:t>and </a:t>
            </a:r>
            <a:r>
              <a:rPr lang="en-GB" sz="1400" b="1" dirty="0">
                <a:latin typeface="Lexend" pitchFamily="2" charset="0"/>
                <a:ea typeface="Calibri"/>
                <a:cs typeface="Calibri"/>
              </a:rPr>
              <a:t>avoid retrofitting </a:t>
            </a:r>
            <a:r>
              <a:rPr lang="en-GB" sz="1400" dirty="0">
                <a:latin typeface="Lexend" pitchFamily="2" charset="0"/>
                <a:ea typeface="Calibri"/>
                <a:cs typeface="Calibri"/>
              </a:rPr>
              <a:t>infrastructure</a:t>
            </a:r>
          </a:p>
          <a:p>
            <a:pPr marL="285750" indent="-285750">
              <a:lnSpc>
                <a:spcPct val="100000"/>
              </a:lnSpc>
              <a:spcBef>
                <a:spcPct val="0"/>
              </a:spcBef>
              <a:buClr>
                <a:srgbClr val="E40037"/>
              </a:buClr>
              <a:buFont typeface="Arial" panose="020B0604020202020204" pitchFamily="34" charset="0"/>
              <a:buChar char="•"/>
              <a:tabLst>
                <a:tab pos="622300" algn="l"/>
              </a:tabLst>
            </a:pPr>
            <a:r>
              <a:rPr lang="en-GB" sz="1400" b="1" dirty="0">
                <a:latin typeface="Lexend" pitchFamily="2" charset="0"/>
                <a:ea typeface="Calibri"/>
                <a:cs typeface="Calibri"/>
              </a:rPr>
              <a:t>Higher funding </a:t>
            </a:r>
            <a:r>
              <a:rPr lang="en-GB" sz="1400" dirty="0">
                <a:latin typeface="Lexend" pitchFamily="2" charset="0"/>
                <a:ea typeface="Calibri"/>
                <a:cs typeface="Calibri"/>
              </a:rPr>
              <a:t>available </a:t>
            </a:r>
            <a:r>
              <a:rPr lang="en-GB" sz="1400" b="1" dirty="0">
                <a:latin typeface="Lexend" pitchFamily="2" charset="0"/>
                <a:ea typeface="Calibri"/>
                <a:cs typeface="Calibri"/>
              </a:rPr>
              <a:t>where Local Plans are up to date</a:t>
            </a:r>
          </a:p>
          <a:p>
            <a:pPr marL="285750" indent="-285750">
              <a:lnSpc>
                <a:spcPct val="100000"/>
              </a:lnSpc>
              <a:spcBef>
                <a:spcPct val="0"/>
              </a:spcBef>
              <a:buClr>
                <a:srgbClr val="E40037"/>
              </a:buClr>
              <a:buFont typeface="Arial" panose="020B0604020202020204" pitchFamily="34" charset="0"/>
              <a:buChar char="•"/>
              <a:tabLst>
                <a:tab pos="622300" algn="l"/>
              </a:tabLst>
            </a:pPr>
            <a:r>
              <a:rPr lang="en-GB" sz="1400" dirty="0">
                <a:latin typeface="Lexend" pitchFamily="2" charset="0"/>
                <a:ea typeface="Calibri"/>
                <a:cs typeface="Calibri"/>
              </a:rPr>
              <a:t>ECC typically </a:t>
            </a:r>
            <a:r>
              <a:rPr lang="en-GB" sz="1400" b="1" dirty="0">
                <a:latin typeface="Lexend" pitchFamily="2" charset="0"/>
                <a:ea typeface="Calibri"/>
                <a:cs typeface="Calibri"/>
              </a:rPr>
              <a:t>seeks direct developer delivery of roads</a:t>
            </a:r>
          </a:p>
        </p:txBody>
      </p:sp>
      <p:sp>
        <p:nvSpPr>
          <p:cNvPr id="11" name="TextBox 10">
            <a:extLst>
              <a:ext uri="{FF2B5EF4-FFF2-40B4-BE49-F238E27FC236}">
                <a16:creationId xmlns:a16="http://schemas.microsoft.com/office/drawing/2014/main" id="{E232EAE4-0836-422B-1A3B-C052235B3CC5}"/>
              </a:ext>
            </a:extLst>
          </p:cNvPr>
          <p:cNvSpPr txBox="1"/>
          <p:nvPr/>
        </p:nvSpPr>
        <p:spPr>
          <a:xfrm>
            <a:off x="266370" y="865697"/>
            <a:ext cx="6096000" cy="338554"/>
          </a:xfrm>
          <a:prstGeom prst="rect">
            <a:avLst/>
          </a:prstGeom>
          <a:noFill/>
        </p:spPr>
        <p:txBody>
          <a:bodyPr wrap="square">
            <a:spAutoFit/>
          </a:bodyPr>
          <a:lstStyle/>
          <a:p>
            <a:pPr>
              <a:lnSpc>
                <a:spcPct val="100000"/>
              </a:lnSpc>
              <a:spcBef>
                <a:spcPct val="0"/>
              </a:spcBef>
              <a:tabLst>
                <a:tab pos="622300" algn="l"/>
              </a:tabLst>
            </a:pPr>
            <a:r>
              <a:rPr lang="en-GB" sz="1600" b="1" dirty="0">
                <a:latin typeface="Lexend" pitchFamily="2" charset="0"/>
                <a:ea typeface="Calibri"/>
                <a:cs typeface="Arial"/>
              </a:rPr>
              <a:t>Securing Section 106 contributions from developers</a:t>
            </a:r>
          </a:p>
        </p:txBody>
      </p:sp>
      <p:sp>
        <p:nvSpPr>
          <p:cNvPr id="13" name="Oval 12">
            <a:extLst>
              <a:ext uri="{FF2B5EF4-FFF2-40B4-BE49-F238E27FC236}">
                <a16:creationId xmlns:a16="http://schemas.microsoft.com/office/drawing/2014/main" id="{ED9DF762-0113-0DF8-A146-726D0DE83FCB}"/>
              </a:ext>
            </a:extLst>
          </p:cNvPr>
          <p:cNvSpPr/>
          <p:nvPr/>
        </p:nvSpPr>
        <p:spPr>
          <a:xfrm>
            <a:off x="8827664" y="3482688"/>
            <a:ext cx="1181100" cy="1181100"/>
          </a:xfrm>
          <a:prstGeom prst="ellipse">
            <a:avLst/>
          </a:prstGeom>
          <a:solidFill>
            <a:srgbClr val="E4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Lexend" pitchFamily="2" charset="0"/>
              </a:rPr>
              <a:t>S106 balance (April 2025) is £169 m </a:t>
            </a:r>
          </a:p>
        </p:txBody>
      </p:sp>
      <p:sp>
        <p:nvSpPr>
          <p:cNvPr id="15" name="Oval 14">
            <a:extLst>
              <a:ext uri="{FF2B5EF4-FFF2-40B4-BE49-F238E27FC236}">
                <a16:creationId xmlns:a16="http://schemas.microsoft.com/office/drawing/2014/main" id="{DA3A9E05-BAAE-41AA-0E04-35FA9585C3DA}"/>
              </a:ext>
            </a:extLst>
          </p:cNvPr>
          <p:cNvSpPr/>
          <p:nvPr/>
        </p:nvSpPr>
        <p:spPr>
          <a:xfrm>
            <a:off x="7932645" y="1514029"/>
            <a:ext cx="1320327" cy="1320327"/>
          </a:xfrm>
          <a:prstGeom prst="ellipse">
            <a:avLst/>
          </a:prstGeom>
          <a:solidFill>
            <a:srgbClr val="E4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Lexend" pitchFamily="2" charset="0"/>
              </a:rPr>
              <a:t>£118m of S106 is for education </a:t>
            </a:r>
          </a:p>
        </p:txBody>
      </p:sp>
      <p:pic>
        <p:nvPicPr>
          <p:cNvPr id="17" name="Picture 16">
            <a:extLst>
              <a:ext uri="{FF2B5EF4-FFF2-40B4-BE49-F238E27FC236}">
                <a16:creationId xmlns:a16="http://schemas.microsoft.com/office/drawing/2014/main" id="{D1A668F6-A47C-D74C-A8FC-663EB7DB2408}"/>
              </a:ext>
            </a:extLst>
          </p:cNvPr>
          <p:cNvPicPr>
            <a:picLocks noChangeAspect="1"/>
          </p:cNvPicPr>
          <p:nvPr/>
        </p:nvPicPr>
        <p:blipFill>
          <a:blip r:embed="rId4"/>
          <a:stretch>
            <a:fillRect/>
          </a:stretch>
        </p:blipFill>
        <p:spPr>
          <a:xfrm>
            <a:off x="526493" y="4191530"/>
            <a:ext cx="8066315" cy="2503861"/>
          </a:xfrm>
          <a:prstGeom prst="rect">
            <a:avLst/>
          </a:prstGeom>
        </p:spPr>
      </p:pic>
      <p:sp>
        <p:nvSpPr>
          <p:cNvPr id="19" name="TextBox 18">
            <a:extLst>
              <a:ext uri="{FF2B5EF4-FFF2-40B4-BE49-F238E27FC236}">
                <a16:creationId xmlns:a16="http://schemas.microsoft.com/office/drawing/2014/main" id="{E8F937CA-510D-8CA8-9785-54AF6DE04D31}"/>
              </a:ext>
            </a:extLst>
          </p:cNvPr>
          <p:cNvSpPr txBox="1"/>
          <p:nvPr/>
        </p:nvSpPr>
        <p:spPr>
          <a:xfrm>
            <a:off x="304145" y="2494200"/>
            <a:ext cx="8153730" cy="1600438"/>
          </a:xfrm>
          <a:prstGeom prst="rect">
            <a:avLst/>
          </a:prstGeom>
          <a:noFill/>
        </p:spPr>
        <p:txBody>
          <a:bodyPr wrap="square">
            <a:spAutoFit/>
          </a:bodyPr>
          <a:lstStyle/>
          <a:p>
            <a:pPr>
              <a:buClr>
                <a:srgbClr val="E40037"/>
              </a:buClr>
            </a:pPr>
            <a:r>
              <a:rPr lang="en-GB" sz="1400" b="1" dirty="0">
                <a:latin typeface="Lexend" pitchFamily="2" charset="0"/>
              </a:rPr>
              <a:t>Delivering S106</a:t>
            </a:r>
          </a:p>
          <a:p>
            <a:pPr marL="285750" indent="-285750">
              <a:buClr>
                <a:srgbClr val="E40037"/>
              </a:buClr>
              <a:buFont typeface="Arial" panose="020B0604020202020204" pitchFamily="34" charset="0"/>
              <a:buChar char="•"/>
            </a:pPr>
            <a:r>
              <a:rPr lang="en-GB" sz="1400" b="1" dirty="0">
                <a:latin typeface="Lexend" pitchFamily="2" charset="0"/>
              </a:rPr>
              <a:t>Infrastructure </a:t>
            </a:r>
            <a:r>
              <a:rPr lang="en-GB" sz="1400" dirty="0">
                <a:latin typeface="Lexend" pitchFamily="2" charset="0"/>
              </a:rPr>
              <a:t>should be </a:t>
            </a:r>
            <a:r>
              <a:rPr lang="en-GB" sz="1400" b="1" dirty="0">
                <a:latin typeface="Lexend" pitchFamily="2" charset="0"/>
              </a:rPr>
              <a:t>planned </a:t>
            </a:r>
            <a:r>
              <a:rPr lang="en-GB" sz="1400" dirty="0">
                <a:latin typeface="Lexend" pitchFamily="2" charset="0"/>
              </a:rPr>
              <a:t>for delivery </a:t>
            </a:r>
            <a:r>
              <a:rPr lang="en-GB" sz="1400" b="1" dirty="0">
                <a:latin typeface="Lexend" pitchFamily="2" charset="0"/>
              </a:rPr>
              <a:t>to meet needs</a:t>
            </a:r>
            <a:r>
              <a:rPr lang="en-GB" sz="1400" dirty="0">
                <a:latin typeface="Lexend" pitchFamily="2" charset="0"/>
              </a:rPr>
              <a:t>, balancing timing and funding</a:t>
            </a:r>
          </a:p>
          <a:p>
            <a:pPr marL="285750" indent="-285750">
              <a:buClr>
                <a:srgbClr val="E40037"/>
              </a:buClr>
              <a:buFont typeface="Arial" panose="020B0604020202020204" pitchFamily="34" charset="0"/>
              <a:buChar char="•"/>
            </a:pPr>
            <a:r>
              <a:rPr lang="en-GB" sz="1400" b="1" dirty="0">
                <a:latin typeface="Lexend" pitchFamily="2" charset="0"/>
              </a:rPr>
              <a:t>“Infrastructure first” not appropriate </a:t>
            </a:r>
            <a:r>
              <a:rPr lang="en-GB" sz="1400" dirty="0">
                <a:latin typeface="Lexend" pitchFamily="2" charset="0"/>
              </a:rPr>
              <a:t>for </a:t>
            </a:r>
            <a:r>
              <a:rPr lang="en-GB" sz="1400" b="1" dirty="0">
                <a:latin typeface="Lexend" pitchFamily="2" charset="0"/>
              </a:rPr>
              <a:t>education</a:t>
            </a:r>
            <a:r>
              <a:rPr lang="en-GB" sz="1400" dirty="0">
                <a:latin typeface="Lexend" pitchFamily="2" charset="0"/>
              </a:rPr>
              <a:t> </a:t>
            </a:r>
          </a:p>
          <a:p>
            <a:pPr marL="285750" indent="-285750">
              <a:buClr>
                <a:srgbClr val="E40037"/>
              </a:buClr>
              <a:buFont typeface="Arial" panose="020B0604020202020204" pitchFamily="34" charset="0"/>
              <a:buChar char="•"/>
            </a:pPr>
            <a:r>
              <a:rPr lang="en-GB" sz="1400" dirty="0">
                <a:latin typeface="Lexend" pitchFamily="2" charset="0"/>
              </a:rPr>
              <a:t>ECC has a </a:t>
            </a:r>
            <a:r>
              <a:rPr lang="en-GB" sz="1400" b="1" dirty="0">
                <a:latin typeface="Lexend" pitchFamily="2" charset="0"/>
              </a:rPr>
              <a:t>statutory duty </a:t>
            </a:r>
            <a:r>
              <a:rPr lang="en-GB" sz="1400" dirty="0">
                <a:latin typeface="Lexend" pitchFamily="2" charset="0"/>
              </a:rPr>
              <a:t>to </a:t>
            </a:r>
            <a:r>
              <a:rPr lang="en-GB" sz="1400" b="1" dirty="0">
                <a:latin typeface="Lexend" pitchFamily="2" charset="0"/>
              </a:rPr>
              <a:t>publish</a:t>
            </a:r>
            <a:r>
              <a:rPr lang="en-GB" sz="1400" dirty="0">
                <a:latin typeface="Lexend" pitchFamily="2" charset="0"/>
              </a:rPr>
              <a:t> an annual </a:t>
            </a:r>
            <a:r>
              <a:rPr lang="en-GB" sz="1400" b="1" dirty="0">
                <a:latin typeface="Lexend" pitchFamily="2" charset="0"/>
              </a:rPr>
              <a:t>Infrastructure Funding Statement</a:t>
            </a:r>
          </a:p>
          <a:p>
            <a:pPr marL="285750" indent="-285750">
              <a:buClr>
                <a:srgbClr val="E40037"/>
              </a:buClr>
              <a:buFont typeface="Arial" panose="020B0604020202020204" pitchFamily="34" charset="0"/>
              <a:buChar char="•"/>
            </a:pPr>
            <a:r>
              <a:rPr lang="en-GB" sz="1400" dirty="0">
                <a:latin typeface="Lexend" pitchFamily="2" charset="0"/>
              </a:rPr>
              <a:t>ECC has added a delivery </a:t>
            </a:r>
            <a:r>
              <a:rPr lang="en-GB" sz="1400" b="1" dirty="0">
                <a:latin typeface="Lexend" pitchFamily="2" charset="0"/>
              </a:rPr>
              <a:t>section</a:t>
            </a:r>
            <a:r>
              <a:rPr lang="en-GB" sz="1400" dirty="0">
                <a:latin typeface="Lexend" pitchFamily="2" charset="0"/>
              </a:rPr>
              <a:t> to </a:t>
            </a:r>
            <a:r>
              <a:rPr lang="en-GB" sz="1400" b="1" dirty="0">
                <a:latin typeface="Lexend" pitchFamily="2" charset="0"/>
              </a:rPr>
              <a:t>document spending and showcase infrastructure delivered </a:t>
            </a:r>
            <a:r>
              <a:rPr lang="en-GB" sz="1400" dirty="0">
                <a:latin typeface="Lexend" pitchFamily="2" charset="0"/>
              </a:rPr>
              <a:t>through S106 funding</a:t>
            </a:r>
          </a:p>
        </p:txBody>
      </p:sp>
    </p:spTree>
    <p:extLst>
      <p:ext uri="{BB962C8B-B14F-4D97-AF65-F5344CB8AC3E}">
        <p14:creationId xmlns:p14="http://schemas.microsoft.com/office/powerpoint/2010/main" val="2603189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E9521-384A-480B-A08C-C0B65F6AB2AB}"/>
              </a:ext>
            </a:extLst>
          </p:cNvPr>
          <p:cNvSpPr>
            <a:spLocks noGrp="1"/>
          </p:cNvSpPr>
          <p:nvPr>
            <p:ph type="title"/>
          </p:nvPr>
        </p:nvSpPr>
        <p:spPr>
          <a:xfrm>
            <a:off x="423204" y="28455"/>
            <a:ext cx="7405200" cy="656989"/>
          </a:xfrm>
        </p:spPr>
        <p:txBody>
          <a:bodyPr/>
          <a:lstStyle/>
          <a:p>
            <a:r>
              <a:rPr lang="en-GB" dirty="0"/>
              <a:t>Key work priorities in 2026/27</a:t>
            </a:r>
          </a:p>
        </p:txBody>
      </p:sp>
      <p:sp>
        <p:nvSpPr>
          <p:cNvPr id="15" name="TextBox 14">
            <a:extLst>
              <a:ext uri="{FF2B5EF4-FFF2-40B4-BE49-F238E27FC236}">
                <a16:creationId xmlns:a16="http://schemas.microsoft.com/office/drawing/2014/main" id="{10B14C07-4ECB-BBD5-C72B-732AF05D4488}"/>
              </a:ext>
            </a:extLst>
          </p:cNvPr>
          <p:cNvSpPr txBox="1"/>
          <p:nvPr/>
        </p:nvSpPr>
        <p:spPr>
          <a:xfrm>
            <a:off x="1647168" y="993970"/>
            <a:ext cx="4051746" cy="828675"/>
          </a:xfrm>
          <a:prstGeom prst="rect">
            <a:avLst/>
          </a:prstGeom>
          <a:noFill/>
        </p:spPr>
        <p:txBody>
          <a:bodyPr wrap="square" lIns="0" tIns="0" rIns="0" bIns="0" rtlCol="0">
            <a:noAutofit/>
          </a:bodyPr>
          <a:lstStyle/>
          <a:p>
            <a:pPr>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Mineral Local Plan – autumn 2026 or commence preparation of new Minerals and Waste Local Plan</a:t>
            </a:r>
          </a:p>
        </p:txBody>
      </p:sp>
      <p:sp>
        <p:nvSpPr>
          <p:cNvPr id="16" name="TextBox 15">
            <a:extLst>
              <a:ext uri="{FF2B5EF4-FFF2-40B4-BE49-F238E27FC236}">
                <a16:creationId xmlns:a16="http://schemas.microsoft.com/office/drawing/2014/main" id="{B9A52D7B-92C9-096C-1F18-42FA4D6A970B}"/>
              </a:ext>
            </a:extLst>
          </p:cNvPr>
          <p:cNvSpPr txBox="1"/>
          <p:nvPr/>
        </p:nvSpPr>
        <p:spPr>
          <a:xfrm>
            <a:off x="1725176" y="2377301"/>
            <a:ext cx="3706638" cy="800023"/>
          </a:xfrm>
          <a:prstGeom prst="rect">
            <a:avLst/>
          </a:prstGeom>
          <a:noFill/>
        </p:spPr>
        <p:txBody>
          <a:bodyPr wrap="square" lIns="0" tIns="0" rIns="0" bIns="0" rtlCol="0">
            <a:noAutofit/>
          </a:bodyPr>
          <a:lstStyle/>
          <a:p>
            <a:pPr>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Spatial Development Strategy for Greater Essex – </a:t>
            </a:r>
            <a:r>
              <a:rPr lang="en-GB" sz="2000" dirty="0">
                <a:latin typeface="Calibri" panose="020F0502020204030204" pitchFamily="34" charset="0"/>
                <a:ea typeface="Calibri" panose="020F0502020204030204" pitchFamily="34" charset="0"/>
                <a:cs typeface="Calibri" panose="020F0502020204030204" pitchFamily="34" charset="0"/>
              </a:rPr>
              <a:t>autumn 2026</a:t>
            </a:r>
          </a:p>
        </p:txBody>
      </p:sp>
      <p:pic>
        <p:nvPicPr>
          <p:cNvPr id="8" name="Graphic 7" descr="People icon">
            <a:extLst>
              <a:ext uri="{FF2B5EF4-FFF2-40B4-BE49-F238E27FC236}">
                <a16:creationId xmlns:a16="http://schemas.microsoft.com/office/drawing/2014/main" id="{6B468919-E154-96EB-22B0-AA1D52EDE3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949137" y="4473487"/>
            <a:ext cx="800100" cy="923925"/>
          </a:xfrm>
          <a:prstGeom prst="rect">
            <a:avLst/>
          </a:prstGeom>
        </p:spPr>
      </p:pic>
      <p:sp>
        <p:nvSpPr>
          <p:cNvPr id="17" name="TextBox 16">
            <a:extLst>
              <a:ext uri="{FF2B5EF4-FFF2-40B4-BE49-F238E27FC236}">
                <a16:creationId xmlns:a16="http://schemas.microsoft.com/office/drawing/2014/main" id="{127CA468-B12F-EE69-234B-56EAD4F81351}"/>
              </a:ext>
            </a:extLst>
          </p:cNvPr>
          <p:cNvSpPr txBox="1"/>
          <p:nvPr/>
        </p:nvSpPr>
        <p:spPr>
          <a:xfrm>
            <a:off x="1647166" y="3743117"/>
            <a:ext cx="3706639" cy="907200"/>
          </a:xfrm>
          <a:prstGeom prst="rect">
            <a:avLst/>
          </a:prstGeom>
          <a:noFill/>
        </p:spPr>
        <p:txBody>
          <a:bodyPr wrap="square" lIns="0" tIns="0" rIns="0" bIns="0" rtlCol="0">
            <a:noAutofit/>
          </a:bodyPr>
          <a:lstStyle/>
          <a:p>
            <a:pPr>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100 Day Plan – Strategic Green Belt Review</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Graphic 9" descr="House icon">
            <a:extLst>
              <a:ext uri="{FF2B5EF4-FFF2-40B4-BE49-F238E27FC236}">
                <a16:creationId xmlns:a16="http://schemas.microsoft.com/office/drawing/2014/main" id="{7FDBA845-199F-B978-9C92-8FA1D8C152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49137" y="2038534"/>
            <a:ext cx="1057275" cy="828675"/>
          </a:xfrm>
          <a:prstGeom prst="rect">
            <a:avLst/>
          </a:prstGeom>
        </p:spPr>
      </p:pic>
      <p:sp>
        <p:nvSpPr>
          <p:cNvPr id="18" name="TextBox 17">
            <a:extLst>
              <a:ext uri="{FF2B5EF4-FFF2-40B4-BE49-F238E27FC236}">
                <a16:creationId xmlns:a16="http://schemas.microsoft.com/office/drawing/2014/main" id="{ABF10046-C306-F187-5953-A5EFFB590319}"/>
              </a:ext>
            </a:extLst>
          </p:cNvPr>
          <p:cNvSpPr txBox="1"/>
          <p:nvPr/>
        </p:nvSpPr>
        <p:spPr>
          <a:xfrm>
            <a:off x="6999460" y="999630"/>
            <a:ext cx="4892310" cy="846800"/>
          </a:xfrm>
          <a:prstGeom prst="rect">
            <a:avLst/>
          </a:prstGeom>
          <a:noFill/>
        </p:spPr>
        <p:txBody>
          <a:bodyPr wrap="square" lIns="0" tIns="0" rIns="0" bIns="0" rtlCol="0" anchor="t">
            <a:noAutofit/>
          </a:bodyPr>
          <a:lstStyle/>
          <a:p>
            <a:pPr>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100 Day Plan – Oppose the Norwich to Tilbury - Nationally Significant Infrastructure Project</a:t>
            </a:r>
            <a:endParaRPr lang="en-GB" sz="20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3DB1F120-1E5C-EA1E-B70A-AD351D29B30E}"/>
              </a:ext>
            </a:extLst>
          </p:cNvPr>
          <p:cNvSpPr txBox="1"/>
          <p:nvPr/>
        </p:nvSpPr>
        <p:spPr>
          <a:xfrm>
            <a:off x="7080451" y="2138380"/>
            <a:ext cx="4774744" cy="937614"/>
          </a:xfrm>
          <a:prstGeom prst="rect">
            <a:avLst/>
          </a:prstGeom>
          <a:noFill/>
        </p:spPr>
        <p:txBody>
          <a:bodyPr wrap="square" lIns="0" tIns="0" rIns="0" bIns="0" rtlCol="0">
            <a:noAutofit/>
          </a:bodyPr>
          <a:lstStyle/>
          <a:p>
            <a:pPr>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Garden Community planning applications – </a:t>
            </a:r>
            <a:r>
              <a:rPr lang="en-GB" sz="2000" dirty="0">
                <a:latin typeface="Calibri" panose="020F0502020204030204" pitchFamily="34" charset="0"/>
                <a:ea typeface="Calibri" panose="020F0502020204030204" pitchFamily="34" charset="0"/>
                <a:cs typeface="Calibri" panose="020F0502020204030204" pitchFamily="34" charset="0"/>
              </a:rPr>
              <a:t>Dunton, Chelmsford and Tendring Colchester Borders - plus, new Garden Communities</a:t>
            </a:r>
          </a:p>
        </p:txBody>
      </p:sp>
      <p:sp>
        <p:nvSpPr>
          <p:cNvPr id="20" name="TextBox 19">
            <a:extLst>
              <a:ext uri="{FF2B5EF4-FFF2-40B4-BE49-F238E27FC236}">
                <a16:creationId xmlns:a16="http://schemas.microsoft.com/office/drawing/2014/main" id="{ADAA53EA-0BF2-2BEA-3784-B09624E45915}"/>
              </a:ext>
            </a:extLst>
          </p:cNvPr>
          <p:cNvSpPr txBox="1"/>
          <p:nvPr/>
        </p:nvSpPr>
        <p:spPr>
          <a:xfrm>
            <a:off x="7102296" y="3490941"/>
            <a:ext cx="4581704" cy="641393"/>
          </a:xfrm>
          <a:prstGeom prst="rect">
            <a:avLst/>
          </a:prstGeom>
          <a:noFill/>
        </p:spPr>
        <p:txBody>
          <a:bodyPr wrap="square" lIns="0" tIns="0" rIns="0" bIns="0" rtlCol="0">
            <a:noAutofit/>
          </a:bodyPr>
          <a:lstStyle/>
          <a:p>
            <a:pPr>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Shape and support District </a:t>
            </a:r>
            <a:r>
              <a:rPr lang="en-GB" sz="2000" b="1">
                <a:latin typeface="Calibri" panose="020F0502020204030204" pitchFamily="34" charset="0"/>
                <a:ea typeface="Calibri" panose="020F0502020204030204" pitchFamily="34" charset="0"/>
                <a:cs typeface="Calibri" panose="020F0502020204030204" pitchFamily="34" charset="0"/>
              </a:rPr>
              <a:t>Local Plans -  </a:t>
            </a:r>
            <a:r>
              <a:rPr lang="en-GB" sz="2000" dirty="0">
                <a:latin typeface="Calibri" panose="020F0502020204030204" pitchFamily="34" charset="0"/>
                <a:ea typeface="Calibri" panose="020F0502020204030204" pitchFamily="34" charset="0"/>
                <a:cs typeface="Calibri" panose="020F0502020204030204" pitchFamily="34" charset="0"/>
              </a:rPr>
              <a:t>especially those at examination </a:t>
            </a:r>
          </a:p>
        </p:txBody>
      </p:sp>
      <p:pic>
        <p:nvPicPr>
          <p:cNvPr id="5" name="Graphic 4" descr="Excavator outline">
            <a:extLst>
              <a:ext uri="{FF2B5EF4-FFF2-40B4-BE49-F238E27FC236}">
                <a16:creationId xmlns:a16="http://schemas.microsoft.com/office/drawing/2014/main" id="{684CD6BF-1875-6EAA-E508-B4173E2F76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4210" y="908245"/>
            <a:ext cx="914400" cy="914400"/>
          </a:xfrm>
          <a:prstGeom prst="rect">
            <a:avLst/>
          </a:prstGeom>
        </p:spPr>
      </p:pic>
      <p:pic>
        <p:nvPicPr>
          <p:cNvPr id="9" name="Graphic 8" descr="Blueprint outline">
            <a:extLst>
              <a:ext uri="{FF2B5EF4-FFF2-40B4-BE49-F238E27FC236}">
                <a16:creationId xmlns:a16="http://schemas.microsoft.com/office/drawing/2014/main" id="{50257F1A-3F30-E51C-CBEB-BB728022E75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210" y="2191271"/>
            <a:ext cx="914400" cy="964161"/>
          </a:xfrm>
          <a:prstGeom prst="rect">
            <a:avLst/>
          </a:prstGeom>
        </p:spPr>
      </p:pic>
      <p:pic>
        <p:nvPicPr>
          <p:cNvPr id="21" name="Graphic 20" descr="Agriculture outline">
            <a:extLst>
              <a:ext uri="{FF2B5EF4-FFF2-40B4-BE49-F238E27FC236}">
                <a16:creationId xmlns:a16="http://schemas.microsoft.com/office/drawing/2014/main" id="{C40D4089-74F4-6600-474D-2E80B2B6CB9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6755" y="3459268"/>
            <a:ext cx="914400" cy="914400"/>
          </a:xfrm>
          <a:prstGeom prst="rect">
            <a:avLst/>
          </a:prstGeom>
        </p:spPr>
      </p:pic>
      <p:pic>
        <p:nvPicPr>
          <p:cNvPr id="25" name="Graphic 24" descr="Electric Tower outline">
            <a:extLst>
              <a:ext uri="{FF2B5EF4-FFF2-40B4-BE49-F238E27FC236}">
                <a16:creationId xmlns:a16="http://schemas.microsoft.com/office/drawing/2014/main" id="{5E589EC8-811A-D81B-8820-8E9D476858B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91987" y="953808"/>
            <a:ext cx="914400" cy="914400"/>
          </a:xfrm>
          <a:prstGeom prst="rect">
            <a:avLst/>
          </a:prstGeom>
        </p:spPr>
      </p:pic>
      <p:pic>
        <p:nvPicPr>
          <p:cNvPr id="27" name="Graphic 26" descr="Books outline">
            <a:extLst>
              <a:ext uri="{FF2B5EF4-FFF2-40B4-BE49-F238E27FC236}">
                <a16:creationId xmlns:a16="http://schemas.microsoft.com/office/drawing/2014/main" id="{FE4C707C-2D30-3D06-976A-E7B14589836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3797" y="3354438"/>
            <a:ext cx="914400" cy="914400"/>
          </a:xfrm>
          <a:prstGeom prst="rect">
            <a:avLst/>
          </a:prstGeom>
        </p:spPr>
      </p:pic>
      <p:sp>
        <p:nvSpPr>
          <p:cNvPr id="28" name="TextBox 27">
            <a:extLst>
              <a:ext uri="{FF2B5EF4-FFF2-40B4-BE49-F238E27FC236}">
                <a16:creationId xmlns:a16="http://schemas.microsoft.com/office/drawing/2014/main" id="{DF089FA4-29EE-9E9B-5D2F-94146BD725C0}"/>
              </a:ext>
            </a:extLst>
          </p:cNvPr>
          <p:cNvSpPr txBox="1"/>
          <p:nvPr/>
        </p:nvSpPr>
        <p:spPr>
          <a:xfrm>
            <a:off x="7080451" y="4552937"/>
            <a:ext cx="4644645" cy="914400"/>
          </a:xfrm>
          <a:prstGeom prst="rect">
            <a:avLst/>
          </a:prstGeom>
          <a:noFill/>
        </p:spPr>
        <p:txBody>
          <a:bodyPr wrap="none" lIns="0" tIns="0" rIns="0" bIns="0" rtlCol="0">
            <a:noAutofit/>
          </a:bodyPr>
          <a:lstStyle/>
          <a:p>
            <a:pPr algn="l">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Prepare for Change – </a:t>
            </a:r>
            <a:r>
              <a:rPr lang="en-GB" sz="2000" dirty="0">
                <a:latin typeface="Calibri" panose="020F0502020204030204" pitchFamily="34" charset="0"/>
                <a:ea typeface="Calibri" panose="020F0502020204030204" pitchFamily="34" charset="0"/>
                <a:cs typeface="Calibri" panose="020F0502020204030204" pitchFamily="34" charset="0"/>
              </a:rPr>
              <a:t>LGR and Devolution</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30" name="Graphic 29" descr="Leaky Tap outline">
            <a:extLst>
              <a:ext uri="{FF2B5EF4-FFF2-40B4-BE49-F238E27FC236}">
                <a16:creationId xmlns:a16="http://schemas.microsoft.com/office/drawing/2014/main" id="{293B65C4-A7D7-0984-8995-7A3A737F0E5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020574" y="5617820"/>
            <a:ext cx="914400" cy="914400"/>
          </a:xfrm>
          <a:prstGeom prst="rect">
            <a:avLst/>
          </a:prstGeom>
        </p:spPr>
      </p:pic>
      <p:sp>
        <p:nvSpPr>
          <p:cNvPr id="31" name="TextBox 30">
            <a:extLst>
              <a:ext uri="{FF2B5EF4-FFF2-40B4-BE49-F238E27FC236}">
                <a16:creationId xmlns:a16="http://schemas.microsoft.com/office/drawing/2014/main" id="{9DA56BE9-03C5-41F0-310A-DBB720F58DE1}"/>
              </a:ext>
            </a:extLst>
          </p:cNvPr>
          <p:cNvSpPr txBox="1"/>
          <p:nvPr/>
        </p:nvSpPr>
        <p:spPr>
          <a:xfrm>
            <a:off x="7102296" y="5735701"/>
            <a:ext cx="4581704" cy="914400"/>
          </a:xfrm>
          <a:prstGeom prst="rect">
            <a:avLst/>
          </a:prstGeom>
          <a:noFill/>
        </p:spPr>
        <p:txBody>
          <a:bodyPr wrap="none" lIns="0" tIns="0" rIns="0" bIns="0" rtlCol="0">
            <a:noAutofit/>
          </a:bodyPr>
          <a:lstStyle/>
          <a:p>
            <a:pPr algn="l">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Lead on minimising water usage in new homes </a:t>
            </a:r>
          </a:p>
          <a:p>
            <a:pPr algn="l">
              <a:spcAft>
                <a:spcPts val="1134"/>
              </a:spcAft>
            </a:pPr>
            <a:r>
              <a:rPr lang="en-GB" sz="2000" dirty="0">
                <a:latin typeface="Calibri" panose="020F0502020204030204" pitchFamily="34" charset="0"/>
                <a:ea typeface="Calibri" panose="020F0502020204030204" pitchFamily="34" charset="0"/>
                <a:cs typeface="Calibri" panose="020F0502020204030204" pitchFamily="34" charset="0"/>
              </a:rPr>
              <a:t>and related efficiencies </a:t>
            </a:r>
          </a:p>
        </p:txBody>
      </p:sp>
      <p:pic>
        <p:nvPicPr>
          <p:cNvPr id="33" name="Graphic 32" descr="Coins outline">
            <a:extLst>
              <a:ext uri="{FF2B5EF4-FFF2-40B4-BE49-F238E27FC236}">
                <a16:creationId xmlns:a16="http://schemas.microsoft.com/office/drawing/2014/main" id="{3FBA9F51-033D-4FD7-6D37-28A217669CF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4210" y="4940212"/>
            <a:ext cx="914400" cy="914400"/>
          </a:xfrm>
          <a:prstGeom prst="rect">
            <a:avLst/>
          </a:prstGeom>
        </p:spPr>
      </p:pic>
      <p:sp>
        <p:nvSpPr>
          <p:cNvPr id="34" name="TextBox 33">
            <a:extLst>
              <a:ext uri="{FF2B5EF4-FFF2-40B4-BE49-F238E27FC236}">
                <a16:creationId xmlns:a16="http://schemas.microsoft.com/office/drawing/2014/main" id="{8A7B0B62-18A6-BCCE-619C-64B696ED8B87}"/>
              </a:ext>
            </a:extLst>
          </p:cNvPr>
          <p:cNvSpPr txBox="1"/>
          <p:nvPr/>
        </p:nvSpPr>
        <p:spPr>
          <a:xfrm>
            <a:off x="1569161" y="5010137"/>
            <a:ext cx="3862653" cy="1098332"/>
          </a:xfrm>
          <a:prstGeom prst="rect">
            <a:avLst/>
          </a:prstGeom>
          <a:noFill/>
        </p:spPr>
        <p:txBody>
          <a:bodyPr wrap="none" lIns="0" tIns="0" rIns="0" bIns="0" rtlCol="0">
            <a:noAutofit/>
          </a:bodyPr>
          <a:lstStyle/>
          <a:p>
            <a:pPr algn="l">
              <a:spcAft>
                <a:spcPts val="1134"/>
              </a:spcAft>
            </a:pPr>
            <a:r>
              <a:rPr lang="en-GB" sz="2000" b="1" dirty="0">
                <a:latin typeface="Calibri" panose="020F0502020204030204" pitchFamily="34" charset="0"/>
                <a:ea typeface="Calibri" panose="020F0502020204030204" pitchFamily="34" charset="0"/>
                <a:cs typeface="Calibri" panose="020F0502020204030204" pitchFamily="34" charset="0"/>
              </a:rPr>
              <a:t>Maximise income generating work </a:t>
            </a:r>
            <a:r>
              <a:rPr lang="en-GB" sz="2000" dirty="0">
                <a:latin typeface="Calibri" panose="020F0502020204030204" pitchFamily="34" charset="0"/>
                <a:ea typeface="Calibri" panose="020F0502020204030204" pitchFamily="34" charset="0"/>
                <a:cs typeface="Calibri" panose="020F0502020204030204" pitchFamily="34" charset="0"/>
              </a:rPr>
              <a:t>in </a:t>
            </a:r>
          </a:p>
          <a:p>
            <a:pPr algn="l">
              <a:spcAft>
                <a:spcPts val="1134"/>
              </a:spcAft>
            </a:pPr>
            <a:r>
              <a:rPr lang="en-GB" sz="2000" dirty="0">
                <a:latin typeface="Calibri" panose="020F0502020204030204" pitchFamily="34" charset="0"/>
                <a:ea typeface="Calibri" panose="020F0502020204030204" pitchFamily="34" charset="0"/>
                <a:cs typeface="Calibri" panose="020F0502020204030204" pitchFamily="34" charset="0"/>
              </a:rPr>
              <a:t>2026/27 - fees, PPA’s and grant income</a:t>
            </a:r>
          </a:p>
        </p:txBody>
      </p:sp>
    </p:spTree>
    <p:extLst>
      <p:ext uri="{BB962C8B-B14F-4D97-AF65-F5344CB8AC3E}">
        <p14:creationId xmlns:p14="http://schemas.microsoft.com/office/powerpoint/2010/main" val="3341437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EF578C-9977-16E4-EF8C-8303154B5688}"/>
              </a:ext>
            </a:extLst>
          </p:cNvPr>
          <p:cNvPicPr>
            <a:picLocks noChangeAspect="1"/>
          </p:cNvPicPr>
          <p:nvPr/>
        </p:nvPicPr>
        <p:blipFill>
          <a:blip r:embed="rId2"/>
          <a:stretch>
            <a:fillRect/>
          </a:stretch>
        </p:blipFill>
        <p:spPr>
          <a:xfrm>
            <a:off x="186862" y="1030779"/>
            <a:ext cx="7951297" cy="5645520"/>
          </a:xfrm>
          <a:prstGeom prst="rect">
            <a:avLst/>
          </a:prstGeom>
        </p:spPr>
      </p:pic>
      <p:pic>
        <p:nvPicPr>
          <p:cNvPr id="8" name="Picture 7">
            <a:extLst>
              <a:ext uri="{FF2B5EF4-FFF2-40B4-BE49-F238E27FC236}">
                <a16:creationId xmlns:a16="http://schemas.microsoft.com/office/drawing/2014/main" id="{F46D56B9-4692-38F6-1494-0F6E26733DB8}"/>
              </a:ext>
            </a:extLst>
          </p:cNvPr>
          <p:cNvPicPr>
            <a:picLocks noChangeAspect="1"/>
          </p:cNvPicPr>
          <p:nvPr/>
        </p:nvPicPr>
        <p:blipFill>
          <a:blip r:embed="rId3"/>
          <a:stretch>
            <a:fillRect/>
          </a:stretch>
        </p:blipFill>
        <p:spPr>
          <a:xfrm>
            <a:off x="8270240" y="1030779"/>
            <a:ext cx="3734897" cy="4618181"/>
          </a:xfrm>
          <a:prstGeom prst="rect">
            <a:avLst/>
          </a:prstGeom>
        </p:spPr>
      </p:pic>
      <p:pic>
        <p:nvPicPr>
          <p:cNvPr id="10" name="Picture 9">
            <a:extLst>
              <a:ext uri="{FF2B5EF4-FFF2-40B4-BE49-F238E27FC236}">
                <a16:creationId xmlns:a16="http://schemas.microsoft.com/office/drawing/2014/main" id="{4A55C484-25D0-E1AB-241E-83C462EB2B55}"/>
              </a:ext>
            </a:extLst>
          </p:cNvPr>
          <p:cNvPicPr>
            <a:picLocks noChangeAspect="1"/>
          </p:cNvPicPr>
          <p:nvPr/>
        </p:nvPicPr>
        <p:blipFill>
          <a:blip r:embed="rId4"/>
          <a:stretch>
            <a:fillRect/>
          </a:stretch>
        </p:blipFill>
        <p:spPr>
          <a:xfrm>
            <a:off x="543482" y="181702"/>
            <a:ext cx="8484140" cy="759124"/>
          </a:xfrm>
          <a:prstGeom prst="rect">
            <a:avLst/>
          </a:prstGeom>
        </p:spPr>
      </p:pic>
    </p:spTree>
    <p:extLst>
      <p:ext uri="{BB962C8B-B14F-4D97-AF65-F5344CB8AC3E}">
        <p14:creationId xmlns:p14="http://schemas.microsoft.com/office/powerpoint/2010/main" val="2762606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DD253-58F4-D8F1-7590-4512707188C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5362C95-4213-439D-4697-498E876EE99D}"/>
              </a:ext>
            </a:extLst>
          </p:cNvPr>
          <p:cNvSpPr txBox="1">
            <a:spLocks/>
          </p:cNvSpPr>
          <p:nvPr/>
        </p:nvSpPr>
        <p:spPr>
          <a:xfrm>
            <a:off x="651857" y="264067"/>
            <a:ext cx="11539992" cy="864000"/>
          </a:xfrm>
          <a:prstGeom prst="rect">
            <a:avLst/>
          </a:prstGeom>
        </p:spPr>
        <p:txBody>
          <a:bodyPr vert="horz" lIns="84406" tIns="42203" rIns="84406" bIns="42203"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a:solidFill>
                  <a:srgbClr val="E40037"/>
                </a:solidFill>
                <a:latin typeface="Lexend Black" pitchFamily="2" charset="0"/>
              </a:rPr>
              <a:t>Agenda</a:t>
            </a:r>
            <a:endParaRPr lang="en-US">
              <a:solidFill>
                <a:srgbClr val="E40037"/>
              </a:solidFill>
              <a:latin typeface="Lexend Black" pitchFamily="2" charset="0"/>
            </a:endParaRPr>
          </a:p>
        </p:txBody>
      </p:sp>
      <p:sp>
        <p:nvSpPr>
          <p:cNvPr id="9" name="Content Placeholder 1">
            <a:extLst>
              <a:ext uri="{FF2B5EF4-FFF2-40B4-BE49-F238E27FC236}">
                <a16:creationId xmlns:a16="http://schemas.microsoft.com/office/drawing/2014/main" id="{639B004E-25C6-ABBD-1183-34B47E232214}"/>
              </a:ext>
            </a:extLst>
          </p:cNvPr>
          <p:cNvSpPr>
            <a:spLocks noGrp="1"/>
          </p:cNvSpPr>
          <p:nvPr>
            <p:ph sz="quarter" idx="10"/>
          </p:nvPr>
        </p:nvSpPr>
        <p:spPr>
          <a:xfrm>
            <a:off x="652007" y="864401"/>
            <a:ext cx="5877303" cy="5569424"/>
          </a:xfrm>
        </p:spPr>
        <p:txBody>
          <a:bodyPr vert="horz" lIns="91440" tIns="45720" rIns="91440" bIns="45720" rtlCol="0" anchor="t">
            <a:noAutofit/>
          </a:bodyPr>
          <a:lstStyle/>
          <a:p>
            <a:pPr marL="285750" indent="-285750">
              <a:lnSpc>
                <a:spcPct val="150000"/>
              </a:lnSpc>
              <a:spcBef>
                <a:spcPts val="0"/>
              </a:spcBef>
              <a:buAutoNum type="arabicPeriod"/>
            </a:pPr>
            <a:endParaRPr lang="en-GB" sz="2000" dirty="0">
              <a:cs typeface="Arial" panose="020B0604020202020204"/>
            </a:endParaRPr>
          </a:p>
          <a:p>
            <a:pPr marL="285750" indent="-285750">
              <a:lnSpc>
                <a:spcPct val="150000"/>
              </a:lnSpc>
              <a:spcBef>
                <a:spcPts val="0"/>
              </a:spcBef>
              <a:buAutoNum type="arabicPeriod"/>
            </a:pPr>
            <a:r>
              <a:rPr lang="en-GB" b="1" dirty="0">
                <a:latin typeface="Lexend" pitchFamily="2" charset="0"/>
                <a:ea typeface="Calibri"/>
                <a:cs typeface="Calibri"/>
              </a:rPr>
              <a:t>Introductions</a:t>
            </a:r>
            <a:endParaRPr lang="en-US" b="1" dirty="0">
              <a:latin typeface="Lexend" pitchFamily="2" charset="0"/>
              <a:ea typeface="Calibri"/>
              <a:cs typeface="Calibri"/>
            </a:endParaRPr>
          </a:p>
          <a:p>
            <a:pPr marL="285750" indent="-285750">
              <a:lnSpc>
                <a:spcPct val="150000"/>
              </a:lnSpc>
              <a:spcBef>
                <a:spcPts val="0"/>
              </a:spcBef>
              <a:buAutoNum type="arabicPeriod"/>
            </a:pPr>
            <a:r>
              <a:rPr lang="en-GB" b="1" dirty="0">
                <a:latin typeface="Lexend" pitchFamily="2" charset="0"/>
                <a:ea typeface="Calibri"/>
                <a:cs typeface="Calibri"/>
              </a:rPr>
              <a:t>National, County, District and Parish and Neighbourhood Planning roles</a:t>
            </a:r>
            <a:endParaRPr lang="en-GB" dirty="0">
              <a:latin typeface="Lexend" pitchFamily="2" charset="0"/>
              <a:ea typeface="Calibri"/>
              <a:cs typeface="Calibri"/>
            </a:endParaRPr>
          </a:p>
          <a:p>
            <a:pPr marL="285750" indent="-285750">
              <a:lnSpc>
                <a:spcPct val="150000"/>
              </a:lnSpc>
              <a:spcBef>
                <a:spcPts val="0"/>
              </a:spcBef>
              <a:buAutoNum type="arabicPeriod"/>
            </a:pPr>
            <a:r>
              <a:rPr lang="en-GB" b="1" dirty="0">
                <a:latin typeface="Lexend" pitchFamily="2" charset="0"/>
                <a:ea typeface="Calibri"/>
                <a:cs typeface="Calibri"/>
              </a:rPr>
              <a:t>What we do</a:t>
            </a:r>
          </a:p>
          <a:p>
            <a:pPr marL="820420" lvl="1" indent="-285750">
              <a:lnSpc>
                <a:spcPct val="150000"/>
              </a:lnSpc>
              <a:spcBef>
                <a:spcPts val="0"/>
              </a:spcBef>
            </a:pPr>
            <a:r>
              <a:rPr lang="en-GB" sz="1800" dirty="0">
                <a:latin typeface="Lexend" pitchFamily="2" charset="0"/>
                <a:ea typeface="Calibri"/>
                <a:cs typeface="Calibri"/>
              </a:rPr>
              <a:t>Summary of activity</a:t>
            </a:r>
          </a:p>
          <a:p>
            <a:pPr marL="820420" lvl="1" indent="-285750">
              <a:lnSpc>
                <a:spcPct val="150000"/>
              </a:lnSpc>
              <a:spcBef>
                <a:spcPts val="0"/>
              </a:spcBef>
            </a:pPr>
            <a:r>
              <a:rPr lang="en-GB" sz="1800" dirty="0">
                <a:latin typeface="Lexend" pitchFamily="2" charset="0"/>
                <a:ea typeface="Calibri"/>
                <a:cs typeface="Calibri"/>
              </a:rPr>
              <a:t>Run through – planning workstreams</a:t>
            </a:r>
          </a:p>
          <a:p>
            <a:pPr marL="285750" indent="-285750">
              <a:lnSpc>
                <a:spcPct val="150000"/>
              </a:lnSpc>
              <a:spcBef>
                <a:spcPts val="0"/>
              </a:spcBef>
              <a:buAutoNum type="arabicPeriod"/>
            </a:pPr>
            <a:r>
              <a:rPr lang="en-GB" b="1" dirty="0">
                <a:latin typeface="Lexend" pitchFamily="2" charset="0"/>
                <a:ea typeface="Calibri"/>
                <a:cs typeface="Calibri"/>
              </a:rPr>
              <a:t>Open discussion </a:t>
            </a:r>
          </a:p>
          <a:p>
            <a:pPr marL="991870" lvl="1" indent="-457200">
              <a:lnSpc>
                <a:spcPct val="150000"/>
              </a:lnSpc>
              <a:spcBef>
                <a:spcPts val="0"/>
              </a:spcBef>
            </a:pPr>
            <a:r>
              <a:rPr lang="en-GB" sz="1800" dirty="0">
                <a:latin typeface="Lexend" pitchFamily="2" charset="0"/>
                <a:ea typeface="Calibri"/>
                <a:cs typeface="Calibri"/>
              </a:rPr>
              <a:t>Priorities 2026/27</a:t>
            </a:r>
          </a:p>
          <a:p>
            <a:pPr marL="991870" lvl="1" indent="-457200">
              <a:lnSpc>
                <a:spcPct val="150000"/>
              </a:lnSpc>
              <a:spcBef>
                <a:spcPts val="0"/>
              </a:spcBef>
            </a:pPr>
            <a:r>
              <a:rPr lang="en-GB" sz="1800" dirty="0">
                <a:latin typeface="Lexend" pitchFamily="2" charset="0"/>
                <a:ea typeface="Calibri"/>
                <a:cs typeface="Calibri"/>
              </a:rPr>
              <a:t>Q and A</a:t>
            </a:r>
          </a:p>
          <a:p>
            <a:pPr marL="991870" lvl="1" indent="-457200">
              <a:lnSpc>
                <a:spcPct val="150000"/>
              </a:lnSpc>
              <a:spcBef>
                <a:spcPts val="0"/>
              </a:spcBef>
            </a:pPr>
            <a:endParaRPr lang="en-GB" sz="1800" dirty="0">
              <a:latin typeface="Lexend" pitchFamily="2" charset="0"/>
              <a:ea typeface="Calibri"/>
              <a:cs typeface="Calibri"/>
            </a:endParaRPr>
          </a:p>
        </p:txBody>
      </p:sp>
      <p:pic>
        <p:nvPicPr>
          <p:cNvPr id="11" name="Picture 10" descr="A street with cars and a double decker bus&#10;&#10;AI-generated content may be incorrect.">
            <a:extLst>
              <a:ext uri="{FF2B5EF4-FFF2-40B4-BE49-F238E27FC236}">
                <a16:creationId xmlns:a16="http://schemas.microsoft.com/office/drawing/2014/main" id="{EFCCAE59-DD0E-5CEF-9FBE-9A5A94FC4CFE}"/>
              </a:ext>
            </a:extLst>
          </p:cNvPr>
          <p:cNvPicPr>
            <a:picLocks noChangeAspect="1"/>
          </p:cNvPicPr>
          <p:nvPr/>
        </p:nvPicPr>
        <p:blipFill>
          <a:blip r:embed="rId3"/>
          <a:srcRect l="13862" t="-219" r="32672" b="-201"/>
          <a:stretch>
            <a:fillRect/>
          </a:stretch>
        </p:blipFill>
        <p:spPr>
          <a:xfrm>
            <a:off x="6715075" y="0"/>
            <a:ext cx="5476774" cy="6858000"/>
          </a:xfrm>
          <a:prstGeom prst="rect">
            <a:avLst/>
          </a:prstGeom>
        </p:spPr>
      </p:pic>
    </p:spTree>
    <p:extLst>
      <p:ext uri="{BB962C8B-B14F-4D97-AF65-F5344CB8AC3E}">
        <p14:creationId xmlns:p14="http://schemas.microsoft.com/office/powerpoint/2010/main" val="351281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9893A-4D4F-8E09-3693-B5539B3B16D3}"/>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3387EF59-53B9-5236-9FB9-DF22D080A6D2}"/>
              </a:ext>
            </a:extLst>
          </p:cNvPr>
          <p:cNvSpPr txBox="1">
            <a:spLocks/>
          </p:cNvSpPr>
          <p:nvPr/>
        </p:nvSpPr>
        <p:spPr>
          <a:xfrm>
            <a:off x="266369" y="958695"/>
            <a:ext cx="11611777" cy="4127655"/>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622300" algn="l"/>
              </a:tabLst>
            </a:pPr>
            <a:r>
              <a:rPr lang="en-GB" sz="1400" b="1" dirty="0">
                <a:latin typeface="Lexend" pitchFamily="2" charset="0"/>
                <a:ea typeface="Calibri"/>
                <a:cs typeface="Calibri"/>
              </a:rPr>
              <a:t>Greater Essex Plan (SDS): </a:t>
            </a:r>
          </a:p>
          <a:p>
            <a:pPr marL="285750" indent="-285750">
              <a:lnSpc>
                <a:spcPct val="100000"/>
              </a:lnSpc>
              <a:spcBef>
                <a:spcPct val="0"/>
              </a:spcBef>
              <a:buClr>
                <a:srgbClr val="E40037"/>
              </a:buClr>
              <a:buFont typeface="Arial" panose="020B0604020202020204" pitchFamily="34" charset="0"/>
              <a:buChar char="•"/>
              <a:tabLst>
                <a:tab pos="622300" algn="l"/>
              </a:tabLst>
            </a:pPr>
            <a:r>
              <a:rPr lang="en-GB" sz="1400" dirty="0">
                <a:latin typeface="Lexend" pitchFamily="2" charset="0"/>
                <a:ea typeface="Calibri"/>
                <a:cs typeface="Calibri"/>
              </a:rPr>
              <a:t>A </a:t>
            </a:r>
            <a:r>
              <a:rPr lang="en-GB" sz="1400" b="1" dirty="0">
                <a:latin typeface="Lexend" pitchFamily="2" charset="0"/>
                <a:ea typeface="Calibri"/>
                <a:cs typeface="Calibri"/>
              </a:rPr>
              <a:t>vision / ambition </a:t>
            </a:r>
            <a:r>
              <a:rPr lang="en-GB" sz="1400" dirty="0">
                <a:latin typeface="Lexend" pitchFamily="2" charset="0"/>
                <a:ea typeface="Calibri"/>
                <a:cs typeface="Calibri"/>
              </a:rPr>
              <a:t>for </a:t>
            </a:r>
            <a:r>
              <a:rPr lang="en-GB" sz="1400" b="1" dirty="0">
                <a:latin typeface="Lexend" pitchFamily="2" charset="0"/>
                <a:ea typeface="Calibri"/>
                <a:cs typeface="Calibri"/>
              </a:rPr>
              <a:t>Greater Essex </a:t>
            </a:r>
            <a:r>
              <a:rPr lang="en-GB" sz="1400" dirty="0">
                <a:latin typeface="Lexend" pitchFamily="2" charset="0"/>
                <a:ea typeface="Calibri"/>
                <a:cs typeface="Calibri"/>
              </a:rPr>
              <a:t>is required </a:t>
            </a:r>
          </a:p>
          <a:p>
            <a:pPr marL="285750" indent="-285750">
              <a:lnSpc>
                <a:spcPct val="100000"/>
              </a:lnSpc>
              <a:spcBef>
                <a:spcPct val="0"/>
              </a:spcBef>
              <a:buClr>
                <a:srgbClr val="E40037"/>
              </a:buClr>
              <a:buFont typeface="Arial" panose="020B0604020202020204" pitchFamily="34" charset="0"/>
              <a:buChar char="•"/>
              <a:tabLst>
                <a:tab pos="622300" algn="l"/>
              </a:tabLst>
            </a:pPr>
            <a:endParaRPr lang="en-GB" sz="800" dirty="0">
              <a:latin typeface="Lexend" pitchFamily="2" charset="0"/>
              <a:ea typeface="Calibri"/>
              <a:cs typeface="Calibri"/>
            </a:endParaRPr>
          </a:p>
          <a:p>
            <a:pPr marL="285750" indent="-285750">
              <a:lnSpc>
                <a:spcPct val="100000"/>
              </a:lnSpc>
              <a:spcBef>
                <a:spcPct val="0"/>
              </a:spcBef>
              <a:buClr>
                <a:srgbClr val="E40037"/>
              </a:buClr>
              <a:buChar char="•"/>
              <a:tabLst>
                <a:tab pos="622300" algn="l"/>
              </a:tabLst>
            </a:pPr>
            <a:r>
              <a:rPr lang="en-GB" sz="1400" b="1" dirty="0">
                <a:latin typeface="Lexend" pitchFamily="2" charset="0"/>
                <a:ea typeface="Calibri"/>
                <a:cs typeface="Calibri"/>
              </a:rPr>
              <a:t>Governance</a:t>
            </a:r>
            <a:r>
              <a:rPr lang="en-GB" sz="1400" dirty="0">
                <a:latin typeface="Lexend" pitchFamily="2" charset="0"/>
                <a:ea typeface="Calibri"/>
                <a:cs typeface="Calibri"/>
              </a:rPr>
              <a:t> arrangements </a:t>
            </a:r>
            <a:r>
              <a:rPr lang="en-GB" sz="1400" b="1" dirty="0">
                <a:latin typeface="Lexend" pitchFamily="2" charset="0"/>
                <a:ea typeface="Calibri"/>
                <a:cs typeface="Calibri"/>
              </a:rPr>
              <a:t>need to be agreed</a:t>
            </a:r>
            <a:r>
              <a:rPr lang="en-GB" sz="1400" dirty="0">
                <a:latin typeface="Lexend" pitchFamily="2" charset="0"/>
                <a:ea typeface="Calibri"/>
                <a:cs typeface="Calibri"/>
              </a:rPr>
              <a:t> by ECC, Thurrock and Southend (late Sept submit SDS timetable/programme)</a:t>
            </a:r>
          </a:p>
          <a:p>
            <a:pPr>
              <a:lnSpc>
                <a:spcPct val="100000"/>
              </a:lnSpc>
              <a:spcBef>
                <a:spcPct val="0"/>
              </a:spcBef>
              <a:buClr>
                <a:srgbClr val="E40037"/>
              </a:buClr>
              <a:tabLst>
                <a:tab pos="622300" algn="l"/>
              </a:tabLst>
            </a:pPr>
            <a:endParaRPr lang="en-GB" sz="1400" dirty="0">
              <a:latin typeface="Lexend" pitchFamily="2" charset="0"/>
              <a:ea typeface="Calibri"/>
              <a:cs typeface="Calibri"/>
            </a:endParaRPr>
          </a:p>
          <a:p>
            <a:pPr>
              <a:lnSpc>
                <a:spcPct val="100000"/>
              </a:lnSpc>
              <a:spcBef>
                <a:spcPct val="0"/>
              </a:spcBef>
              <a:tabLst>
                <a:tab pos="622300" algn="l"/>
              </a:tabLst>
            </a:pPr>
            <a:r>
              <a:rPr lang="en-GB" sz="1400" b="1" dirty="0">
                <a:latin typeface="Lexend" pitchFamily="2" charset="0"/>
                <a:ea typeface="Calibri"/>
                <a:cs typeface="Calibri"/>
              </a:rPr>
              <a:t>Local Plans: </a:t>
            </a:r>
            <a:r>
              <a:rPr lang="en-GB" sz="1400" dirty="0">
                <a:latin typeface="Lexend" pitchFamily="2" charset="0"/>
                <a:ea typeface="Calibri"/>
                <a:cs typeface="Calibri"/>
              </a:rPr>
              <a:t>CMAs signed over summer for </a:t>
            </a:r>
            <a:r>
              <a:rPr lang="en-GB" sz="1400" b="1" dirty="0">
                <a:latin typeface="Lexend" pitchFamily="2" charset="0"/>
                <a:ea typeface="Calibri"/>
                <a:cs typeface="Calibri"/>
              </a:rPr>
              <a:t>ECC responses to advanced Local Plan consultations </a:t>
            </a:r>
            <a:r>
              <a:rPr lang="en-GB" sz="1400" dirty="0">
                <a:latin typeface="Lexend" pitchFamily="2" charset="0"/>
                <a:ea typeface="Calibri"/>
                <a:cs typeface="Calibri"/>
              </a:rPr>
              <a:t>(7 due this year)</a:t>
            </a:r>
          </a:p>
          <a:p>
            <a:pPr>
              <a:lnSpc>
                <a:spcPct val="100000"/>
              </a:lnSpc>
              <a:spcBef>
                <a:spcPct val="0"/>
              </a:spcBef>
              <a:tabLst>
                <a:tab pos="622300" algn="l"/>
              </a:tabLst>
            </a:pPr>
            <a:endParaRPr lang="en-GB" sz="1400" dirty="0">
              <a:latin typeface="Lexend" pitchFamily="2" charset="0"/>
              <a:ea typeface="Calibri"/>
              <a:cs typeface="Calibri"/>
            </a:endParaRPr>
          </a:p>
          <a:p>
            <a:pPr>
              <a:lnSpc>
                <a:spcPct val="100000"/>
              </a:lnSpc>
              <a:spcBef>
                <a:spcPct val="0"/>
              </a:spcBef>
              <a:tabLst>
                <a:tab pos="622300" algn="l"/>
              </a:tabLst>
            </a:pPr>
            <a:r>
              <a:rPr lang="en-GB" sz="1400" b="1" dirty="0">
                <a:latin typeface="Lexend" pitchFamily="2" charset="0"/>
                <a:ea typeface="Calibri"/>
                <a:cs typeface="Calibri"/>
              </a:rPr>
              <a:t>Determine county planning applications:</a:t>
            </a:r>
            <a:r>
              <a:rPr lang="en-GB" sz="1400" dirty="0">
                <a:latin typeface="Lexend" pitchFamily="2" charset="0"/>
                <a:ea typeface="Calibri"/>
                <a:cs typeface="Calibri"/>
              </a:rPr>
              <a:t> </a:t>
            </a:r>
          </a:p>
          <a:p>
            <a:pPr marL="285750" indent="-285750">
              <a:lnSpc>
                <a:spcPct val="100000"/>
              </a:lnSpc>
              <a:spcBef>
                <a:spcPct val="0"/>
              </a:spcBef>
              <a:buClr>
                <a:srgbClr val="E40037"/>
              </a:buClr>
              <a:buChar char="•"/>
              <a:tabLst>
                <a:tab pos="622300" algn="l"/>
              </a:tabLst>
            </a:pPr>
            <a:r>
              <a:rPr lang="en-GB" sz="1400" b="1" dirty="0">
                <a:latin typeface="Lexend" pitchFamily="2" charset="0"/>
                <a:ea typeface="Calibri"/>
                <a:cs typeface="Calibri"/>
              </a:rPr>
              <a:t>Agree composition </a:t>
            </a:r>
            <a:r>
              <a:rPr lang="en-GB" sz="1400" dirty="0">
                <a:latin typeface="Lexend" pitchFamily="2" charset="0"/>
                <a:ea typeface="Calibri"/>
                <a:cs typeface="Calibri"/>
              </a:rPr>
              <a:t>of the Planning (Development and Regulation) </a:t>
            </a:r>
            <a:r>
              <a:rPr lang="en-GB" sz="1400" b="1" dirty="0">
                <a:latin typeface="Lexend" pitchFamily="2" charset="0"/>
                <a:ea typeface="Calibri"/>
                <a:cs typeface="Calibri"/>
              </a:rPr>
              <a:t>Committee</a:t>
            </a:r>
          </a:p>
          <a:p>
            <a:pPr marL="285750" indent="-285750">
              <a:lnSpc>
                <a:spcPct val="100000"/>
              </a:lnSpc>
              <a:spcBef>
                <a:spcPct val="0"/>
              </a:spcBef>
              <a:buClr>
                <a:srgbClr val="E40037"/>
              </a:buClr>
              <a:buChar char="•"/>
              <a:tabLst>
                <a:tab pos="622300" algn="l"/>
              </a:tabLst>
            </a:pPr>
            <a:endParaRPr lang="en-GB" sz="800" b="1" dirty="0">
              <a:latin typeface="Lexend" pitchFamily="2" charset="0"/>
              <a:ea typeface="Calibri"/>
              <a:cs typeface="Calibri"/>
            </a:endParaRPr>
          </a:p>
          <a:p>
            <a:pPr marL="285750" indent="-285750">
              <a:lnSpc>
                <a:spcPct val="100000"/>
              </a:lnSpc>
              <a:spcBef>
                <a:spcPct val="0"/>
              </a:spcBef>
              <a:buClr>
                <a:srgbClr val="E40037"/>
              </a:buClr>
              <a:buChar char="•"/>
              <a:tabLst>
                <a:tab pos="622300" algn="l"/>
              </a:tabLst>
            </a:pPr>
            <a:r>
              <a:rPr lang="en-GB" sz="1400" b="1" dirty="0">
                <a:latin typeface="Lexend" pitchFamily="2" charset="0"/>
                <a:ea typeface="Calibri"/>
                <a:cs typeface="Calibri"/>
              </a:rPr>
              <a:t>Update the constitution </a:t>
            </a:r>
            <a:r>
              <a:rPr lang="en-GB" sz="1400" dirty="0">
                <a:latin typeface="Lexend" pitchFamily="2" charset="0"/>
                <a:ea typeface="Calibri"/>
                <a:cs typeface="Calibri"/>
              </a:rPr>
              <a:t>(summer/autumn 2026) to ensure compliance with the </a:t>
            </a:r>
            <a:r>
              <a:rPr lang="en-GB" sz="1400" b="1" dirty="0">
                <a:latin typeface="Lexend" pitchFamily="2" charset="0"/>
                <a:ea typeface="Calibri"/>
                <a:cs typeface="Calibri"/>
              </a:rPr>
              <a:t>new legislation </a:t>
            </a:r>
            <a:r>
              <a:rPr lang="en-GB" sz="1400" dirty="0">
                <a:latin typeface="Lexend" pitchFamily="2" charset="0"/>
                <a:ea typeface="Calibri"/>
                <a:cs typeface="Calibri"/>
              </a:rPr>
              <a:t>and plan making system</a:t>
            </a:r>
          </a:p>
          <a:p>
            <a:pPr marL="285750" indent="-285750">
              <a:lnSpc>
                <a:spcPct val="100000"/>
              </a:lnSpc>
              <a:spcBef>
                <a:spcPct val="0"/>
              </a:spcBef>
              <a:buClr>
                <a:srgbClr val="E40037"/>
              </a:buClr>
              <a:buChar char="•"/>
              <a:tabLst>
                <a:tab pos="622300" algn="l"/>
              </a:tabLst>
            </a:pPr>
            <a:endParaRPr lang="en-GB" sz="800" dirty="0">
              <a:latin typeface="Lexend" pitchFamily="2" charset="0"/>
              <a:ea typeface="Calibri"/>
              <a:cs typeface="Calibri"/>
            </a:endParaRPr>
          </a:p>
          <a:p>
            <a:pPr marL="285750" indent="-285750">
              <a:lnSpc>
                <a:spcPct val="100000"/>
              </a:lnSpc>
              <a:spcBef>
                <a:spcPct val="0"/>
              </a:spcBef>
              <a:buClr>
                <a:srgbClr val="E40037"/>
              </a:buClr>
              <a:buFont typeface="Arial" panose="020B0604020202020204" pitchFamily="34" charset="0"/>
              <a:buChar char="•"/>
              <a:tabLst>
                <a:tab pos="622300" algn="l"/>
              </a:tabLst>
            </a:pPr>
            <a:r>
              <a:rPr lang="en-GB" sz="1400" b="1" dirty="0">
                <a:latin typeface="Lexend" pitchFamily="2" charset="0"/>
                <a:ea typeface="Calibri"/>
                <a:cs typeface="Calibri"/>
              </a:rPr>
              <a:t>Decision expected </a:t>
            </a:r>
            <a:r>
              <a:rPr lang="en-GB" sz="1400" dirty="0">
                <a:latin typeface="Lexend" pitchFamily="2" charset="0"/>
                <a:ea typeface="Calibri"/>
                <a:cs typeface="Calibri"/>
              </a:rPr>
              <a:t>Dec 2026–Jan 2027 to </a:t>
            </a:r>
            <a:r>
              <a:rPr lang="en-GB" sz="1400" b="1" dirty="0">
                <a:latin typeface="Lexend" pitchFamily="2" charset="0"/>
                <a:ea typeface="Calibri"/>
                <a:cs typeface="Calibri"/>
              </a:rPr>
              <a:t>consult </a:t>
            </a:r>
            <a:r>
              <a:rPr lang="en-GB" sz="1400" dirty="0">
                <a:latin typeface="Lexend" pitchFamily="2" charset="0"/>
                <a:ea typeface="Calibri"/>
                <a:cs typeface="Calibri"/>
              </a:rPr>
              <a:t>on April 2027 </a:t>
            </a:r>
            <a:r>
              <a:rPr lang="en-GB" sz="1400" b="1" dirty="0">
                <a:latin typeface="Lexend" pitchFamily="2" charset="0"/>
                <a:ea typeface="Calibri"/>
                <a:cs typeface="Calibri"/>
              </a:rPr>
              <a:t>planning fee changes </a:t>
            </a:r>
            <a:r>
              <a:rPr lang="en-GB" sz="1400" dirty="0">
                <a:latin typeface="Lexend" pitchFamily="2" charset="0"/>
                <a:ea typeface="Calibri"/>
                <a:cs typeface="Calibri"/>
              </a:rPr>
              <a:t>(national guidance update)</a:t>
            </a:r>
          </a:p>
          <a:p>
            <a:pPr>
              <a:lnSpc>
                <a:spcPct val="100000"/>
              </a:lnSpc>
              <a:spcBef>
                <a:spcPct val="0"/>
              </a:spcBef>
              <a:buClr>
                <a:srgbClr val="E40037"/>
              </a:buClr>
              <a:tabLst>
                <a:tab pos="622300" algn="l"/>
              </a:tabLst>
            </a:pPr>
            <a:endParaRPr lang="en-GB" sz="1400" dirty="0">
              <a:latin typeface="Lexend" pitchFamily="2" charset="0"/>
              <a:ea typeface="Calibri"/>
              <a:cs typeface="Calibri"/>
            </a:endParaRPr>
          </a:p>
          <a:p>
            <a:pPr>
              <a:lnSpc>
                <a:spcPct val="100000"/>
              </a:lnSpc>
              <a:spcBef>
                <a:spcPts val="0"/>
              </a:spcBef>
              <a:spcAft>
                <a:spcPts val="0"/>
              </a:spcAft>
              <a:tabLst>
                <a:tab pos="622300" algn="l"/>
              </a:tabLst>
            </a:pPr>
            <a:r>
              <a:rPr lang="en-GB" sz="1400" b="1" dirty="0">
                <a:latin typeface="Lexend" pitchFamily="2" charset="0"/>
                <a:ea typeface="Calibri"/>
                <a:cs typeface="Calibri"/>
              </a:rPr>
              <a:t>Minerals and Waste Local Plan(s)</a:t>
            </a:r>
          </a:p>
          <a:p>
            <a:pPr marL="285750" indent="-285750">
              <a:lnSpc>
                <a:spcPct val="100000"/>
              </a:lnSpc>
              <a:spcBef>
                <a:spcPts val="0"/>
              </a:spcBef>
              <a:spcAft>
                <a:spcPts val="0"/>
              </a:spcAft>
              <a:buClr>
                <a:srgbClr val="E40037"/>
              </a:buClr>
              <a:buFont typeface="Arial" panose="020B0604020202020204" pitchFamily="34" charset="0"/>
              <a:buChar char="•"/>
              <a:tabLst>
                <a:tab pos="622300" algn="l"/>
              </a:tabLst>
            </a:pPr>
            <a:r>
              <a:rPr lang="en-GB" sz="1400" dirty="0">
                <a:latin typeface="Lexend" pitchFamily="2" charset="0"/>
                <a:ea typeface="Calibri"/>
                <a:cs typeface="Calibri"/>
              </a:rPr>
              <a:t>Determine whether to </a:t>
            </a:r>
            <a:r>
              <a:rPr lang="en-GB" sz="1400" b="1" dirty="0">
                <a:latin typeface="Lexend" pitchFamily="2" charset="0"/>
                <a:ea typeface="Calibri"/>
                <a:cs typeface="Calibri"/>
              </a:rPr>
              <a:t>proceed with submission of Minerals Local Plan </a:t>
            </a:r>
            <a:r>
              <a:rPr lang="en-GB" sz="1400" dirty="0">
                <a:latin typeface="Lexend" pitchFamily="2" charset="0"/>
                <a:ea typeface="Calibri"/>
                <a:cs typeface="Calibri"/>
              </a:rPr>
              <a:t>or withdraw and publish existing evidence (Early September 2026) </a:t>
            </a:r>
          </a:p>
          <a:p>
            <a:pPr marL="285750" indent="-285750">
              <a:lnSpc>
                <a:spcPct val="100000"/>
              </a:lnSpc>
              <a:spcBef>
                <a:spcPts val="0"/>
              </a:spcBef>
              <a:spcAft>
                <a:spcPts val="0"/>
              </a:spcAft>
              <a:buClr>
                <a:srgbClr val="E40037"/>
              </a:buClr>
              <a:buFont typeface="Arial" panose="020B0604020202020204" pitchFamily="34" charset="0"/>
              <a:buChar char="•"/>
              <a:tabLst>
                <a:tab pos="622300" algn="l"/>
              </a:tabLst>
            </a:pPr>
            <a:endParaRPr lang="en-GB" sz="800" dirty="0">
              <a:latin typeface="Lexend" pitchFamily="2" charset="0"/>
              <a:ea typeface="Calibri"/>
              <a:cs typeface="Arial"/>
            </a:endParaRPr>
          </a:p>
          <a:p>
            <a:pPr marL="285750" indent="-285750">
              <a:lnSpc>
                <a:spcPct val="100000"/>
              </a:lnSpc>
              <a:spcBef>
                <a:spcPts val="0"/>
              </a:spcBef>
              <a:spcAft>
                <a:spcPts val="0"/>
              </a:spcAft>
              <a:buClr>
                <a:srgbClr val="E40037"/>
              </a:buClr>
              <a:buFont typeface="Arial" panose="020B0604020202020204" pitchFamily="34" charset="0"/>
              <a:buChar char="•"/>
              <a:tabLst>
                <a:tab pos="622300" algn="l"/>
              </a:tabLst>
            </a:pPr>
            <a:r>
              <a:rPr lang="en-GB" sz="1400" dirty="0">
                <a:latin typeface="Lexend" pitchFamily="2" charset="0"/>
                <a:ea typeface="Calibri"/>
                <a:cs typeface="Calibri"/>
              </a:rPr>
              <a:t>To </a:t>
            </a:r>
            <a:r>
              <a:rPr lang="en-GB" sz="1400" b="1" dirty="0">
                <a:latin typeface="Lexend" pitchFamily="2" charset="0"/>
                <a:ea typeface="Calibri"/>
                <a:cs typeface="Calibri"/>
              </a:rPr>
              <a:t>submit a Minerals Local Plan </a:t>
            </a:r>
            <a:r>
              <a:rPr lang="en-GB" sz="1400" dirty="0">
                <a:latin typeface="Lexend" pitchFamily="2" charset="0"/>
                <a:ea typeface="Calibri"/>
                <a:cs typeface="Calibri"/>
              </a:rPr>
              <a:t>– a Full Council Decision is required in October 2026 to consult on the revised draft Mineral Local Plan (submission version). </a:t>
            </a:r>
            <a:endParaRPr lang="en-GB" sz="1400" dirty="0">
              <a:latin typeface="Lexend" pitchFamily="2" charset="0"/>
              <a:ea typeface="Calibri"/>
              <a:cs typeface="Arial"/>
            </a:endParaRPr>
          </a:p>
          <a:p>
            <a:pPr marL="457200" lvl="1">
              <a:lnSpc>
                <a:spcPct val="100000"/>
              </a:lnSpc>
              <a:spcBef>
                <a:spcPct val="0"/>
              </a:spcBef>
              <a:tabLst>
                <a:tab pos="622300" algn="l"/>
              </a:tabLst>
            </a:pPr>
            <a:endParaRPr lang="en-GB" sz="1600" dirty="0">
              <a:latin typeface="Calibri"/>
              <a:ea typeface="Calibri"/>
              <a:cs typeface="Calibri"/>
            </a:endParaRPr>
          </a:p>
          <a:p>
            <a:pPr>
              <a:lnSpc>
                <a:spcPct val="100000"/>
              </a:lnSpc>
              <a:spcBef>
                <a:spcPct val="0"/>
              </a:spcBef>
              <a:tabLst>
                <a:tab pos="622300" algn="l"/>
              </a:tabLst>
            </a:pPr>
            <a:endParaRPr lang="en-GB" sz="1600" b="1" dirty="0">
              <a:latin typeface="Calibri"/>
              <a:ea typeface="Calibri"/>
              <a:cs typeface="Calibri"/>
            </a:endParaRPr>
          </a:p>
        </p:txBody>
      </p:sp>
      <p:sp>
        <p:nvSpPr>
          <p:cNvPr id="2" name="TextBox 1">
            <a:extLst>
              <a:ext uri="{FF2B5EF4-FFF2-40B4-BE49-F238E27FC236}">
                <a16:creationId xmlns:a16="http://schemas.microsoft.com/office/drawing/2014/main" id="{32221E88-2799-E951-9463-B135FEB22A6E}"/>
              </a:ext>
            </a:extLst>
          </p:cNvPr>
          <p:cNvSpPr txBox="1"/>
          <p:nvPr/>
        </p:nvSpPr>
        <p:spPr>
          <a:xfrm>
            <a:off x="266370" y="342477"/>
            <a:ext cx="8814020" cy="523220"/>
          </a:xfrm>
          <a:prstGeom prst="rect">
            <a:avLst/>
          </a:prstGeom>
          <a:noFill/>
        </p:spPr>
        <p:txBody>
          <a:bodyPr wrap="square">
            <a:spAutoFit/>
          </a:bodyPr>
          <a:lstStyle/>
          <a:p>
            <a:r>
              <a:rPr lang="en-GB" sz="2800" b="1" dirty="0">
                <a:solidFill>
                  <a:srgbClr val="E40037"/>
                </a:solidFill>
                <a:latin typeface="Lexend Black" pitchFamily="2" charset="0"/>
                <a:cs typeface="Arial"/>
              </a:rPr>
              <a:t>Upcoming Meetings &amp; Decisions </a:t>
            </a:r>
            <a:endParaRPr lang="en-GB" sz="2800" dirty="0">
              <a:solidFill>
                <a:srgbClr val="E40037"/>
              </a:solidFill>
              <a:latin typeface="Lexend Black" pitchFamily="2" charset="0"/>
            </a:endParaRPr>
          </a:p>
        </p:txBody>
      </p:sp>
      <p:graphicFrame>
        <p:nvGraphicFramePr>
          <p:cNvPr id="3" name="Table 2">
            <a:extLst>
              <a:ext uri="{FF2B5EF4-FFF2-40B4-BE49-F238E27FC236}">
                <a16:creationId xmlns:a16="http://schemas.microsoft.com/office/drawing/2014/main" id="{18823FB0-42B4-88DF-89C0-0A2D8BC4C3E4}"/>
              </a:ext>
            </a:extLst>
          </p:cNvPr>
          <p:cNvGraphicFramePr>
            <a:graphicFrameLocks noGrp="1"/>
          </p:cNvGraphicFramePr>
          <p:nvPr>
            <p:extLst>
              <p:ext uri="{D42A27DB-BD31-4B8C-83A1-F6EECF244321}">
                <p14:modId xmlns:p14="http://schemas.microsoft.com/office/powerpoint/2010/main" val="2089811031"/>
              </p:ext>
            </p:extLst>
          </p:nvPr>
        </p:nvGraphicFramePr>
        <p:xfrm>
          <a:off x="230156" y="5480205"/>
          <a:ext cx="11684202" cy="259080"/>
        </p:xfrm>
        <a:graphic>
          <a:graphicData uri="http://schemas.openxmlformats.org/drawingml/2006/table">
            <a:tbl>
              <a:tblPr firstRow="1" bandRow="1">
                <a:tableStyleId>{00A15C55-8517-42AA-B614-E9B94910E393}</a:tableStyleId>
              </a:tblPr>
              <a:tblGrid>
                <a:gridCol w="1947367">
                  <a:extLst>
                    <a:ext uri="{9D8B030D-6E8A-4147-A177-3AD203B41FA5}">
                      <a16:colId xmlns:a16="http://schemas.microsoft.com/office/drawing/2014/main" val="772086882"/>
                    </a:ext>
                  </a:extLst>
                </a:gridCol>
                <a:gridCol w="1947367">
                  <a:extLst>
                    <a:ext uri="{9D8B030D-6E8A-4147-A177-3AD203B41FA5}">
                      <a16:colId xmlns:a16="http://schemas.microsoft.com/office/drawing/2014/main" val="204204337"/>
                    </a:ext>
                  </a:extLst>
                </a:gridCol>
                <a:gridCol w="1947367">
                  <a:extLst>
                    <a:ext uri="{9D8B030D-6E8A-4147-A177-3AD203B41FA5}">
                      <a16:colId xmlns:a16="http://schemas.microsoft.com/office/drawing/2014/main" val="4273500762"/>
                    </a:ext>
                  </a:extLst>
                </a:gridCol>
                <a:gridCol w="1947367">
                  <a:extLst>
                    <a:ext uri="{9D8B030D-6E8A-4147-A177-3AD203B41FA5}">
                      <a16:colId xmlns:a16="http://schemas.microsoft.com/office/drawing/2014/main" val="4001063030"/>
                    </a:ext>
                  </a:extLst>
                </a:gridCol>
                <a:gridCol w="1947367">
                  <a:extLst>
                    <a:ext uri="{9D8B030D-6E8A-4147-A177-3AD203B41FA5}">
                      <a16:colId xmlns:a16="http://schemas.microsoft.com/office/drawing/2014/main" val="265958873"/>
                    </a:ext>
                  </a:extLst>
                </a:gridCol>
                <a:gridCol w="1947367">
                  <a:extLst>
                    <a:ext uri="{9D8B030D-6E8A-4147-A177-3AD203B41FA5}">
                      <a16:colId xmlns:a16="http://schemas.microsoft.com/office/drawing/2014/main" val="3607513388"/>
                    </a:ext>
                  </a:extLst>
                </a:gridCol>
              </a:tblGrid>
              <a:tr h="219903">
                <a:tc>
                  <a:txBody>
                    <a:bodyPr/>
                    <a:lstStyle/>
                    <a:p>
                      <a:r>
                        <a:rPr lang="en-GB" sz="1100"/>
                        <a:t>JUNE</a:t>
                      </a:r>
                      <a:endParaRPr lang="en-GB" sz="1100">
                        <a:latin typeface="Lexend" pitchFamily="2" charset="0"/>
                      </a:endParaRPr>
                    </a:p>
                  </a:txBody>
                  <a:tcPr>
                    <a:solidFill>
                      <a:srgbClr val="E40037"/>
                    </a:solidFill>
                  </a:tcPr>
                </a:tc>
                <a:tc>
                  <a:txBody>
                    <a:bodyPr/>
                    <a:lstStyle/>
                    <a:p>
                      <a:r>
                        <a:rPr lang="en-GB" sz="1100"/>
                        <a:t>JULY </a:t>
                      </a:r>
                      <a:endParaRPr lang="en-GB" sz="1100">
                        <a:latin typeface="Lexend" pitchFamily="2" charset="0"/>
                      </a:endParaRPr>
                    </a:p>
                  </a:txBody>
                  <a:tcPr>
                    <a:solidFill>
                      <a:srgbClr val="E40037"/>
                    </a:solidFill>
                  </a:tcPr>
                </a:tc>
                <a:tc>
                  <a:txBody>
                    <a:bodyPr/>
                    <a:lstStyle/>
                    <a:p>
                      <a:r>
                        <a:rPr lang="en-GB" sz="1100"/>
                        <a:t>AUGUST</a:t>
                      </a:r>
                      <a:endParaRPr lang="en-GB" sz="1100">
                        <a:latin typeface="Lexend" pitchFamily="2" charset="0"/>
                      </a:endParaRPr>
                    </a:p>
                  </a:txBody>
                  <a:tcPr>
                    <a:solidFill>
                      <a:srgbClr val="E40037"/>
                    </a:solidFill>
                  </a:tcPr>
                </a:tc>
                <a:tc>
                  <a:txBody>
                    <a:bodyPr/>
                    <a:lstStyle/>
                    <a:p>
                      <a:r>
                        <a:rPr lang="en-GB" sz="1100" dirty="0"/>
                        <a:t>SEPTEMBER</a:t>
                      </a:r>
                      <a:endParaRPr lang="en-GB" sz="1100" dirty="0">
                        <a:latin typeface="Lexend" pitchFamily="2" charset="0"/>
                      </a:endParaRPr>
                    </a:p>
                  </a:txBody>
                  <a:tcPr>
                    <a:solidFill>
                      <a:srgbClr val="E40037"/>
                    </a:solidFill>
                  </a:tcPr>
                </a:tc>
                <a:tc>
                  <a:txBody>
                    <a:bodyPr/>
                    <a:lstStyle/>
                    <a:p>
                      <a:r>
                        <a:rPr lang="en-GB" sz="1100" dirty="0"/>
                        <a:t>OCTOBER</a:t>
                      </a:r>
                      <a:endParaRPr lang="en-GB" sz="1100" dirty="0">
                        <a:latin typeface="Lexend" pitchFamily="2" charset="0"/>
                      </a:endParaRPr>
                    </a:p>
                  </a:txBody>
                  <a:tcPr>
                    <a:solidFill>
                      <a:srgbClr val="E40037"/>
                    </a:solidFill>
                  </a:tcPr>
                </a:tc>
                <a:tc>
                  <a:txBody>
                    <a:bodyPr/>
                    <a:lstStyle/>
                    <a:p>
                      <a:r>
                        <a:rPr lang="en-GB" sz="1100" dirty="0"/>
                        <a:t>NOVEMBER</a:t>
                      </a:r>
                      <a:endParaRPr lang="en-GB" sz="1100" dirty="0">
                        <a:latin typeface="Lexend" pitchFamily="2" charset="0"/>
                      </a:endParaRPr>
                    </a:p>
                  </a:txBody>
                  <a:tcPr>
                    <a:solidFill>
                      <a:srgbClr val="E40037"/>
                    </a:solidFill>
                  </a:tcPr>
                </a:tc>
                <a:extLst>
                  <a:ext uri="{0D108BD9-81ED-4DB2-BD59-A6C34878D82A}">
                    <a16:rowId xmlns:a16="http://schemas.microsoft.com/office/drawing/2014/main" val="3821554271"/>
                  </a:ext>
                </a:extLst>
              </a:tr>
            </a:tbl>
          </a:graphicData>
        </a:graphic>
      </p:graphicFrame>
      <p:sp>
        <p:nvSpPr>
          <p:cNvPr id="7" name="TextBox 6">
            <a:extLst>
              <a:ext uri="{FF2B5EF4-FFF2-40B4-BE49-F238E27FC236}">
                <a16:creationId xmlns:a16="http://schemas.microsoft.com/office/drawing/2014/main" id="{5F5A6633-A6DD-8DAD-2998-6CD1F11468FA}"/>
              </a:ext>
            </a:extLst>
          </p:cNvPr>
          <p:cNvSpPr txBox="1"/>
          <p:nvPr/>
        </p:nvSpPr>
        <p:spPr>
          <a:xfrm>
            <a:off x="511628" y="5018207"/>
            <a:ext cx="3374571" cy="461665"/>
          </a:xfrm>
          <a:prstGeom prst="rect">
            <a:avLst/>
          </a:prstGeom>
          <a:noFill/>
        </p:spPr>
        <p:txBody>
          <a:bodyPr wrap="square">
            <a:spAutoFit/>
          </a:bodyPr>
          <a:lstStyle/>
          <a:p>
            <a:r>
              <a:rPr lang="en-GB" sz="1200" b="1" dirty="0">
                <a:latin typeface="Lexend" pitchFamily="2" charset="0"/>
              </a:rPr>
              <a:t>26 June</a:t>
            </a:r>
          </a:p>
          <a:p>
            <a:r>
              <a:rPr lang="en-GB" sz="1200" dirty="0">
                <a:latin typeface="Lexend" pitchFamily="2" charset="0"/>
              </a:rPr>
              <a:t>Development and Regulation Committee</a:t>
            </a:r>
          </a:p>
        </p:txBody>
      </p:sp>
      <p:sp>
        <p:nvSpPr>
          <p:cNvPr id="9" name="TextBox 8">
            <a:extLst>
              <a:ext uri="{FF2B5EF4-FFF2-40B4-BE49-F238E27FC236}">
                <a16:creationId xmlns:a16="http://schemas.microsoft.com/office/drawing/2014/main" id="{A144A3A3-1930-95F7-2B93-AF7C059BF202}"/>
              </a:ext>
            </a:extLst>
          </p:cNvPr>
          <p:cNvSpPr txBox="1"/>
          <p:nvPr/>
        </p:nvSpPr>
        <p:spPr>
          <a:xfrm>
            <a:off x="261089" y="5690259"/>
            <a:ext cx="2547426" cy="646331"/>
          </a:xfrm>
          <a:prstGeom prst="rect">
            <a:avLst/>
          </a:prstGeom>
          <a:noFill/>
        </p:spPr>
        <p:txBody>
          <a:bodyPr wrap="square">
            <a:spAutoFit/>
          </a:bodyPr>
          <a:lstStyle/>
          <a:p>
            <a:r>
              <a:rPr lang="en-GB" sz="1200" b="1" dirty="0">
                <a:latin typeface="Lexend" pitchFamily="2" charset="0"/>
              </a:rPr>
              <a:t>23 June</a:t>
            </a:r>
          </a:p>
          <a:p>
            <a:r>
              <a:rPr lang="en-GB" sz="1200" dirty="0">
                <a:latin typeface="Lexend" pitchFamily="2" charset="0"/>
              </a:rPr>
              <a:t>Chelmsford Garden Community </a:t>
            </a:r>
          </a:p>
          <a:p>
            <a:r>
              <a:rPr lang="en-GB" sz="1200" dirty="0">
                <a:latin typeface="Lexend" pitchFamily="2" charset="0"/>
              </a:rPr>
              <a:t>member board meeting</a:t>
            </a:r>
          </a:p>
        </p:txBody>
      </p:sp>
      <p:sp>
        <p:nvSpPr>
          <p:cNvPr id="10" name="TextBox 9">
            <a:extLst>
              <a:ext uri="{FF2B5EF4-FFF2-40B4-BE49-F238E27FC236}">
                <a16:creationId xmlns:a16="http://schemas.microsoft.com/office/drawing/2014/main" id="{B8672708-B2CC-9605-1F4C-7E84B5CBA9A7}"/>
              </a:ext>
            </a:extLst>
          </p:cNvPr>
          <p:cNvSpPr txBox="1"/>
          <p:nvPr/>
        </p:nvSpPr>
        <p:spPr>
          <a:xfrm>
            <a:off x="7904478" y="5051090"/>
            <a:ext cx="2217296" cy="461665"/>
          </a:xfrm>
          <a:prstGeom prst="rect">
            <a:avLst/>
          </a:prstGeom>
          <a:noFill/>
        </p:spPr>
        <p:txBody>
          <a:bodyPr wrap="square">
            <a:spAutoFit/>
          </a:bodyPr>
          <a:lstStyle/>
          <a:p>
            <a:r>
              <a:rPr lang="en-GB" sz="1200" b="1" dirty="0">
                <a:latin typeface="Lexend" pitchFamily="2" charset="0"/>
              </a:rPr>
              <a:t>Oct Full Council </a:t>
            </a:r>
          </a:p>
          <a:p>
            <a:r>
              <a:rPr lang="en-GB" sz="1200" dirty="0">
                <a:latin typeface="Lexend" pitchFamily="2" charset="0"/>
              </a:rPr>
              <a:t>Minerals Local Plan (TBC) </a:t>
            </a:r>
          </a:p>
        </p:txBody>
      </p:sp>
      <p:sp>
        <p:nvSpPr>
          <p:cNvPr id="5" name="TextBox 4">
            <a:extLst>
              <a:ext uri="{FF2B5EF4-FFF2-40B4-BE49-F238E27FC236}">
                <a16:creationId xmlns:a16="http://schemas.microsoft.com/office/drawing/2014/main" id="{8F7FC94A-6F27-2676-2F49-83C93C2B13EF}"/>
              </a:ext>
            </a:extLst>
          </p:cNvPr>
          <p:cNvSpPr txBox="1"/>
          <p:nvPr/>
        </p:nvSpPr>
        <p:spPr>
          <a:xfrm flipH="1">
            <a:off x="6096000" y="5739285"/>
            <a:ext cx="1970314" cy="461665"/>
          </a:xfrm>
          <a:prstGeom prst="rect">
            <a:avLst/>
          </a:prstGeom>
          <a:noFill/>
        </p:spPr>
        <p:txBody>
          <a:bodyPr wrap="square" rtlCol="0">
            <a:spAutoFit/>
          </a:bodyPr>
          <a:lstStyle/>
          <a:p>
            <a:r>
              <a:rPr lang="en-GB" sz="1200" dirty="0">
                <a:latin typeface="Lexend Medium" pitchFamily="2" charset="0"/>
              </a:rPr>
              <a:t>Sept Full Council</a:t>
            </a:r>
          </a:p>
          <a:p>
            <a:r>
              <a:rPr lang="en-GB" sz="1200" dirty="0">
                <a:latin typeface="Lexend Medium" pitchFamily="2" charset="0"/>
              </a:rPr>
              <a:t>SDS Governance report </a:t>
            </a:r>
          </a:p>
        </p:txBody>
      </p:sp>
      <p:pic>
        <p:nvPicPr>
          <p:cNvPr id="14" name="Picture 13">
            <a:extLst>
              <a:ext uri="{FF2B5EF4-FFF2-40B4-BE49-F238E27FC236}">
                <a16:creationId xmlns:a16="http://schemas.microsoft.com/office/drawing/2014/main" id="{072A5E49-80C9-6240-A13C-CF99B2418D58}"/>
              </a:ext>
            </a:extLst>
          </p:cNvPr>
          <p:cNvPicPr>
            <a:picLocks noChangeAspect="1"/>
          </p:cNvPicPr>
          <p:nvPr/>
        </p:nvPicPr>
        <p:blipFill>
          <a:blip r:embed="rId2"/>
          <a:srcRect b="881"/>
          <a:stretch>
            <a:fillRect/>
          </a:stretch>
        </p:blipFill>
        <p:spPr>
          <a:xfrm>
            <a:off x="0" y="-1"/>
            <a:ext cx="11904453" cy="7886701"/>
          </a:xfrm>
          <a:prstGeom prst="rect">
            <a:avLst/>
          </a:prstGeom>
          <a:noFill/>
        </p:spPr>
      </p:pic>
    </p:spTree>
    <p:extLst>
      <p:ext uri="{BB962C8B-B14F-4D97-AF65-F5344CB8AC3E}">
        <p14:creationId xmlns:p14="http://schemas.microsoft.com/office/powerpoint/2010/main" val="207350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4FF9D-FC18-7412-8681-B0532641BFD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C393C87-09B1-82D2-37FE-7E1EC1B65A6D}"/>
              </a:ext>
            </a:extLst>
          </p:cNvPr>
          <p:cNvSpPr txBox="1"/>
          <p:nvPr/>
        </p:nvSpPr>
        <p:spPr>
          <a:xfrm>
            <a:off x="266370" y="3504767"/>
            <a:ext cx="198000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latin typeface="Lexend" pitchFamily="2" charset="0"/>
                <a:ea typeface="MS PGothic"/>
                <a:cs typeface="Times"/>
              </a:rPr>
              <a:t>Matthew Jericho</a:t>
            </a:r>
            <a:endParaRPr lang="en-US" sz="1600" b="1" dirty="0">
              <a:latin typeface="Lexend" pitchFamily="2" charset="0"/>
              <a:cs typeface="Times"/>
            </a:endParaRPr>
          </a:p>
          <a:p>
            <a:pPr algn="ctr"/>
            <a:r>
              <a:rPr lang="en-GB" sz="1600" dirty="0">
                <a:latin typeface="Lexend" pitchFamily="2" charset="0"/>
                <a:ea typeface="MS PGothic"/>
                <a:cs typeface="Times"/>
              </a:rPr>
              <a:t>Spatial Planning &amp; Local Plan Manager </a:t>
            </a:r>
            <a:endParaRPr lang="en-GB" sz="1600" dirty="0">
              <a:latin typeface="Lexend" pitchFamily="2" charset="0"/>
              <a:ea typeface="MS PGothic"/>
            </a:endParaRPr>
          </a:p>
        </p:txBody>
      </p:sp>
      <p:sp>
        <p:nvSpPr>
          <p:cNvPr id="9" name="TextBox 8">
            <a:extLst>
              <a:ext uri="{FF2B5EF4-FFF2-40B4-BE49-F238E27FC236}">
                <a16:creationId xmlns:a16="http://schemas.microsoft.com/office/drawing/2014/main" id="{D545B80F-DAF2-C86B-568B-5C4673EE595D}"/>
              </a:ext>
            </a:extLst>
          </p:cNvPr>
          <p:cNvSpPr txBox="1"/>
          <p:nvPr/>
        </p:nvSpPr>
        <p:spPr>
          <a:xfrm>
            <a:off x="2744189" y="3503892"/>
            <a:ext cx="198000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latin typeface="Lexend" pitchFamily="2" charset="0"/>
                <a:ea typeface="MS PGothic"/>
                <a:cs typeface="Times"/>
              </a:rPr>
              <a:t>James Cutting </a:t>
            </a:r>
            <a:endParaRPr lang="en-GB" sz="1600" b="1" dirty="0">
              <a:latin typeface="Lexend" pitchFamily="2" charset="0"/>
              <a:cs typeface="Times" charset="0"/>
            </a:endParaRPr>
          </a:p>
          <a:p>
            <a:pPr algn="ctr"/>
            <a:r>
              <a:rPr lang="en-GB" sz="1600" dirty="0">
                <a:latin typeface="Lexend" pitchFamily="2" charset="0"/>
                <a:ea typeface="MS PGothic"/>
                <a:cs typeface="Times"/>
              </a:rPr>
              <a:t>Chief Planning Officer County Planning &amp; Development </a:t>
            </a:r>
            <a:endParaRPr lang="en-GB" sz="1600" dirty="0">
              <a:latin typeface="Lexend" pitchFamily="2" charset="0"/>
              <a:cs typeface="Times"/>
            </a:endParaRPr>
          </a:p>
        </p:txBody>
      </p:sp>
      <p:sp>
        <p:nvSpPr>
          <p:cNvPr id="2" name="TextBox 1">
            <a:extLst>
              <a:ext uri="{FF2B5EF4-FFF2-40B4-BE49-F238E27FC236}">
                <a16:creationId xmlns:a16="http://schemas.microsoft.com/office/drawing/2014/main" id="{3EF47CC6-6DA7-3457-F86F-1A08A727D88E}"/>
              </a:ext>
            </a:extLst>
          </p:cNvPr>
          <p:cNvSpPr txBox="1"/>
          <p:nvPr/>
        </p:nvSpPr>
        <p:spPr>
          <a:xfrm>
            <a:off x="7579833" y="3502142"/>
            <a:ext cx="19800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a:latin typeface="Lexend" pitchFamily="2" charset="0"/>
                <a:ea typeface="MS PGothic"/>
                <a:cs typeface="Times"/>
              </a:rPr>
              <a:t>Mark Woodger </a:t>
            </a:r>
            <a:r>
              <a:rPr lang="en-GB" sz="1600">
                <a:latin typeface="Lexend" pitchFamily="2" charset="0"/>
                <a:ea typeface="MS PGothic"/>
                <a:cs typeface="Times"/>
              </a:rPr>
              <a:t>NSIP Manager</a:t>
            </a:r>
            <a:endParaRPr lang="en-GB" sz="1600">
              <a:latin typeface="Lexend" pitchFamily="2" charset="0"/>
            </a:endParaRPr>
          </a:p>
        </p:txBody>
      </p:sp>
      <p:sp>
        <p:nvSpPr>
          <p:cNvPr id="17" name="TextBox 16">
            <a:extLst>
              <a:ext uri="{FF2B5EF4-FFF2-40B4-BE49-F238E27FC236}">
                <a16:creationId xmlns:a16="http://schemas.microsoft.com/office/drawing/2014/main" id="{A7BBAF6E-BD83-B257-0A1E-93FDA29A91CC}"/>
              </a:ext>
            </a:extLst>
          </p:cNvPr>
          <p:cNvSpPr txBox="1"/>
          <p:nvPr/>
        </p:nvSpPr>
        <p:spPr>
          <a:xfrm>
            <a:off x="266370" y="342477"/>
            <a:ext cx="8814020" cy="523220"/>
          </a:xfrm>
          <a:prstGeom prst="rect">
            <a:avLst/>
          </a:prstGeom>
          <a:noFill/>
        </p:spPr>
        <p:txBody>
          <a:bodyPr wrap="square">
            <a:spAutoFit/>
          </a:bodyPr>
          <a:lstStyle/>
          <a:p>
            <a:r>
              <a:rPr lang="en-GB" sz="2800" b="1">
                <a:solidFill>
                  <a:srgbClr val="E40037"/>
                </a:solidFill>
                <a:latin typeface="Lexend Black" pitchFamily="2" charset="0"/>
                <a:cs typeface="Arial"/>
              </a:rPr>
              <a:t>Planning Service Leadership Team</a:t>
            </a:r>
            <a:endParaRPr lang="en-GB" sz="2800">
              <a:solidFill>
                <a:srgbClr val="E40037"/>
              </a:solidFill>
              <a:latin typeface="Lexend Black" pitchFamily="2" charset="0"/>
            </a:endParaRPr>
          </a:p>
        </p:txBody>
      </p:sp>
      <p:sp>
        <p:nvSpPr>
          <p:cNvPr id="4" name="TextBox 3">
            <a:extLst>
              <a:ext uri="{FF2B5EF4-FFF2-40B4-BE49-F238E27FC236}">
                <a16:creationId xmlns:a16="http://schemas.microsoft.com/office/drawing/2014/main" id="{220DD2ED-C4A5-C38E-E8D6-B340F6A5427D}"/>
              </a:ext>
            </a:extLst>
          </p:cNvPr>
          <p:cNvSpPr txBox="1"/>
          <p:nvPr/>
        </p:nvSpPr>
        <p:spPr>
          <a:xfrm>
            <a:off x="3686862" y="1693866"/>
            <a:ext cx="481827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latin typeface="Lexend" pitchFamily="2" charset="0"/>
                <a:ea typeface="MS PGothic"/>
                <a:cs typeface="Times"/>
              </a:rPr>
              <a:t>Graham Thomas </a:t>
            </a:r>
          </a:p>
          <a:p>
            <a:pPr algn="ctr"/>
            <a:r>
              <a:rPr lang="en-GB" sz="1600" dirty="0">
                <a:latin typeface="Lexend" pitchFamily="2" charset="0"/>
                <a:ea typeface="MS PGothic"/>
                <a:cs typeface="Times"/>
              </a:rPr>
              <a:t>Head of Planning and Development</a:t>
            </a:r>
          </a:p>
        </p:txBody>
      </p:sp>
      <p:sp>
        <p:nvSpPr>
          <p:cNvPr id="10" name="TextBox 9">
            <a:extLst>
              <a:ext uri="{FF2B5EF4-FFF2-40B4-BE49-F238E27FC236}">
                <a16:creationId xmlns:a16="http://schemas.microsoft.com/office/drawing/2014/main" id="{E6D330BB-0921-0939-2C2B-FF3BC54AB1C0}"/>
              </a:ext>
            </a:extLst>
          </p:cNvPr>
          <p:cNvSpPr txBox="1"/>
          <p:nvPr/>
        </p:nvSpPr>
        <p:spPr>
          <a:xfrm>
            <a:off x="5111538" y="3503892"/>
            <a:ext cx="198000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latin typeface="Lexend" pitchFamily="2" charset="0"/>
                <a:ea typeface="MS PGothic"/>
                <a:cs typeface="Times"/>
              </a:rPr>
              <a:t>Alethea Evans</a:t>
            </a:r>
          </a:p>
          <a:p>
            <a:pPr algn="ctr"/>
            <a:r>
              <a:rPr lang="en-GB" sz="1600" dirty="0">
                <a:latin typeface="Lexend" pitchFamily="2" charset="0"/>
                <a:ea typeface="MS PGothic"/>
                <a:cs typeface="Times"/>
              </a:rPr>
              <a:t>Planning Infrastructure &amp; Finance Manager</a:t>
            </a:r>
            <a:endParaRPr lang="en-GB" sz="1600" dirty="0">
              <a:latin typeface="Lexend" pitchFamily="2" charset="0"/>
              <a:cs typeface="Times"/>
            </a:endParaRPr>
          </a:p>
        </p:txBody>
      </p:sp>
      <p:sp>
        <p:nvSpPr>
          <p:cNvPr id="3" name="TextBox 2">
            <a:extLst>
              <a:ext uri="{FF2B5EF4-FFF2-40B4-BE49-F238E27FC236}">
                <a16:creationId xmlns:a16="http://schemas.microsoft.com/office/drawing/2014/main" id="{D3472F6C-1182-D9B1-3B70-8791AC8B5525}"/>
              </a:ext>
            </a:extLst>
          </p:cNvPr>
          <p:cNvSpPr txBox="1"/>
          <p:nvPr/>
        </p:nvSpPr>
        <p:spPr>
          <a:xfrm>
            <a:off x="9869269" y="3502142"/>
            <a:ext cx="198000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dirty="0">
                <a:latin typeface="Lexend" pitchFamily="2" charset="0"/>
                <a:ea typeface="MS PGothic"/>
                <a:cs typeface="Times"/>
              </a:rPr>
              <a:t>Matthew Thomas</a:t>
            </a:r>
            <a:endParaRPr lang="en-GB" sz="1600" b="1" dirty="0">
              <a:latin typeface="Lexend" pitchFamily="2" charset="0"/>
              <a:cs typeface="Times" charset="0"/>
            </a:endParaRPr>
          </a:p>
          <a:p>
            <a:pPr algn="ctr"/>
            <a:r>
              <a:rPr lang="en-GB" sz="1600" dirty="0">
                <a:latin typeface="Lexend" pitchFamily="2" charset="0"/>
                <a:ea typeface="MS PGothic"/>
                <a:cs typeface="Times"/>
              </a:rPr>
              <a:t>Growth and Development Manager</a:t>
            </a:r>
          </a:p>
        </p:txBody>
      </p:sp>
      <p:cxnSp>
        <p:nvCxnSpPr>
          <p:cNvPr id="8" name="Straight Connector 7">
            <a:extLst>
              <a:ext uri="{FF2B5EF4-FFF2-40B4-BE49-F238E27FC236}">
                <a16:creationId xmlns:a16="http://schemas.microsoft.com/office/drawing/2014/main" id="{197030FE-CC7B-51E9-8040-39CC058D3837}"/>
              </a:ext>
            </a:extLst>
          </p:cNvPr>
          <p:cNvCxnSpPr>
            <a:cxnSpLocks/>
          </p:cNvCxnSpPr>
          <p:nvPr/>
        </p:nvCxnSpPr>
        <p:spPr>
          <a:xfrm>
            <a:off x="1256370" y="2911547"/>
            <a:ext cx="96028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D78E7ED-992B-9034-4DE9-68D3B7C67B70}"/>
              </a:ext>
            </a:extLst>
          </p:cNvPr>
          <p:cNvCxnSpPr>
            <a:cxnSpLocks/>
            <a:stCxn id="4" idx="2"/>
          </p:cNvCxnSpPr>
          <p:nvPr/>
        </p:nvCxnSpPr>
        <p:spPr>
          <a:xfrm>
            <a:off x="6096000" y="2278641"/>
            <a:ext cx="0" cy="632906"/>
          </a:xfrm>
          <a:prstGeom prst="line">
            <a:avLst/>
          </a:prstGeom>
          <a:ln w="28575">
            <a:headEnd type="oval"/>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63A835-9BBE-6F9D-D17F-AA13DF17B18B}"/>
              </a:ext>
            </a:extLst>
          </p:cNvPr>
          <p:cNvCxnSpPr>
            <a:cxnSpLocks/>
            <a:endCxn id="7" idx="0"/>
          </p:cNvCxnSpPr>
          <p:nvPr/>
        </p:nvCxnSpPr>
        <p:spPr>
          <a:xfrm>
            <a:off x="1256370" y="2910235"/>
            <a:ext cx="0" cy="594532"/>
          </a:xfrm>
          <a:prstGeom prst="line">
            <a:avLst/>
          </a:prstGeom>
          <a:ln w="28575">
            <a:headEnd type="ova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39BCA4E-A4EB-6E9B-3A45-058E85B77EC5}"/>
              </a:ext>
            </a:extLst>
          </p:cNvPr>
          <p:cNvCxnSpPr>
            <a:cxnSpLocks/>
            <a:endCxn id="3" idx="0"/>
          </p:cNvCxnSpPr>
          <p:nvPr/>
        </p:nvCxnSpPr>
        <p:spPr>
          <a:xfrm>
            <a:off x="10859269" y="2910235"/>
            <a:ext cx="0" cy="591907"/>
          </a:xfrm>
          <a:prstGeom prst="line">
            <a:avLst/>
          </a:prstGeom>
          <a:ln w="28575">
            <a:headEnd type="oval"/>
            <a:tailEnd type="ova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C32FA87-983A-BF11-BA3F-4229DF068821}"/>
              </a:ext>
            </a:extLst>
          </p:cNvPr>
          <p:cNvCxnSpPr>
            <a:cxnSpLocks/>
            <a:endCxn id="9" idx="0"/>
          </p:cNvCxnSpPr>
          <p:nvPr/>
        </p:nvCxnSpPr>
        <p:spPr>
          <a:xfrm>
            <a:off x="3734189" y="2910235"/>
            <a:ext cx="0" cy="593657"/>
          </a:xfrm>
          <a:prstGeom prst="line">
            <a:avLst/>
          </a:prstGeom>
          <a:ln w="28575">
            <a:headEnd type="oval"/>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56DB15C-4889-0549-E38F-581F26BB0BC7}"/>
              </a:ext>
            </a:extLst>
          </p:cNvPr>
          <p:cNvCxnSpPr>
            <a:cxnSpLocks/>
          </p:cNvCxnSpPr>
          <p:nvPr/>
        </p:nvCxnSpPr>
        <p:spPr>
          <a:xfrm flipH="1">
            <a:off x="6097329" y="2910235"/>
            <a:ext cx="3986" cy="593657"/>
          </a:xfrm>
          <a:prstGeom prst="line">
            <a:avLst/>
          </a:prstGeom>
          <a:ln w="28575">
            <a:headEnd type="oval"/>
            <a:tailEnd type="ova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6170331-7F64-5B8C-5B0A-BC3EF500D4C9}"/>
              </a:ext>
            </a:extLst>
          </p:cNvPr>
          <p:cNvCxnSpPr>
            <a:cxnSpLocks/>
            <a:endCxn id="2" idx="0"/>
          </p:cNvCxnSpPr>
          <p:nvPr/>
        </p:nvCxnSpPr>
        <p:spPr>
          <a:xfrm>
            <a:off x="8569833" y="2910235"/>
            <a:ext cx="0" cy="591907"/>
          </a:xfrm>
          <a:prstGeom prst="line">
            <a:avLst/>
          </a:prstGeom>
          <a:ln w="28575">
            <a:headEnd type="oval"/>
            <a:tailEnd type="oval"/>
          </a:ln>
        </p:spPr>
        <p:style>
          <a:lnRef idx="1">
            <a:schemeClr val="accent1"/>
          </a:lnRef>
          <a:fillRef idx="0">
            <a:schemeClr val="accent1"/>
          </a:fillRef>
          <a:effectRef idx="0">
            <a:schemeClr val="accent1"/>
          </a:effectRef>
          <a:fontRef idx="minor">
            <a:schemeClr val="tx1"/>
          </a:fontRef>
        </p:style>
      </p:cxnSp>
      <p:pic>
        <p:nvPicPr>
          <p:cNvPr id="6" name="Picture 5" descr="A person in a suit&#10;&#10;AI-generated content may be incorrect.">
            <a:extLst>
              <a:ext uri="{FF2B5EF4-FFF2-40B4-BE49-F238E27FC236}">
                <a16:creationId xmlns:a16="http://schemas.microsoft.com/office/drawing/2014/main" id="{B4F92D5C-7047-E32C-F6BF-71CF9B313AC8}"/>
              </a:ext>
            </a:extLst>
          </p:cNvPr>
          <p:cNvPicPr>
            <a:picLocks noChangeAspect="1"/>
          </p:cNvPicPr>
          <p:nvPr/>
        </p:nvPicPr>
        <p:blipFill>
          <a:blip r:embed="rId2"/>
          <a:stretch>
            <a:fillRect/>
          </a:stretch>
        </p:blipFill>
        <p:spPr>
          <a:xfrm>
            <a:off x="8099979" y="901700"/>
            <a:ext cx="1609725" cy="1833335"/>
          </a:xfrm>
          <a:prstGeom prst="rect">
            <a:avLst/>
          </a:prstGeom>
        </p:spPr>
      </p:pic>
      <p:pic>
        <p:nvPicPr>
          <p:cNvPr id="13" name="Picture 12" descr="A person smiling for a picture&#10;&#10;AI-generated content may be incorrect.">
            <a:extLst>
              <a:ext uri="{FF2B5EF4-FFF2-40B4-BE49-F238E27FC236}">
                <a16:creationId xmlns:a16="http://schemas.microsoft.com/office/drawing/2014/main" id="{2EC97C37-1D98-E266-BBDA-07CE33AEB9CB}"/>
              </a:ext>
            </a:extLst>
          </p:cNvPr>
          <p:cNvPicPr>
            <a:picLocks noChangeAspect="1"/>
          </p:cNvPicPr>
          <p:nvPr/>
        </p:nvPicPr>
        <p:blipFill>
          <a:blip r:embed="rId3"/>
          <a:stretch>
            <a:fillRect/>
          </a:stretch>
        </p:blipFill>
        <p:spPr>
          <a:xfrm>
            <a:off x="10188629" y="4618483"/>
            <a:ext cx="1551825" cy="1764675"/>
          </a:xfrm>
          <a:prstGeom prst="rect">
            <a:avLst/>
          </a:prstGeom>
        </p:spPr>
      </p:pic>
      <p:pic>
        <p:nvPicPr>
          <p:cNvPr id="15" name="Picture 14" descr="A person with a beard and mustache&#10;&#10;AI-generated content may be incorrect.">
            <a:extLst>
              <a:ext uri="{FF2B5EF4-FFF2-40B4-BE49-F238E27FC236}">
                <a16:creationId xmlns:a16="http://schemas.microsoft.com/office/drawing/2014/main" id="{2B74B5A7-C20A-4DB9-AEAA-B911D9F130A1}"/>
              </a:ext>
            </a:extLst>
          </p:cNvPr>
          <p:cNvPicPr>
            <a:picLocks noChangeAspect="1"/>
          </p:cNvPicPr>
          <p:nvPr/>
        </p:nvPicPr>
        <p:blipFill>
          <a:blip r:embed="rId4"/>
          <a:stretch>
            <a:fillRect/>
          </a:stretch>
        </p:blipFill>
        <p:spPr>
          <a:xfrm>
            <a:off x="7837805" y="4624131"/>
            <a:ext cx="1597762" cy="1747893"/>
          </a:xfrm>
          <a:prstGeom prst="rect">
            <a:avLst/>
          </a:prstGeom>
        </p:spPr>
      </p:pic>
      <p:pic>
        <p:nvPicPr>
          <p:cNvPr id="21" name="Picture 20">
            <a:extLst>
              <a:ext uri="{FF2B5EF4-FFF2-40B4-BE49-F238E27FC236}">
                <a16:creationId xmlns:a16="http://schemas.microsoft.com/office/drawing/2014/main" id="{F30AFA82-2C6B-E947-6F5A-685BFCA84E48}"/>
              </a:ext>
            </a:extLst>
          </p:cNvPr>
          <p:cNvPicPr>
            <a:picLocks noChangeAspect="1"/>
          </p:cNvPicPr>
          <p:nvPr/>
        </p:nvPicPr>
        <p:blipFill>
          <a:blip r:embed="rId5"/>
          <a:stretch>
            <a:fillRect/>
          </a:stretch>
        </p:blipFill>
        <p:spPr>
          <a:xfrm>
            <a:off x="3065487" y="4809417"/>
            <a:ext cx="1417699" cy="1580519"/>
          </a:xfrm>
          <a:prstGeom prst="rect">
            <a:avLst/>
          </a:prstGeom>
          <a:ln>
            <a:solidFill>
              <a:srgbClr val="FF0000"/>
            </a:solidFill>
          </a:ln>
        </p:spPr>
      </p:pic>
      <p:pic>
        <p:nvPicPr>
          <p:cNvPr id="23" name="Picture 22">
            <a:extLst>
              <a:ext uri="{FF2B5EF4-FFF2-40B4-BE49-F238E27FC236}">
                <a16:creationId xmlns:a16="http://schemas.microsoft.com/office/drawing/2014/main" id="{CC4AE851-581E-FE69-182A-AC8873E3DA16}"/>
              </a:ext>
            </a:extLst>
          </p:cNvPr>
          <p:cNvPicPr>
            <a:picLocks noChangeAspect="1"/>
          </p:cNvPicPr>
          <p:nvPr/>
        </p:nvPicPr>
        <p:blipFill>
          <a:blip r:embed="rId6"/>
          <a:srcRect/>
          <a:stretch/>
        </p:blipFill>
        <p:spPr>
          <a:xfrm>
            <a:off x="626691" y="4718474"/>
            <a:ext cx="1389935" cy="1615267"/>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6" name="Flowchart: Connector 25">
            <a:extLst>
              <a:ext uri="{FF2B5EF4-FFF2-40B4-BE49-F238E27FC236}">
                <a16:creationId xmlns:a16="http://schemas.microsoft.com/office/drawing/2014/main" id="{BB2AB139-07F2-0A91-FB31-52B34742594F}"/>
              </a:ext>
            </a:extLst>
          </p:cNvPr>
          <p:cNvSpPr/>
          <p:nvPr/>
        </p:nvSpPr>
        <p:spPr>
          <a:xfrm>
            <a:off x="11267136" y="5837813"/>
            <a:ext cx="457200" cy="457200"/>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lowchart: Connector 26">
            <a:extLst>
              <a:ext uri="{FF2B5EF4-FFF2-40B4-BE49-F238E27FC236}">
                <a16:creationId xmlns:a16="http://schemas.microsoft.com/office/drawing/2014/main" id="{DA66238E-F7A6-89B5-0391-E08A2B81B3F2}"/>
              </a:ext>
            </a:extLst>
          </p:cNvPr>
          <p:cNvSpPr/>
          <p:nvPr/>
        </p:nvSpPr>
        <p:spPr>
          <a:xfrm>
            <a:off x="8925257" y="5867901"/>
            <a:ext cx="457200" cy="457200"/>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lowchart: Connector 27">
            <a:extLst>
              <a:ext uri="{FF2B5EF4-FFF2-40B4-BE49-F238E27FC236}">
                <a16:creationId xmlns:a16="http://schemas.microsoft.com/office/drawing/2014/main" id="{9020431B-4D82-C43B-D0F4-5569CA83B82A}"/>
              </a:ext>
            </a:extLst>
          </p:cNvPr>
          <p:cNvSpPr/>
          <p:nvPr/>
        </p:nvSpPr>
        <p:spPr>
          <a:xfrm>
            <a:off x="4082727" y="5922170"/>
            <a:ext cx="457200" cy="457200"/>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lowchart: Connector 28">
            <a:extLst>
              <a:ext uri="{FF2B5EF4-FFF2-40B4-BE49-F238E27FC236}">
                <a16:creationId xmlns:a16="http://schemas.microsoft.com/office/drawing/2014/main" id="{8EC23549-7A79-7CB0-5FCC-258512AE3B82}"/>
              </a:ext>
            </a:extLst>
          </p:cNvPr>
          <p:cNvSpPr/>
          <p:nvPr/>
        </p:nvSpPr>
        <p:spPr>
          <a:xfrm>
            <a:off x="1621520" y="5944283"/>
            <a:ext cx="457200" cy="457200"/>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lowchart: Connector 30">
            <a:extLst>
              <a:ext uri="{FF2B5EF4-FFF2-40B4-BE49-F238E27FC236}">
                <a16:creationId xmlns:a16="http://schemas.microsoft.com/office/drawing/2014/main" id="{E345A357-7160-7DAD-633B-055C5ACB8107}"/>
              </a:ext>
            </a:extLst>
          </p:cNvPr>
          <p:cNvSpPr/>
          <p:nvPr/>
        </p:nvSpPr>
        <p:spPr>
          <a:xfrm>
            <a:off x="9195686" y="2225091"/>
            <a:ext cx="514018" cy="509944"/>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6232856E-B5BD-05FA-822A-196A984A4E42}"/>
              </a:ext>
            </a:extLst>
          </p:cNvPr>
          <p:cNvPicPr>
            <a:picLocks noChangeAspect="1"/>
          </p:cNvPicPr>
          <p:nvPr/>
        </p:nvPicPr>
        <p:blipFill>
          <a:blip r:embed="rId7"/>
          <a:stretch>
            <a:fillRect/>
          </a:stretch>
        </p:blipFill>
        <p:spPr>
          <a:xfrm>
            <a:off x="5505324" y="4686300"/>
            <a:ext cx="1286387" cy="17151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a:extLst>
              <a:ext uri="{FF2B5EF4-FFF2-40B4-BE49-F238E27FC236}">
                <a16:creationId xmlns:a16="http://schemas.microsoft.com/office/drawing/2014/main" id="{D315A59B-AE56-FB39-C797-F3D904FC386D}"/>
              </a:ext>
            </a:extLst>
          </p:cNvPr>
          <p:cNvSpPr txBox="1"/>
          <p:nvPr/>
        </p:nvSpPr>
        <p:spPr>
          <a:xfrm>
            <a:off x="5386805" y="4650213"/>
            <a:ext cx="1554219" cy="1787355"/>
          </a:xfrm>
          <a:prstGeom prst="rect">
            <a:avLst/>
          </a:prstGeom>
          <a:noFill/>
          <a:ln w="19050">
            <a:solidFill>
              <a:srgbClr val="FF0000"/>
            </a:solidFill>
          </a:ln>
        </p:spPr>
        <p:txBody>
          <a:bodyPr wrap="square" rtlCol="0">
            <a:spAutoFit/>
          </a:bodyPr>
          <a:lstStyle/>
          <a:p>
            <a:endParaRPr lang="en-GB" dirty="0"/>
          </a:p>
        </p:txBody>
      </p:sp>
      <p:sp>
        <p:nvSpPr>
          <p:cNvPr id="30" name="Flowchart: Connector 29">
            <a:extLst>
              <a:ext uri="{FF2B5EF4-FFF2-40B4-BE49-F238E27FC236}">
                <a16:creationId xmlns:a16="http://schemas.microsoft.com/office/drawing/2014/main" id="{25099E37-7A95-78D7-FE4F-C985E8765D48}"/>
              </a:ext>
            </a:extLst>
          </p:cNvPr>
          <p:cNvSpPr/>
          <p:nvPr/>
        </p:nvSpPr>
        <p:spPr>
          <a:xfrm>
            <a:off x="6483824" y="5980869"/>
            <a:ext cx="457200" cy="457200"/>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0242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1C67F-78CF-04C3-89E6-96B9A7350682}"/>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29B1C26F-13B9-61D9-D876-6E6493380EAD}"/>
              </a:ext>
            </a:extLst>
          </p:cNvPr>
          <p:cNvSpPr txBox="1">
            <a:spLocks/>
          </p:cNvSpPr>
          <p:nvPr/>
        </p:nvSpPr>
        <p:spPr>
          <a:xfrm>
            <a:off x="266369" y="556147"/>
            <a:ext cx="11604927" cy="37135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2pPr>
            <a:lvl3pPr marL="757238" indent="-22225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mn-lt"/>
                <a:ea typeface="+mn-ea"/>
                <a:cs typeface="+mn-cs"/>
              </a:defRPr>
            </a:lvl3pPr>
            <a:lvl4pPr marL="977900" indent="-2206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4pPr>
            <a:lvl5pPr marL="1211263" indent="-233363"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622300" algn="l"/>
              </a:tabLst>
            </a:pPr>
            <a:r>
              <a:rPr lang="en-GB" sz="1400" b="1" dirty="0">
                <a:latin typeface="Lexend" pitchFamily="2" charset="0"/>
                <a:ea typeface="Calibri"/>
                <a:cs typeface="Calibri"/>
              </a:rPr>
              <a:t>There are four tiers of Government dealing with Planning. Much control over planning sits with Central Government</a:t>
            </a:r>
          </a:p>
          <a:p>
            <a:pPr marL="457200" lvl="1">
              <a:lnSpc>
                <a:spcPct val="100000"/>
              </a:lnSpc>
              <a:spcBef>
                <a:spcPct val="0"/>
              </a:spcBef>
              <a:buFont typeface="Arial" panose="020B0604020202020204" pitchFamily="34" charset="0"/>
              <a:buChar char="•"/>
              <a:tabLst>
                <a:tab pos="622300" algn="l"/>
              </a:tabLst>
            </a:pPr>
            <a:endParaRPr lang="en-GB" sz="1400" dirty="0">
              <a:latin typeface="Lexend" pitchFamily="2" charset="0"/>
              <a:ea typeface="Calibri"/>
              <a:cs typeface="Calibri"/>
            </a:endParaRPr>
          </a:p>
        </p:txBody>
      </p:sp>
      <p:graphicFrame>
        <p:nvGraphicFramePr>
          <p:cNvPr id="2" name="Table 1">
            <a:extLst>
              <a:ext uri="{FF2B5EF4-FFF2-40B4-BE49-F238E27FC236}">
                <a16:creationId xmlns:a16="http://schemas.microsoft.com/office/drawing/2014/main" id="{F29BF098-E79D-674F-F5BA-8976E700732D}"/>
              </a:ext>
            </a:extLst>
          </p:cNvPr>
          <p:cNvGraphicFramePr>
            <a:graphicFrameLocks noGrp="1"/>
          </p:cNvGraphicFramePr>
          <p:nvPr>
            <p:extLst>
              <p:ext uri="{D42A27DB-BD31-4B8C-83A1-F6EECF244321}">
                <p14:modId xmlns:p14="http://schemas.microsoft.com/office/powerpoint/2010/main" val="1302298454"/>
              </p:ext>
            </p:extLst>
          </p:nvPr>
        </p:nvGraphicFramePr>
        <p:xfrm>
          <a:off x="141514" y="816429"/>
          <a:ext cx="11865429" cy="6008644"/>
        </p:xfrm>
        <a:graphic>
          <a:graphicData uri="http://schemas.openxmlformats.org/drawingml/2006/table">
            <a:tbl>
              <a:tblPr firstRow="1" bandRow="1">
                <a:tableStyleId>{00A15C55-8517-42AA-B614-E9B94910E393}</a:tableStyleId>
              </a:tblPr>
              <a:tblGrid>
                <a:gridCol w="2863179">
                  <a:extLst>
                    <a:ext uri="{9D8B030D-6E8A-4147-A177-3AD203B41FA5}">
                      <a16:colId xmlns:a16="http://schemas.microsoft.com/office/drawing/2014/main" val="1862809101"/>
                    </a:ext>
                  </a:extLst>
                </a:gridCol>
                <a:gridCol w="9002250">
                  <a:extLst>
                    <a:ext uri="{9D8B030D-6E8A-4147-A177-3AD203B41FA5}">
                      <a16:colId xmlns:a16="http://schemas.microsoft.com/office/drawing/2014/main" val="3952955027"/>
                    </a:ext>
                  </a:extLst>
                </a:gridCol>
              </a:tblGrid>
              <a:tr h="340642">
                <a:tc>
                  <a:txBody>
                    <a:bodyPr/>
                    <a:lstStyle/>
                    <a:p>
                      <a:r>
                        <a:rPr lang="en-GB" sz="1200">
                          <a:latin typeface="Lexend" pitchFamily="2" charset="0"/>
                        </a:rPr>
                        <a:t>Tier </a:t>
                      </a:r>
                    </a:p>
                  </a:txBody>
                  <a:tcPr/>
                </a:tc>
                <a:tc>
                  <a:txBody>
                    <a:bodyPr/>
                    <a:lstStyle/>
                    <a:p>
                      <a:pPr marL="0" indent="0">
                        <a:buFont typeface="Arial" panose="020B0604020202020204" pitchFamily="34" charset="0"/>
                        <a:buNone/>
                      </a:pPr>
                      <a:r>
                        <a:rPr lang="en-GB" sz="1200" dirty="0">
                          <a:latin typeface="Lexend" pitchFamily="2" charset="0"/>
                        </a:rPr>
                        <a:t>Description </a:t>
                      </a:r>
                    </a:p>
                  </a:txBody>
                  <a:tcPr/>
                </a:tc>
                <a:extLst>
                  <a:ext uri="{0D108BD9-81ED-4DB2-BD59-A6C34878D82A}">
                    <a16:rowId xmlns:a16="http://schemas.microsoft.com/office/drawing/2014/main" val="2735359422"/>
                  </a:ext>
                </a:extLst>
              </a:tr>
              <a:tr h="1994297">
                <a:tc>
                  <a:txBody>
                    <a:bodyPr/>
                    <a:lstStyle/>
                    <a:p>
                      <a:r>
                        <a:rPr lang="en-GB" sz="1200" b="1" dirty="0">
                          <a:latin typeface="Lexend" pitchFamily="2" charset="0"/>
                        </a:rPr>
                        <a:t>Central Government</a:t>
                      </a:r>
                    </a:p>
                  </a:txBody>
                  <a:tcPr/>
                </a:tc>
                <a:tc>
                  <a:txBody>
                    <a:bodyPr/>
                    <a:lstStyle/>
                    <a:p>
                      <a:pPr marL="285750" indent="-285750">
                        <a:buFont typeface="Arial" panose="020B0604020202020204" pitchFamily="34" charset="0"/>
                        <a:buChar char="•"/>
                      </a:pPr>
                      <a:r>
                        <a:rPr lang="en-GB" sz="1200" b="0" dirty="0">
                          <a:latin typeface="Lexend" pitchFamily="2" charset="0"/>
                        </a:rPr>
                        <a:t>Planning Legislation – Planning and Infrastructure Act (2025), Town and Country Planning Act etc</a:t>
                      </a:r>
                    </a:p>
                    <a:p>
                      <a:pPr marL="285750" indent="-285750">
                        <a:buFont typeface="Arial" panose="020B0604020202020204" pitchFamily="34" charset="0"/>
                        <a:buChar char="•"/>
                      </a:pPr>
                      <a:r>
                        <a:rPr lang="en-GB" sz="1200" b="0" dirty="0">
                          <a:latin typeface="Lexend" pitchFamily="2" charset="0"/>
                          <a:hlinkClick r:id="rId2"/>
                        </a:rPr>
                        <a:t>National Planning Policy Framework </a:t>
                      </a:r>
                      <a:r>
                        <a:rPr lang="en-GB" sz="1200" b="0" dirty="0">
                          <a:latin typeface="Lexend" pitchFamily="2" charset="0"/>
                        </a:rPr>
                        <a:t>(2025), Written Ministerial Statements and Housing targets</a:t>
                      </a:r>
                    </a:p>
                    <a:p>
                      <a:pPr marL="285750" indent="-285750">
                        <a:buFont typeface="Arial" panose="020B0604020202020204" pitchFamily="34" charset="0"/>
                        <a:buChar char="•"/>
                      </a:pPr>
                      <a:r>
                        <a:rPr lang="en-GB" sz="1200" b="0" dirty="0">
                          <a:latin typeface="Lexend" pitchFamily="2" charset="0"/>
                        </a:rPr>
                        <a:t>Planning Inspectorate (PINS) – Planning Appeals and Local Plan Examinations</a:t>
                      </a:r>
                    </a:p>
                    <a:p>
                      <a:pPr marL="285750" indent="-285750">
                        <a:buFont typeface="Arial" panose="020B0604020202020204" pitchFamily="34" charset="0"/>
                        <a:buChar char="•"/>
                      </a:pPr>
                      <a:r>
                        <a:rPr lang="en-GB" sz="1200" b="0" dirty="0">
                          <a:latin typeface="Lexend" pitchFamily="2" charset="0"/>
                        </a:rPr>
                        <a:t>Secretary of State (SoS) grants consent for Nationally Significant Infrastructure Projects (NSIPs) based on </a:t>
                      </a:r>
                      <a:r>
                        <a:rPr lang="en-GB" sz="1200" b="0" dirty="0">
                          <a:latin typeface="Lexend" pitchFamily="2" charset="0"/>
                          <a:hlinkClick r:id="rId3"/>
                        </a:rPr>
                        <a:t>National Policy Statements </a:t>
                      </a:r>
                      <a:endParaRPr lang="en-GB" sz="1200" b="0" dirty="0">
                        <a:latin typeface="Lexend" pitchFamily="2" charset="0"/>
                      </a:endParaRPr>
                    </a:p>
                    <a:p>
                      <a:pPr marL="285750" indent="-285750">
                        <a:buFont typeface="Arial" panose="020B0604020202020204" pitchFamily="34" charset="0"/>
                        <a:buChar char="•"/>
                      </a:pPr>
                      <a:r>
                        <a:rPr lang="en-GB" sz="1200" b="0" dirty="0">
                          <a:latin typeface="Lexend" pitchFamily="2" charset="0"/>
                        </a:rPr>
                        <a:t>Permitted Development – enable certain types of development to proceed without planning (GPDO) </a:t>
                      </a:r>
                    </a:p>
                    <a:p>
                      <a:pPr marL="285750" indent="-285750">
                        <a:buFont typeface="Arial" panose="020B0604020202020204" pitchFamily="34" charset="0"/>
                        <a:buChar char="•"/>
                      </a:pPr>
                      <a:r>
                        <a:rPr lang="en-GB" sz="1200" b="0" dirty="0">
                          <a:latin typeface="Lexend" pitchFamily="2" charset="0"/>
                        </a:rPr>
                        <a:t>Use Classes Order – enable different uses i.e. residential, business, shop uses in Town Centres</a:t>
                      </a:r>
                    </a:p>
                    <a:p>
                      <a:pPr marL="285750" indent="-285750">
                        <a:buFont typeface="Arial" panose="020B0604020202020204" pitchFamily="34" charset="0"/>
                        <a:buChar char="•"/>
                      </a:pPr>
                      <a:r>
                        <a:rPr lang="en-GB" sz="1200" b="0" dirty="0">
                          <a:latin typeface="Lexend" pitchFamily="2" charset="0"/>
                        </a:rPr>
                        <a:t>Set building standards – building control Future Homes Standard</a:t>
                      </a:r>
                    </a:p>
                    <a:p>
                      <a:pPr marL="285750" indent="-285750">
                        <a:buFont typeface="Arial" panose="020B0604020202020204" pitchFamily="34" charset="0"/>
                        <a:buChar char="•"/>
                      </a:pPr>
                      <a:r>
                        <a:rPr lang="en-GB" sz="1200" b="0" dirty="0">
                          <a:latin typeface="Lexend" pitchFamily="2" charset="0"/>
                        </a:rPr>
                        <a:t>Provides regulatory frameworks for delivering and maintaining infrastructure – e.g. Utilities  </a:t>
                      </a:r>
                    </a:p>
                  </a:txBody>
                  <a:tcPr/>
                </a:tc>
                <a:extLst>
                  <a:ext uri="{0D108BD9-81ED-4DB2-BD59-A6C34878D82A}">
                    <a16:rowId xmlns:a16="http://schemas.microsoft.com/office/drawing/2014/main" val="1696878341"/>
                  </a:ext>
                </a:extLst>
              </a:tr>
              <a:tr h="1994297">
                <a:tc>
                  <a:txBody>
                    <a:bodyPr/>
                    <a:lstStyle/>
                    <a:p>
                      <a:r>
                        <a:rPr lang="en-GB" sz="1200" b="1" dirty="0">
                          <a:latin typeface="Lexend" pitchFamily="2" charset="0"/>
                        </a:rPr>
                        <a:t>Strategic Planning &amp;</a:t>
                      </a:r>
                    </a:p>
                    <a:p>
                      <a:r>
                        <a:rPr lang="en-GB" sz="1200" b="1" dirty="0">
                          <a:latin typeface="Lexend" pitchFamily="2" charset="0"/>
                        </a:rPr>
                        <a:t>County Planning Authority</a:t>
                      </a:r>
                    </a:p>
                    <a:p>
                      <a:r>
                        <a:rPr lang="en-GB" sz="1200" b="1" dirty="0">
                          <a:latin typeface="Lexend" pitchFamily="2" charset="0"/>
                        </a:rPr>
                        <a:t>(ECC as Upper Tier) </a:t>
                      </a:r>
                    </a:p>
                  </a:txBody>
                  <a:tcPr/>
                </a:tc>
                <a:tc>
                  <a:txBody>
                    <a:bodyPr/>
                    <a:lstStyle/>
                    <a:p>
                      <a:pPr marL="285750" indent="-285750">
                        <a:buFont typeface="Arial" panose="020B0604020202020204" pitchFamily="34" charset="0"/>
                        <a:buChar char="•"/>
                      </a:pPr>
                      <a:r>
                        <a:rPr lang="en-GB" sz="1200" b="0" dirty="0">
                          <a:latin typeface="Lexend" pitchFamily="2" charset="0"/>
                        </a:rPr>
                        <a:t>Spatial Development Strategy (SDS) </a:t>
                      </a:r>
                    </a:p>
                    <a:p>
                      <a:pPr marL="285750" indent="-285750">
                        <a:buFont typeface="Arial" panose="020B0604020202020204" pitchFamily="34" charset="0"/>
                        <a:buChar char="•"/>
                      </a:pPr>
                      <a:r>
                        <a:rPr lang="en-GB" sz="1200" b="0" dirty="0">
                          <a:latin typeface="Lexend" pitchFamily="2" charset="0"/>
                        </a:rPr>
                        <a:t>Minerals and Waste Local Plans</a:t>
                      </a:r>
                    </a:p>
                    <a:p>
                      <a:pPr marL="285750" indent="-285750">
                        <a:buFont typeface="Arial" panose="020B0604020202020204" pitchFamily="34" charset="0"/>
                        <a:buChar char="•"/>
                      </a:pPr>
                      <a:r>
                        <a:rPr lang="en-GB" sz="1200" b="0" dirty="0">
                          <a:latin typeface="Lexend" pitchFamily="2" charset="0"/>
                        </a:rPr>
                        <a:t>As Local Planning Authority determining Minerals, Waste and its own planning applications (e.g. schools, roads, libraries), and Planning Enforcement</a:t>
                      </a:r>
                    </a:p>
                    <a:p>
                      <a:pPr marL="285750" indent="-285750">
                        <a:buFont typeface="Arial" panose="020B0604020202020204" pitchFamily="34" charset="0"/>
                        <a:buChar char="•"/>
                      </a:pPr>
                      <a:r>
                        <a:rPr lang="en-GB" sz="1200" b="0" dirty="0">
                          <a:latin typeface="Lexend" pitchFamily="2" charset="0"/>
                        </a:rPr>
                        <a:t>“Duty to engage” – districts must engage with ECC to shape and inform District Local Plans </a:t>
                      </a:r>
                    </a:p>
                    <a:p>
                      <a:pPr marL="285750" indent="-285750">
                        <a:buFont typeface="Arial" panose="020B0604020202020204" pitchFamily="34" charset="0"/>
                        <a:buChar char="•"/>
                      </a:pPr>
                      <a:r>
                        <a:rPr lang="en-GB" sz="1200" b="0" dirty="0">
                          <a:latin typeface="Lexend" pitchFamily="2" charset="0"/>
                        </a:rPr>
                        <a:t>Statutory consultee and often leading authority on Nationally Significant Infrastructure Projects (NSIPs)</a:t>
                      </a:r>
                    </a:p>
                    <a:p>
                      <a:pPr marL="285750" indent="-285750">
                        <a:buFont typeface="Arial" panose="020B0604020202020204" pitchFamily="34" charset="0"/>
                        <a:buChar char="•"/>
                      </a:pPr>
                      <a:r>
                        <a:rPr lang="en-GB" sz="1200" b="0" dirty="0">
                          <a:latin typeface="Lexend" pitchFamily="2" charset="0"/>
                        </a:rPr>
                        <a:t>Strategic applications including Garden Communities – provide a corporate response </a:t>
                      </a:r>
                    </a:p>
                    <a:p>
                      <a:pPr marL="285750" indent="-285750">
                        <a:buFont typeface="Arial" panose="020B0604020202020204" pitchFamily="34" charset="0"/>
                        <a:buChar char="•"/>
                      </a:pPr>
                      <a:r>
                        <a:rPr lang="en-GB" sz="1200" b="0" dirty="0">
                          <a:latin typeface="Lexend" pitchFamily="2" charset="0"/>
                        </a:rPr>
                        <a:t>Infrastructure Planning and negotiations – Section 106 and Community Infrastructure Levy (CIL)  </a:t>
                      </a:r>
                    </a:p>
                    <a:p>
                      <a:pPr marL="285750" indent="-285750">
                        <a:buFont typeface="Arial" panose="020B0604020202020204" pitchFamily="34" charset="0"/>
                        <a:buChar char="•"/>
                      </a:pPr>
                      <a:r>
                        <a:rPr lang="en-GB" sz="1200" b="0" dirty="0">
                          <a:latin typeface="Lexend" pitchFamily="2" charset="0"/>
                        </a:rPr>
                        <a:t>Place and Built Environment Quality – Essex Design Guide, Healthy Homes </a:t>
                      </a:r>
                    </a:p>
                  </a:txBody>
                  <a:tcPr/>
                </a:tc>
                <a:extLst>
                  <a:ext uri="{0D108BD9-81ED-4DB2-BD59-A6C34878D82A}">
                    <a16:rowId xmlns:a16="http://schemas.microsoft.com/office/drawing/2014/main" val="239708347"/>
                  </a:ext>
                </a:extLst>
              </a:tr>
              <a:tr h="1154593">
                <a:tc>
                  <a:txBody>
                    <a:bodyPr/>
                    <a:lstStyle/>
                    <a:p>
                      <a:r>
                        <a:rPr lang="en-GB" sz="1200" b="1">
                          <a:latin typeface="Lexend" pitchFamily="2" charset="0"/>
                        </a:rPr>
                        <a:t>Local Planning Authority (Borough, City and District Councils as Lower Tier)</a:t>
                      </a:r>
                    </a:p>
                    <a:p>
                      <a:endParaRPr lang="en-GB" sz="1200" b="1">
                        <a:latin typeface="Lexend" pitchFamily="2" charset="0"/>
                      </a:endParaRPr>
                    </a:p>
                  </a:txBody>
                  <a:tcPr/>
                </a:tc>
                <a:tc>
                  <a:txBody>
                    <a:bodyPr/>
                    <a:lstStyle/>
                    <a:p>
                      <a:pPr marL="285750" indent="-285750">
                        <a:buFont typeface="Arial" panose="020B0604020202020204" pitchFamily="34" charset="0"/>
                        <a:buChar char="•"/>
                      </a:pPr>
                      <a:r>
                        <a:rPr lang="en-GB" sz="1200" b="0">
                          <a:latin typeface="Lexend" pitchFamily="2" charset="0"/>
                        </a:rPr>
                        <a:t>Local Plans – set policy and development standards, and allocate land for homes, businesses etc</a:t>
                      </a:r>
                    </a:p>
                    <a:p>
                      <a:pPr marL="285750" indent="-285750">
                        <a:buFont typeface="Arial" panose="020B0604020202020204" pitchFamily="34" charset="0"/>
                        <a:buChar char="•"/>
                      </a:pPr>
                      <a:r>
                        <a:rPr lang="en-GB" sz="1200" b="0">
                          <a:latin typeface="Lexend" pitchFamily="2" charset="0"/>
                        </a:rPr>
                        <a:t>Determine planning applications (non-County) and maintenance of Planning Register</a:t>
                      </a:r>
                    </a:p>
                    <a:p>
                      <a:pPr marL="285750" indent="-285750">
                        <a:buFont typeface="Arial" panose="020B0604020202020204" pitchFamily="34" charset="0"/>
                        <a:buChar char="•"/>
                      </a:pPr>
                      <a:r>
                        <a:rPr lang="en-GB" sz="1200" b="0">
                          <a:latin typeface="Lexend" pitchFamily="2" charset="0"/>
                        </a:rPr>
                        <a:t>Conservation Areas, Listed Buildings, Article 4 Directions, Tree Preservation Orders</a:t>
                      </a:r>
                    </a:p>
                    <a:p>
                      <a:pPr marL="285750" indent="-285750">
                        <a:buFont typeface="Arial" panose="020B0604020202020204" pitchFamily="34" charset="0"/>
                        <a:buChar char="•"/>
                      </a:pPr>
                      <a:r>
                        <a:rPr lang="en-GB" sz="1200" b="0">
                          <a:latin typeface="Lexend" pitchFamily="2" charset="0"/>
                        </a:rPr>
                        <a:t>Planning Enforcement</a:t>
                      </a:r>
                    </a:p>
                    <a:p>
                      <a:pPr marL="285750" indent="-285750">
                        <a:buFont typeface="Arial" panose="020B0604020202020204" pitchFamily="34" charset="0"/>
                        <a:buChar char="•"/>
                      </a:pPr>
                      <a:r>
                        <a:rPr lang="en-GB" sz="1200" b="0">
                          <a:latin typeface="Lexend" pitchFamily="2" charset="0"/>
                        </a:rPr>
                        <a:t>Building Control</a:t>
                      </a:r>
                    </a:p>
                  </a:txBody>
                  <a:tcPr/>
                </a:tc>
                <a:extLst>
                  <a:ext uri="{0D108BD9-81ED-4DB2-BD59-A6C34878D82A}">
                    <a16:rowId xmlns:a16="http://schemas.microsoft.com/office/drawing/2014/main" val="4197391767"/>
                  </a:ext>
                </a:extLst>
              </a:tr>
              <a:tr h="524815">
                <a:tc>
                  <a:txBody>
                    <a:bodyPr/>
                    <a:lstStyle/>
                    <a:p>
                      <a:r>
                        <a:rPr lang="en-GB" sz="1200" b="1">
                          <a:latin typeface="Lexend" pitchFamily="2" charset="0"/>
                        </a:rPr>
                        <a:t>Parish/Neighbourhood Planning</a:t>
                      </a:r>
                    </a:p>
                    <a:p>
                      <a:r>
                        <a:rPr lang="en-GB" sz="1200" b="1">
                          <a:latin typeface="Lexend" pitchFamily="2" charset="0"/>
                        </a:rPr>
                        <a:t>Town or Parish Council  </a:t>
                      </a:r>
                    </a:p>
                  </a:txBody>
                  <a:tcPr/>
                </a:tc>
                <a:tc>
                  <a:txBody>
                    <a:bodyPr/>
                    <a:lstStyle/>
                    <a:p>
                      <a:pPr marL="285750" indent="-285750">
                        <a:buFont typeface="Arial" panose="020B0604020202020204" pitchFamily="34" charset="0"/>
                        <a:buChar char="•"/>
                      </a:pPr>
                      <a:r>
                        <a:rPr lang="en-GB" sz="1200" b="0" dirty="0">
                          <a:latin typeface="Lexend" pitchFamily="2" charset="0"/>
                        </a:rPr>
                        <a:t>Neighbourhood Plans (prepared by a Town or Parish Council)</a:t>
                      </a:r>
                    </a:p>
                  </a:txBody>
                  <a:tcPr/>
                </a:tc>
                <a:extLst>
                  <a:ext uri="{0D108BD9-81ED-4DB2-BD59-A6C34878D82A}">
                    <a16:rowId xmlns:a16="http://schemas.microsoft.com/office/drawing/2014/main" val="287078329"/>
                  </a:ext>
                </a:extLst>
              </a:tr>
            </a:tbl>
          </a:graphicData>
        </a:graphic>
      </p:graphicFrame>
      <p:sp>
        <p:nvSpPr>
          <p:cNvPr id="5" name="TextBox 4">
            <a:extLst>
              <a:ext uri="{FF2B5EF4-FFF2-40B4-BE49-F238E27FC236}">
                <a16:creationId xmlns:a16="http://schemas.microsoft.com/office/drawing/2014/main" id="{801292F7-1268-EF0D-5D8E-6E0D2E4C3BF5}"/>
              </a:ext>
            </a:extLst>
          </p:cNvPr>
          <p:cNvSpPr txBox="1"/>
          <p:nvPr/>
        </p:nvSpPr>
        <p:spPr>
          <a:xfrm>
            <a:off x="266369" y="32927"/>
            <a:ext cx="8814020" cy="523220"/>
          </a:xfrm>
          <a:prstGeom prst="rect">
            <a:avLst/>
          </a:prstGeom>
          <a:noFill/>
        </p:spPr>
        <p:txBody>
          <a:bodyPr wrap="square">
            <a:spAutoFit/>
          </a:bodyPr>
          <a:lstStyle/>
          <a:p>
            <a:r>
              <a:rPr lang="en-GB" sz="2800" b="1" dirty="0">
                <a:solidFill>
                  <a:srgbClr val="E40037"/>
                </a:solidFill>
                <a:latin typeface="Lexend Black" pitchFamily="2" charset="0"/>
                <a:cs typeface="Arial"/>
              </a:rPr>
              <a:t>National, County and Local (District) Roles </a:t>
            </a:r>
            <a:endParaRPr lang="en-GB" sz="2800" dirty="0">
              <a:solidFill>
                <a:srgbClr val="E40037"/>
              </a:solidFill>
              <a:latin typeface="Lexend Black" pitchFamily="2" charset="0"/>
            </a:endParaRPr>
          </a:p>
        </p:txBody>
      </p:sp>
    </p:spTree>
    <p:extLst>
      <p:ext uri="{BB962C8B-B14F-4D97-AF65-F5344CB8AC3E}">
        <p14:creationId xmlns:p14="http://schemas.microsoft.com/office/powerpoint/2010/main" val="1576169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84616-1612-85D1-C641-3D7242BB481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C05A0BF-F5E4-779D-6FDE-FB20F097AA60}"/>
              </a:ext>
            </a:extLst>
          </p:cNvPr>
          <p:cNvSpPr/>
          <p:nvPr/>
        </p:nvSpPr>
        <p:spPr>
          <a:xfrm>
            <a:off x="139820" y="959746"/>
            <a:ext cx="446278" cy="5629680"/>
          </a:xfrm>
          <a:prstGeom prst="rect">
            <a:avLst/>
          </a:prstGeom>
          <a:solidFill>
            <a:schemeClr val="bg2"/>
          </a:solidFill>
          <a:ln>
            <a:solidFill>
              <a:srgbClr val="E400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6">
            <a:extLst>
              <a:ext uri="{FF2B5EF4-FFF2-40B4-BE49-F238E27FC236}">
                <a16:creationId xmlns:a16="http://schemas.microsoft.com/office/drawing/2014/main" id="{29EB09F4-51D5-C931-F8A1-72C20A0F7BE8}"/>
              </a:ext>
            </a:extLst>
          </p:cNvPr>
          <p:cNvSpPr/>
          <p:nvPr/>
        </p:nvSpPr>
        <p:spPr>
          <a:xfrm>
            <a:off x="723257" y="2508802"/>
            <a:ext cx="2468880" cy="1153066"/>
          </a:xfrm>
          <a:prstGeom prst="rect">
            <a:avLst/>
          </a:prstGeom>
          <a:solidFill>
            <a:srgbClr val="3A7D64"/>
          </a:solidFill>
          <a:ln>
            <a:solidFill>
              <a:srgbClr val="002060"/>
            </a:solidFill>
          </a:ln>
          <a:scene3d>
            <a:camera prst="orthographicFront"/>
            <a:lightRig rig="threePt" dir="t"/>
          </a:scene3d>
          <a:sp3d>
            <a:bevelT/>
          </a:sp3d>
        </p:spPr>
        <p:txBody>
          <a:bodyPr wrap="square" lIns="762" tIns="762" rIns="762" bIns="7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Lexend" pitchFamily="2" charset="0"/>
                <a:ea typeface="Arial" pitchFamily="34" charset="-122"/>
                <a:cs typeface="Arial"/>
              </a:rPr>
              <a:t>County Planning </a:t>
            </a:r>
            <a:endParaRPr lang="en-US" sz="1400" b="0" i="0" u="none" strike="noStrike" kern="1200" cap="none" spc="0" normalizeH="0" baseline="0" noProof="0">
              <a:ln>
                <a:noFill/>
              </a:ln>
              <a:solidFill>
                <a:prstClr val="black"/>
              </a:solidFill>
              <a:effectLst/>
              <a:uLnTx/>
              <a:uFillTx/>
              <a:latin typeface="Lexend" pitchFamily="2" charset="0"/>
              <a:ea typeface="+mn-ea"/>
              <a:cs typeface="Arial"/>
            </a:endParaRPr>
          </a:p>
        </p:txBody>
      </p:sp>
      <p:sp>
        <p:nvSpPr>
          <p:cNvPr id="8" name="Text 7">
            <a:extLst>
              <a:ext uri="{FF2B5EF4-FFF2-40B4-BE49-F238E27FC236}">
                <a16:creationId xmlns:a16="http://schemas.microsoft.com/office/drawing/2014/main" id="{5CA9D7CC-3400-B9F2-3C99-094E34FF92D2}"/>
              </a:ext>
            </a:extLst>
          </p:cNvPr>
          <p:cNvSpPr/>
          <p:nvPr/>
        </p:nvSpPr>
        <p:spPr>
          <a:xfrm>
            <a:off x="3329296" y="2524485"/>
            <a:ext cx="8778240" cy="1137383"/>
          </a:xfrm>
          <a:prstGeom prst="rect">
            <a:avLst/>
          </a:prstGeom>
          <a:solidFill>
            <a:srgbClr val="FFFFFF"/>
          </a:solidFill>
          <a:ln w="12700">
            <a:solidFill>
              <a:srgbClr val="002060"/>
            </a:solidFill>
          </a:ln>
          <a:scene3d>
            <a:camera prst="orthographicFront"/>
            <a:lightRig rig="threePt" dir="t"/>
          </a:scene3d>
          <a:sp3d>
            <a:bevelT/>
          </a:sp3d>
        </p:spPr>
        <p:txBody>
          <a:bodyPr wrap="square" lIns="72000" tIns="36000" rIns="72000" bIns="36000" rtlCol="0" anchor="ctr">
            <a:noAutofit/>
          </a:bodyPr>
          <a:lstStyle/>
          <a:p>
            <a:pPr marL="171450" indent="-171450">
              <a:buFont typeface="Arial"/>
              <a:buChar char="•"/>
            </a:pPr>
            <a:r>
              <a:rPr lang="en-GB" sz="1200" b="1">
                <a:latin typeface="Lexend" pitchFamily="2" charset="0"/>
                <a:ea typeface="MS PGothic"/>
                <a:cs typeface="Arial"/>
              </a:rPr>
              <a:t>The “minerals and waste planning authority” producing Minerals and Waste Local Plans </a:t>
            </a:r>
            <a:r>
              <a:rPr lang="en-GB" sz="1200">
                <a:latin typeface="Lexend" pitchFamily="2" charset="0"/>
                <a:ea typeface="MS PGothic"/>
                <a:cs typeface="Arial"/>
              </a:rPr>
              <a:t>to support the growth agenda</a:t>
            </a:r>
            <a:endParaRPr lang="en-US" sz="1200">
              <a:latin typeface="Lexend" pitchFamily="2" charset="0"/>
              <a:ea typeface="MS PGothic"/>
              <a:cs typeface="Arial"/>
            </a:endParaRPr>
          </a:p>
          <a:p>
            <a:pPr marL="171450" indent="-171450">
              <a:buFont typeface="Arial"/>
              <a:buChar char="•"/>
            </a:pPr>
            <a:r>
              <a:rPr lang="en-GB" sz="1200" b="1">
                <a:latin typeface="Lexend" pitchFamily="2" charset="0"/>
                <a:ea typeface="MS PGothic"/>
                <a:cs typeface="Arial"/>
              </a:rPr>
              <a:t>As “County Planning Authority”, determine planning applications</a:t>
            </a:r>
            <a:r>
              <a:rPr lang="en-GB" sz="1200">
                <a:latin typeface="Lexend" pitchFamily="2" charset="0"/>
                <a:ea typeface="MS PGothic"/>
                <a:cs typeface="Arial"/>
              </a:rPr>
              <a:t> for: </a:t>
            </a:r>
          </a:p>
          <a:p>
            <a:pPr marL="628650" lvl="1" indent="-171450">
              <a:buFont typeface="Arial"/>
              <a:buChar char="•"/>
            </a:pPr>
            <a:r>
              <a:rPr lang="en-GB" sz="1200">
                <a:latin typeface="Lexend" pitchFamily="2" charset="0"/>
                <a:ea typeface="MS PGothic"/>
                <a:cs typeface="Arial"/>
              </a:rPr>
              <a:t>Minerals (e.g. sand and gravel quarries) and waste applications, and Planning Enforcement for these uses. </a:t>
            </a:r>
          </a:p>
          <a:p>
            <a:pPr marL="628650" lvl="1" indent="-171450">
              <a:buFont typeface="Arial"/>
              <a:buChar char="•"/>
            </a:pPr>
            <a:r>
              <a:rPr lang="en-GB" sz="1200">
                <a:latin typeface="Lexend" pitchFamily="2" charset="0"/>
                <a:ea typeface="MS PGothic"/>
                <a:cs typeface="Arial"/>
              </a:rPr>
              <a:t>ECC’s own applications for planning permission – mostly for infrastructure (e.g. schools, roads, flood schemes)</a:t>
            </a:r>
            <a:endParaRPr kumimoji="0" lang="en-US" sz="1200" b="0" i="0" u="none" strike="noStrike" kern="1200" cap="none" spc="0" normalizeH="0" baseline="0" noProof="0">
              <a:ln>
                <a:noFill/>
              </a:ln>
              <a:effectLst/>
              <a:uLnTx/>
              <a:uFillTx/>
              <a:latin typeface="Lexend" pitchFamily="2" charset="0"/>
            </a:endParaRPr>
          </a:p>
        </p:txBody>
      </p:sp>
      <p:sp>
        <p:nvSpPr>
          <p:cNvPr id="10" name="Text 8">
            <a:extLst>
              <a:ext uri="{FF2B5EF4-FFF2-40B4-BE49-F238E27FC236}">
                <a16:creationId xmlns:a16="http://schemas.microsoft.com/office/drawing/2014/main" id="{636FE7F4-CD36-DAC2-D078-E1EEA8327A2B}"/>
              </a:ext>
            </a:extLst>
          </p:cNvPr>
          <p:cNvSpPr/>
          <p:nvPr/>
        </p:nvSpPr>
        <p:spPr>
          <a:xfrm>
            <a:off x="723257" y="5705715"/>
            <a:ext cx="2468880" cy="897874"/>
          </a:xfrm>
          <a:prstGeom prst="rect">
            <a:avLst/>
          </a:prstGeom>
          <a:solidFill>
            <a:srgbClr val="9361B3"/>
          </a:solidFill>
          <a:ln>
            <a:solidFill>
              <a:srgbClr val="002060"/>
            </a:solidFill>
          </a:ln>
          <a:scene3d>
            <a:camera prst="orthographicFront"/>
            <a:lightRig rig="threePt" dir="t"/>
          </a:scene3d>
          <a:sp3d>
            <a:bevelT/>
          </a:sp3d>
        </p:spPr>
        <p:txBody>
          <a:bodyPr wrap="square" lIns="762" tIns="762" rIns="762" bIns="7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Lexend" pitchFamily="2" charset="0"/>
                <a:ea typeface="+mn-ea"/>
                <a:cs typeface="Arial"/>
              </a:rPr>
              <a:t>Growth and Development </a:t>
            </a:r>
            <a:endParaRPr lang="en-US" sz="1400" b="0" i="0" u="none" strike="noStrike" kern="1200" cap="none" spc="0" normalizeH="0" baseline="0" noProof="0" dirty="0">
              <a:ln>
                <a:noFill/>
              </a:ln>
              <a:solidFill>
                <a:prstClr val="black"/>
              </a:solidFill>
              <a:effectLst/>
              <a:uLnTx/>
              <a:uFillTx/>
              <a:latin typeface="Lexend" pitchFamily="2" charset="0"/>
              <a:ea typeface="+mn-ea"/>
              <a:cs typeface="Arial"/>
            </a:endParaRPr>
          </a:p>
        </p:txBody>
      </p:sp>
      <p:sp>
        <p:nvSpPr>
          <p:cNvPr id="12" name="Text 9">
            <a:extLst>
              <a:ext uri="{FF2B5EF4-FFF2-40B4-BE49-F238E27FC236}">
                <a16:creationId xmlns:a16="http://schemas.microsoft.com/office/drawing/2014/main" id="{48CD97E9-47B4-BF70-A744-9224B3E5DC55}"/>
              </a:ext>
            </a:extLst>
          </p:cNvPr>
          <p:cNvSpPr/>
          <p:nvPr/>
        </p:nvSpPr>
        <p:spPr>
          <a:xfrm>
            <a:off x="3303020" y="5730978"/>
            <a:ext cx="8778240" cy="897875"/>
          </a:xfrm>
          <a:prstGeom prst="rect">
            <a:avLst/>
          </a:prstGeom>
          <a:solidFill>
            <a:srgbClr val="FFFFFF"/>
          </a:solidFill>
          <a:ln w="12700">
            <a:solidFill>
              <a:srgbClr val="002060"/>
            </a:solidFill>
          </a:ln>
          <a:scene3d>
            <a:camera prst="orthographicFront"/>
            <a:lightRig rig="threePt" dir="t"/>
          </a:scene3d>
          <a:sp3d>
            <a:bevelT/>
          </a:sp3d>
        </p:spPr>
        <p:txBody>
          <a:bodyPr wrap="square" lIns="72000" tIns="36000" rIns="72000" bIns="36000" rtlCol="0" anchor="ctr">
            <a:noAutofit/>
          </a:bodyPr>
          <a:lstStyle/>
          <a:p>
            <a:pPr marL="171450" indent="-171450">
              <a:buFont typeface="Arial"/>
              <a:buChar char="•"/>
            </a:pPr>
            <a:r>
              <a:rPr lang="en-GB" sz="1200" b="1" dirty="0">
                <a:latin typeface="Lexend" pitchFamily="2" charset="0"/>
                <a:ea typeface="MS PGothic"/>
                <a:cs typeface="Arial"/>
              </a:rPr>
              <a:t>Corporate responses to strategic/large planning applications</a:t>
            </a:r>
            <a:r>
              <a:rPr lang="en-GB" sz="1200" dirty="0">
                <a:latin typeface="Lexend" pitchFamily="2" charset="0"/>
                <a:ea typeface="MS PGothic"/>
                <a:cs typeface="Arial"/>
              </a:rPr>
              <a:t> including new settlements/Garden Communities</a:t>
            </a:r>
          </a:p>
          <a:p>
            <a:pPr marL="171450" indent="-171450">
              <a:buFont typeface="Arial"/>
              <a:buChar char="•"/>
            </a:pPr>
            <a:r>
              <a:rPr lang="en-GB" sz="1200" b="1" dirty="0">
                <a:latin typeface="Lexend" pitchFamily="2" charset="0"/>
                <a:ea typeface="MS PGothic"/>
                <a:cs typeface="Arial"/>
              </a:rPr>
              <a:t>Lead on all National Significant Infrastructure Projects</a:t>
            </a:r>
            <a:r>
              <a:rPr lang="en-GB" sz="1200" dirty="0">
                <a:latin typeface="Lexend" pitchFamily="2" charset="0"/>
                <a:ea typeface="MS PGothic"/>
                <a:cs typeface="Arial"/>
              </a:rPr>
              <a:t> in Essex protecting the interests of local people businesses</a:t>
            </a:r>
            <a:endParaRPr lang="en-US" dirty="0">
              <a:latin typeface="Lexend" pitchFamily="2" charset="0"/>
              <a:cs typeface="Times" charset="0"/>
            </a:endParaRPr>
          </a:p>
        </p:txBody>
      </p:sp>
      <p:sp>
        <p:nvSpPr>
          <p:cNvPr id="14" name="Text 10">
            <a:extLst>
              <a:ext uri="{FF2B5EF4-FFF2-40B4-BE49-F238E27FC236}">
                <a16:creationId xmlns:a16="http://schemas.microsoft.com/office/drawing/2014/main" id="{04A57EF1-88B7-04CB-B117-A54C25F0585C}"/>
              </a:ext>
            </a:extLst>
          </p:cNvPr>
          <p:cNvSpPr/>
          <p:nvPr/>
        </p:nvSpPr>
        <p:spPr>
          <a:xfrm>
            <a:off x="723257" y="767324"/>
            <a:ext cx="2468880" cy="1652547"/>
          </a:xfrm>
          <a:prstGeom prst="rect">
            <a:avLst/>
          </a:prstGeom>
          <a:solidFill>
            <a:srgbClr val="4179AA"/>
          </a:solidFill>
          <a:ln>
            <a:solidFill>
              <a:srgbClr val="002060"/>
            </a:solidFill>
          </a:ln>
          <a:scene3d>
            <a:camera prst="orthographicFront"/>
            <a:lightRig rig="threePt" dir="t"/>
          </a:scene3d>
          <a:sp3d>
            <a:bevelT/>
          </a:sp3d>
        </p:spPr>
        <p:txBody>
          <a:bodyPr wrap="square" lIns="762" tIns="762" rIns="762" bIns="762" rtlCol="0" anchor="ctr"/>
          <a:lstStyle/>
          <a:p>
            <a:pPr algn="ctr">
              <a:defRPr/>
            </a:pPr>
            <a:r>
              <a:rPr lang="en-GB" sz="1400" b="1" dirty="0">
                <a:solidFill>
                  <a:schemeClr val="bg1"/>
                </a:solidFill>
                <a:latin typeface="Lexend" pitchFamily="2" charset="0"/>
                <a:cs typeface="Arial"/>
              </a:rPr>
              <a:t>Strategic Planning &amp; </a:t>
            </a:r>
          </a:p>
          <a:p>
            <a:pPr algn="ctr">
              <a:defRPr/>
            </a:pPr>
            <a:r>
              <a:rPr lang="en-GB" sz="1400" b="1" dirty="0">
                <a:solidFill>
                  <a:schemeClr val="bg1"/>
                </a:solidFill>
                <a:latin typeface="Lexend" pitchFamily="2" charset="0"/>
                <a:cs typeface="Arial"/>
              </a:rPr>
              <a:t>Local Plans</a:t>
            </a:r>
          </a:p>
        </p:txBody>
      </p:sp>
      <p:sp>
        <p:nvSpPr>
          <p:cNvPr id="16" name="Text 11">
            <a:extLst>
              <a:ext uri="{FF2B5EF4-FFF2-40B4-BE49-F238E27FC236}">
                <a16:creationId xmlns:a16="http://schemas.microsoft.com/office/drawing/2014/main" id="{D3624212-CC39-F18C-C380-96FD8D12E53C}"/>
              </a:ext>
            </a:extLst>
          </p:cNvPr>
          <p:cNvSpPr/>
          <p:nvPr/>
        </p:nvSpPr>
        <p:spPr>
          <a:xfrm>
            <a:off x="3329296" y="777682"/>
            <a:ext cx="8778240" cy="1663368"/>
          </a:xfrm>
          <a:prstGeom prst="rect">
            <a:avLst/>
          </a:prstGeom>
          <a:solidFill>
            <a:srgbClr val="FFFFFF"/>
          </a:solidFill>
          <a:ln w="12700">
            <a:solidFill>
              <a:srgbClr val="002060"/>
            </a:solidFill>
          </a:ln>
          <a:scene3d>
            <a:camera prst="orthographicFront"/>
            <a:lightRig rig="threePt" dir="t"/>
          </a:scene3d>
          <a:sp3d>
            <a:bevelT/>
          </a:sp3d>
        </p:spPr>
        <p:txBody>
          <a:bodyPr wrap="square" lIns="72000" tIns="36000" rIns="72000" bIns="36000" rtlCol="0" anchor="ctr">
            <a:noAutofit/>
          </a:bodyPr>
          <a:lstStyle/>
          <a:p>
            <a:pPr marL="171450" indent="-171450">
              <a:buFont typeface="Arial"/>
              <a:buChar char="•"/>
            </a:pPr>
            <a:r>
              <a:rPr lang="en-GB" sz="1200" b="1" dirty="0">
                <a:latin typeface="Lexend" pitchFamily="2" charset="0"/>
                <a:ea typeface="MS PGothic"/>
                <a:cs typeface="Arial"/>
              </a:rPr>
              <a:t>Prepare Greater Essex Plan</a:t>
            </a:r>
            <a:r>
              <a:rPr lang="en-GB" sz="1200" dirty="0">
                <a:latin typeface="Lexend" pitchFamily="2" charset="0"/>
                <a:ea typeface="MS PGothic"/>
                <a:cs typeface="Arial"/>
              </a:rPr>
              <a:t> (SDS) – an “investment </a:t>
            </a:r>
            <a:r>
              <a:rPr lang="en-GB" sz="1200">
                <a:latin typeface="Lexend" pitchFamily="2" charset="0"/>
                <a:ea typeface="MS PGothic"/>
                <a:cs typeface="Arial"/>
              </a:rPr>
              <a:t>framework” to </a:t>
            </a:r>
            <a:r>
              <a:rPr lang="en-GB" sz="1200" dirty="0">
                <a:latin typeface="Lexend" pitchFamily="2" charset="0"/>
                <a:ea typeface="MS PGothic"/>
                <a:cs typeface="Arial"/>
              </a:rPr>
              <a:t>guide strategic job and housing growth, infrastructure planning and give business and investment certainty, as well as protecting valued landscapes and environments</a:t>
            </a:r>
            <a:endParaRPr lang="en-US" dirty="0">
              <a:latin typeface="Lexend" pitchFamily="2" charset="0"/>
            </a:endParaRPr>
          </a:p>
          <a:p>
            <a:pPr marL="171450" indent="-171450">
              <a:buFont typeface="Arial"/>
              <a:buChar char="•"/>
            </a:pPr>
            <a:r>
              <a:rPr lang="en-GB" sz="1200" b="1" dirty="0">
                <a:latin typeface="Lexend" pitchFamily="2" charset="0"/>
                <a:ea typeface="MS PGothic"/>
                <a:cs typeface="Arial"/>
              </a:rPr>
              <a:t>Shape LPA Local Plans</a:t>
            </a:r>
            <a:r>
              <a:rPr lang="en-GB" sz="1200" dirty="0">
                <a:latin typeface="Lexend" pitchFamily="2" charset="0"/>
                <a:ea typeface="MS PGothic"/>
                <a:cs typeface="Arial"/>
              </a:rPr>
              <a:t> planning policies, infrastructure requirements, duty to cooperate and site allocation selection process bringing forward the best sites for homes and jobs, aligned with infrastructure delivery and environmental protection, and assisting with the evidence</a:t>
            </a:r>
          </a:p>
          <a:p>
            <a:pPr marL="171450" indent="-171450">
              <a:buFont typeface="Arial"/>
              <a:buChar char="•"/>
            </a:pPr>
            <a:r>
              <a:rPr lang="en-GB" sz="1200" b="1" dirty="0">
                <a:latin typeface="Lexend" pitchFamily="2" charset="0"/>
                <a:ea typeface="MS PGothic"/>
                <a:cs typeface="Arial"/>
              </a:rPr>
              <a:t>Airports and Aviation Planning</a:t>
            </a:r>
            <a:r>
              <a:rPr lang="en-GB" sz="1200" dirty="0">
                <a:latin typeface="Lexend" pitchFamily="2" charset="0"/>
                <a:ea typeface="MS PGothic"/>
                <a:cs typeface="Arial"/>
              </a:rPr>
              <a:t> – working with Stansted and Southend airports, and the local councils, to maximise growth benefits and protect local communities, as well as influence Government aviation policy for the benefit of Essex</a:t>
            </a:r>
            <a:endParaRPr lang="en-GB" sz="1200" b="1" dirty="0">
              <a:latin typeface="Lexend" pitchFamily="2" charset="0"/>
              <a:ea typeface="MS PGothic"/>
              <a:cs typeface="Arial"/>
            </a:endParaRPr>
          </a:p>
        </p:txBody>
      </p:sp>
      <p:sp>
        <p:nvSpPr>
          <p:cNvPr id="18" name="Text 6">
            <a:extLst>
              <a:ext uri="{FF2B5EF4-FFF2-40B4-BE49-F238E27FC236}">
                <a16:creationId xmlns:a16="http://schemas.microsoft.com/office/drawing/2014/main" id="{893951FB-6DB3-A3C1-A2BB-9D0CF5628B4E}"/>
              </a:ext>
            </a:extLst>
          </p:cNvPr>
          <p:cNvSpPr/>
          <p:nvPr/>
        </p:nvSpPr>
        <p:spPr>
          <a:xfrm>
            <a:off x="723257" y="4732108"/>
            <a:ext cx="2468880" cy="897875"/>
          </a:xfrm>
          <a:prstGeom prst="rect">
            <a:avLst/>
          </a:prstGeom>
          <a:solidFill>
            <a:srgbClr val="E97135"/>
          </a:solidFill>
          <a:ln>
            <a:solidFill>
              <a:srgbClr val="002060"/>
            </a:solidFill>
          </a:ln>
          <a:scene3d>
            <a:camera prst="orthographicFront"/>
            <a:lightRig rig="threePt" dir="t"/>
          </a:scene3d>
          <a:sp3d>
            <a:bevelT/>
          </a:sp3d>
        </p:spPr>
        <p:txBody>
          <a:bodyPr wrap="square" lIns="762" tIns="762" rIns="762" bIns="762" rtlCol="0" anchor="ctr"/>
          <a:lstStyle/>
          <a:p>
            <a:pPr algn="ctr">
              <a:defRPr/>
            </a:pPr>
            <a:r>
              <a:rPr lang="en-GB" sz="1400" b="1">
                <a:solidFill>
                  <a:schemeClr val="bg1"/>
                </a:solidFill>
                <a:latin typeface="Lexend" pitchFamily="2" charset="0"/>
                <a:ea typeface="MS PGothic"/>
                <a:cs typeface="Arial"/>
              </a:rPr>
              <a:t>Infrastructure Planning </a:t>
            </a:r>
            <a:endParaRPr lang="en-GB" sz="1400" b="1" i="0" u="none" strike="noStrike" kern="1200" cap="none" spc="0" normalizeH="0" baseline="0" noProof="0">
              <a:ln>
                <a:noFill/>
              </a:ln>
              <a:solidFill>
                <a:schemeClr val="bg1"/>
              </a:solidFill>
              <a:effectLst/>
              <a:uLnTx/>
              <a:uFillTx/>
              <a:latin typeface="Lexend" pitchFamily="2" charset="0"/>
              <a:ea typeface="MS PGothic"/>
              <a:cs typeface="Arial"/>
            </a:endParaRPr>
          </a:p>
        </p:txBody>
      </p:sp>
      <p:sp>
        <p:nvSpPr>
          <p:cNvPr id="20" name="Text 7">
            <a:extLst>
              <a:ext uri="{FF2B5EF4-FFF2-40B4-BE49-F238E27FC236}">
                <a16:creationId xmlns:a16="http://schemas.microsoft.com/office/drawing/2014/main" id="{4491BE6B-C5E9-E49A-1C8A-C74C0B0ED71F}"/>
              </a:ext>
            </a:extLst>
          </p:cNvPr>
          <p:cNvSpPr/>
          <p:nvPr/>
        </p:nvSpPr>
        <p:spPr>
          <a:xfrm>
            <a:off x="3303021" y="4744173"/>
            <a:ext cx="8804516" cy="911012"/>
          </a:xfrm>
          <a:prstGeom prst="rect">
            <a:avLst/>
          </a:prstGeom>
          <a:solidFill>
            <a:srgbClr val="FFFFFF"/>
          </a:solidFill>
          <a:ln w="12700">
            <a:solidFill>
              <a:srgbClr val="002060"/>
            </a:solidFill>
          </a:ln>
          <a:scene3d>
            <a:camera prst="orthographicFront"/>
            <a:lightRig rig="threePt" dir="t"/>
          </a:scene3d>
          <a:sp3d>
            <a:bevelT/>
          </a:sp3d>
        </p:spPr>
        <p:txBody>
          <a:bodyPr wrap="square" lIns="72000" tIns="36000" rIns="72000" bIns="36000" rtlCol="0" anchor="ctr">
            <a:noAutofit/>
          </a:bodyPr>
          <a:lstStyle/>
          <a:p>
            <a:pPr marL="171450" lvl="0" indent="-171450">
              <a:buFont typeface="Arial"/>
              <a:buChar char="•"/>
            </a:pPr>
            <a:r>
              <a:rPr lang="en-GB" sz="1200" b="1" dirty="0">
                <a:latin typeface="Lexend" pitchFamily="2" charset="0"/>
                <a:ea typeface="MS PGothic"/>
                <a:cs typeface="Arial"/>
              </a:rPr>
              <a:t>Negotiate to secure S106 contributions</a:t>
            </a:r>
            <a:r>
              <a:rPr lang="en-GB" sz="1200" dirty="0">
                <a:latin typeface="Lexend" pitchFamily="2" charset="0"/>
                <a:ea typeface="MS PGothic"/>
                <a:cs typeface="Arial"/>
              </a:rPr>
              <a:t> required from developers to invest in required infrastructure projects. </a:t>
            </a:r>
            <a:endParaRPr lang="en-US" dirty="0">
              <a:latin typeface="Lexend" pitchFamily="2" charset="0"/>
            </a:endParaRPr>
          </a:p>
          <a:p>
            <a:pPr marL="171450" lvl="0" indent="-171450">
              <a:buFont typeface="Arial"/>
              <a:buChar char="•"/>
            </a:pPr>
            <a:r>
              <a:rPr lang="en-GB" sz="1200" b="1" dirty="0">
                <a:latin typeface="Lexend" pitchFamily="2" charset="0"/>
                <a:ea typeface="MS PGothic"/>
                <a:cs typeface="Arial"/>
              </a:rPr>
              <a:t>Developers’ Guide</a:t>
            </a:r>
            <a:r>
              <a:rPr lang="en-GB" sz="1200" dirty="0">
                <a:latin typeface="Lexend" pitchFamily="2" charset="0"/>
                <a:ea typeface="MS PGothic"/>
                <a:cs typeface="Arial"/>
              </a:rPr>
              <a:t> to Infrastructure Contributions – ECC requirements for securing developer contributions through Section 106 for education, highways, libraries, waste, surface water management (SuDS) etc.</a:t>
            </a:r>
          </a:p>
          <a:p>
            <a:pPr marL="171450" lvl="0" indent="-171450">
              <a:buFont typeface="Arial"/>
              <a:buChar char="•"/>
            </a:pPr>
            <a:r>
              <a:rPr lang="en-GB" sz="1200" b="1" dirty="0">
                <a:latin typeface="Lexend" pitchFamily="2" charset="0"/>
                <a:cs typeface="Arial"/>
              </a:rPr>
              <a:t>Quality Charter for Growth</a:t>
            </a:r>
          </a:p>
          <a:p>
            <a:pPr marL="171450" lvl="0" indent="-171450">
              <a:buFont typeface="Arial"/>
              <a:buChar char="•"/>
            </a:pPr>
            <a:r>
              <a:rPr lang="en-GB" sz="1200" b="1" dirty="0">
                <a:latin typeface="Lexend" pitchFamily="2" charset="0"/>
                <a:ea typeface="MS PGothic"/>
                <a:cs typeface="Arial"/>
              </a:rPr>
              <a:t>Planning and Viabilit</a:t>
            </a:r>
            <a:r>
              <a:rPr lang="en-GB" sz="1200" dirty="0">
                <a:latin typeface="Lexend" pitchFamily="2" charset="0"/>
                <a:ea typeface="MS PGothic"/>
                <a:cs typeface="Arial"/>
              </a:rPr>
              <a:t>y </a:t>
            </a:r>
            <a:r>
              <a:rPr lang="en-GB" sz="1200" b="1" dirty="0">
                <a:latin typeface="Lexend" pitchFamily="2" charset="0"/>
                <a:ea typeface="MS PGothic"/>
                <a:cs typeface="Arial"/>
              </a:rPr>
              <a:t>Protocols</a:t>
            </a:r>
          </a:p>
        </p:txBody>
      </p:sp>
      <p:sp>
        <p:nvSpPr>
          <p:cNvPr id="4" name="TextBox 3">
            <a:extLst>
              <a:ext uri="{FF2B5EF4-FFF2-40B4-BE49-F238E27FC236}">
                <a16:creationId xmlns:a16="http://schemas.microsoft.com/office/drawing/2014/main" id="{5F9BED61-46A0-80D2-B5DE-751D037C08C2}"/>
              </a:ext>
            </a:extLst>
          </p:cNvPr>
          <p:cNvSpPr txBox="1"/>
          <p:nvPr/>
        </p:nvSpPr>
        <p:spPr>
          <a:xfrm rot="16200000">
            <a:off x="-2685959" y="3317371"/>
            <a:ext cx="6097836" cy="446276"/>
          </a:xfrm>
          <a:prstGeom prst="rect">
            <a:avLst/>
          </a:prstGeom>
          <a:noFill/>
        </p:spPr>
        <p:txBody>
          <a:bodyPr wrap="square">
            <a:spAutoFit/>
          </a:bodyPr>
          <a:lstStyle/>
          <a:p>
            <a:pPr lvl="0"/>
            <a:r>
              <a:rPr lang="en-GB" sz="2300" b="1">
                <a:solidFill>
                  <a:srgbClr val="D50032"/>
                </a:solidFill>
                <a:latin typeface="Lexend" pitchFamily="2" charset="0"/>
                <a:cs typeface="Arial" pitchFamily="34" charset="-120"/>
              </a:rPr>
              <a:t>Delivering Sustainable Development</a:t>
            </a:r>
          </a:p>
        </p:txBody>
      </p:sp>
      <p:sp>
        <p:nvSpPr>
          <p:cNvPr id="2" name="Text 8">
            <a:extLst>
              <a:ext uri="{FF2B5EF4-FFF2-40B4-BE49-F238E27FC236}">
                <a16:creationId xmlns:a16="http://schemas.microsoft.com/office/drawing/2014/main" id="{0C312F2C-3D29-1B39-513D-7A9CFDF37D1A}"/>
              </a:ext>
            </a:extLst>
          </p:cNvPr>
          <p:cNvSpPr/>
          <p:nvPr/>
        </p:nvSpPr>
        <p:spPr>
          <a:xfrm>
            <a:off x="723257" y="3750799"/>
            <a:ext cx="2468880" cy="897874"/>
          </a:xfrm>
          <a:prstGeom prst="rect">
            <a:avLst/>
          </a:prstGeom>
          <a:solidFill>
            <a:srgbClr val="729D4D"/>
          </a:solidFill>
          <a:ln>
            <a:solidFill>
              <a:srgbClr val="002060"/>
            </a:solidFill>
          </a:ln>
          <a:scene3d>
            <a:camera prst="orthographicFront"/>
            <a:lightRig rig="threePt" dir="t"/>
          </a:scene3d>
          <a:sp3d>
            <a:bevelT/>
          </a:sp3d>
        </p:spPr>
        <p:txBody>
          <a:bodyPr wrap="square" lIns="762" tIns="762" rIns="762" bIns="7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Lexend" pitchFamily="2" charset="0"/>
                <a:ea typeface="+mn-ea"/>
                <a:cs typeface="Arial"/>
              </a:rPr>
              <a:t>Place and Built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Lexend" pitchFamily="2" charset="0"/>
                <a:ea typeface="+mn-ea"/>
                <a:cs typeface="Arial"/>
              </a:rPr>
              <a:t>Environment Quality </a:t>
            </a:r>
            <a:endParaRPr lang="en-US" sz="1400" b="0" i="0" u="none" strike="noStrike" kern="1200" cap="none" spc="0" normalizeH="0" baseline="0" noProof="0">
              <a:ln>
                <a:noFill/>
              </a:ln>
              <a:solidFill>
                <a:prstClr val="black"/>
              </a:solidFill>
              <a:effectLst/>
              <a:uLnTx/>
              <a:uFillTx/>
              <a:latin typeface="Lexend" pitchFamily="2" charset="0"/>
              <a:ea typeface="+mn-ea"/>
              <a:cs typeface="Arial"/>
            </a:endParaRPr>
          </a:p>
        </p:txBody>
      </p:sp>
      <p:sp>
        <p:nvSpPr>
          <p:cNvPr id="3" name="Text 7">
            <a:extLst>
              <a:ext uri="{FF2B5EF4-FFF2-40B4-BE49-F238E27FC236}">
                <a16:creationId xmlns:a16="http://schemas.microsoft.com/office/drawing/2014/main" id="{F37FC463-8952-260C-A9CB-07F4DB3ECE09}"/>
              </a:ext>
            </a:extLst>
          </p:cNvPr>
          <p:cNvSpPr/>
          <p:nvPr/>
        </p:nvSpPr>
        <p:spPr>
          <a:xfrm>
            <a:off x="3329296" y="3750799"/>
            <a:ext cx="8778240" cy="897874"/>
          </a:xfrm>
          <a:prstGeom prst="rect">
            <a:avLst/>
          </a:prstGeom>
          <a:solidFill>
            <a:srgbClr val="FFFFFF"/>
          </a:solidFill>
          <a:ln w="12700">
            <a:solidFill>
              <a:srgbClr val="002060"/>
            </a:solidFill>
          </a:ln>
          <a:scene3d>
            <a:camera prst="orthographicFront"/>
            <a:lightRig rig="threePt" dir="t"/>
          </a:scene3d>
          <a:sp3d>
            <a:bevelT/>
          </a:sp3d>
        </p:spPr>
        <p:txBody>
          <a:bodyPr wrap="square" lIns="72000" tIns="36000" rIns="72000" bIns="36000" rtlCol="0" anchor="ctr">
            <a:noAutofit/>
          </a:bodyPr>
          <a:lstStyle/>
          <a:p>
            <a:pPr marL="171450" indent="-171450">
              <a:buFont typeface="Arial"/>
              <a:buChar char="•"/>
            </a:pPr>
            <a:endParaRPr lang="en-GB" sz="1200" b="1" dirty="0">
              <a:latin typeface="Lexend" pitchFamily="2" charset="0"/>
              <a:ea typeface="MS PGothic"/>
              <a:cs typeface="Arial"/>
            </a:endParaRPr>
          </a:p>
          <a:p>
            <a:pPr marL="171450" indent="-171450">
              <a:buFont typeface="Arial"/>
              <a:buChar char="•"/>
            </a:pPr>
            <a:r>
              <a:rPr lang="en-GB" sz="1200" b="1" dirty="0">
                <a:latin typeface="Lexend" pitchFamily="2" charset="0"/>
                <a:ea typeface="MS PGothic"/>
                <a:cs typeface="Arial"/>
              </a:rPr>
              <a:t>Planning for Health </a:t>
            </a:r>
            <a:endParaRPr lang="en-GB" dirty="0">
              <a:latin typeface="Lexend" pitchFamily="2" charset="0"/>
            </a:endParaRPr>
          </a:p>
          <a:p>
            <a:pPr marL="171450" indent="-171450">
              <a:buFont typeface="Arial"/>
              <a:buChar char="•"/>
            </a:pPr>
            <a:r>
              <a:rPr lang="en-GB" sz="1200" b="1" dirty="0">
                <a:latin typeface="Lexend" pitchFamily="2" charset="0"/>
                <a:ea typeface="MS PGothic"/>
                <a:cs typeface="Arial"/>
              </a:rPr>
              <a:t>Essex Design Guide </a:t>
            </a:r>
          </a:p>
          <a:p>
            <a:pPr marL="171450" indent="-171450">
              <a:buFont typeface="Arial"/>
              <a:buChar char="•"/>
            </a:pPr>
            <a:r>
              <a:rPr lang="en-GB" sz="1200" b="1" dirty="0">
                <a:latin typeface="Lexend" pitchFamily="2" charset="0"/>
                <a:ea typeface="MS PGothic"/>
                <a:cs typeface="Arial"/>
              </a:rPr>
              <a:t>Essex Quality Review Panel</a:t>
            </a:r>
          </a:p>
          <a:p>
            <a:pPr marL="171450" indent="-171450">
              <a:buFont typeface="Arial"/>
              <a:buChar char="•"/>
            </a:pPr>
            <a:r>
              <a:rPr lang="en-GB" sz="1200" b="1" dirty="0">
                <a:latin typeface="Lexend" pitchFamily="2" charset="0"/>
                <a:ea typeface="MS PGothic"/>
                <a:cs typeface="Arial"/>
              </a:rPr>
              <a:t>Healthy Homes</a:t>
            </a:r>
            <a:endParaRPr lang="en-GB" sz="1200" dirty="0">
              <a:latin typeface="Lexend" pitchFamily="2" charset="0"/>
              <a:ea typeface="MS PGothic"/>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effectLst/>
              <a:uLnTx/>
              <a:uFillTx/>
              <a:latin typeface="Lexend" pitchFamily="2" charset="0"/>
            </a:endParaRPr>
          </a:p>
        </p:txBody>
      </p:sp>
      <p:sp>
        <p:nvSpPr>
          <p:cNvPr id="7" name="TextBox 6">
            <a:extLst>
              <a:ext uri="{FF2B5EF4-FFF2-40B4-BE49-F238E27FC236}">
                <a16:creationId xmlns:a16="http://schemas.microsoft.com/office/drawing/2014/main" id="{0638304C-57EB-FA16-E90A-D114FF1C317D}"/>
              </a:ext>
            </a:extLst>
          </p:cNvPr>
          <p:cNvSpPr txBox="1"/>
          <p:nvPr/>
        </p:nvSpPr>
        <p:spPr>
          <a:xfrm>
            <a:off x="255485" y="191868"/>
            <a:ext cx="10153980" cy="523220"/>
          </a:xfrm>
          <a:prstGeom prst="rect">
            <a:avLst/>
          </a:prstGeom>
          <a:noFill/>
        </p:spPr>
        <p:txBody>
          <a:bodyPr wrap="square">
            <a:spAutoFit/>
          </a:bodyPr>
          <a:lstStyle/>
          <a:p>
            <a:r>
              <a:rPr lang="en-GB" sz="2800" b="1">
                <a:solidFill>
                  <a:srgbClr val="E40037"/>
                </a:solidFill>
                <a:latin typeface="Lexend Black" pitchFamily="2" charset="0"/>
                <a:cs typeface="Arial"/>
              </a:rPr>
              <a:t>Planning &amp; Development: Summary of Activity</a:t>
            </a:r>
            <a:endParaRPr lang="en-GB" sz="2800">
              <a:solidFill>
                <a:srgbClr val="E40037"/>
              </a:solidFill>
              <a:latin typeface="Lexend Black" pitchFamily="2" charset="0"/>
            </a:endParaRPr>
          </a:p>
        </p:txBody>
      </p:sp>
    </p:spTree>
    <p:extLst>
      <p:ext uri="{BB962C8B-B14F-4D97-AF65-F5344CB8AC3E}">
        <p14:creationId xmlns:p14="http://schemas.microsoft.com/office/powerpoint/2010/main" val="244545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3E9C2-5486-4576-1EFA-6A87C153789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F43908-02AF-487F-643A-87F6DB3F275C}"/>
              </a:ext>
            </a:extLst>
          </p:cNvPr>
          <p:cNvSpPr txBox="1"/>
          <p:nvPr/>
        </p:nvSpPr>
        <p:spPr>
          <a:xfrm>
            <a:off x="266370" y="143352"/>
            <a:ext cx="8814020" cy="523220"/>
          </a:xfrm>
          <a:prstGeom prst="rect">
            <a:avLst/>
          </a:prstGeom>
          <a:noFill/>
        </p:spPr>
        <p:txBody>
          <a:bodyPr wrap="square">
            <a:spAutoFit/>
          </a:bodyPr>
          <a:lstStyle/>
          <a:p>
            <a:r>
              <a:rPr lang="en-GB" sz="2800" b="1" dirty="0">
                <a:solidFill>
                  <a:srgbClr val="E40037"/>
                </a:solidFill>
                <a:latin typeface="Lexend Black" pitchFamily="2" charset="0"/>
                <a:cs typeface="Arial"/>
              </a:rPr>
              <a:t>Strategic Planning</a:t>
            </a:r>
            <a:endParaRPr lang="en-GB" sz="2800" dirty="0">
              <a:solidFill>
                <a:srgbClr val="E40037"/>
              </a:solidFill>
              <a:latin typeface="Lexend Black" pitchFamily="2" charset="0"/>
            </a:endParaRPr>
          </a:p>
        </p:txBody>
      </p:sp>
      <p:sp>
        <p:nvSpPr>
          <p:cNvPr id="3" name="Rectangle 2">
            <a:extLst>
              <a:ext uri="{FF2B5EF4-FFF2-40B4-BE49-F238E27FC236}">
                <a16:creationId xmlns:a16="http://schemas.microsoft.com/office/drawing/2014/main" id="{70660370-3A93-944D-6849-3A640318F5E4}"/>
              </a:ext>
            </a:extLst>
          </p:cNvPr>
          <p:cNvSpPr/>
          <p:nvPr/>
        </p:nvSpPr>
        <p:spPr>
          <a:xfrm>
            <a:off x="7173686" y="124428"/>
            <a:ext cx="4971350" cy="6571296"/>
          </a:xfrm>
          <a:prstGeom prst="rect">
            <a:avLst/>
          </a:prstGeom>
          <a:solidFill>
            <a:schemeClr val="bg1"/>
          </a:solidFill>
          <a:ln w="19050">
            <a:solidFill>
              <a:schemeClr val="tx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u="sng" dirty="0">
                <a:solidFill>
                  <a:schemeClr val="tx1"/>
                </a:solidFill>
                <a:latin typeface="Lexend Black" pitchFamily="2" charset="0"/>
              </a:rPr>
              <a:t>Greater Essex Spatial Development Strategy</a:t>
            </a:r>
          </a:p>
          <a:p>
            <a:pPr algn="ctr"/>
            <a:endParaRPr lang="en-GB" sz="1400" dirty="0">
              <a:solidFill>
                <a:schemeClr val="tx1"/>
              </a:solidFill>
              <a:latin typeface="Lexend Black" pitchFamily="2" charset="0"/>
            </a:endParaRPr>
          </a:p>
          <a:p>
            <a:pPr>
              <a:buClr>
                <a:srgbClr val="E40037"/>
              </a:buClr>
            </a:pPr>
            <a:r>
              <a:rPr lang="en-GB" sz="1400" b="1" dirty="0">
                <a:solidFill>
                  <a:schemeClr val="tx1"/>
                </a:solidFill>
                <a:latin typeface="Lexend" pitchFamily="2" charset="0"/>
              </a:rPr>
              <a:t>What will it do</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Set </a:t>
            </a:r>
            <a:r>
              <a:rPr lang="en-GB" sz="1400" b="1" dirty="0">
                <a:solidFill>
                  <a:schemeClr val="tx1"/>
                </a:solidFill>
                <a:latin typeface="Lexend" pitchFamily="2" charset="0"/>
              </a:rPr>
              <a:t>vision, scale and distribution of growth </a:t>
            </a:r>
            <a:r>
              <a:rPr lang="en-GB" sz="1400" dirty="0">
                <a:solidFill>
                  <a:schemeClr val="tx1"/>
                </a:solidFill>
                <a:latin typeface="Lexend" pitchFamily="2" charset="0"/>
              </a:rPr>
              <a:t>(homes, jobs, infrastructure) – </a:t>
            </a:r>
            <a:r>
              <a:rPr lang="en-GB" sz="1400" b="1" dirty="0">
                <a:solidFill>
                  <a:schemeClr val="tx1"/>
                </a:solidFill>
                <a:latin typeface="Lexend" pitchFamily="2" charset="0"/>
              </a:rPr>
              <a:t>30 years</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Provide a </a:t>
            </a:r>
            <a:r>
              <a:rPr lang="en-GB" sz="1400" b="1" dirty="0">
                <a:solidFill>
                  <a:schemeClr val="tx1"/>
                </a:solidFill>
                <a:latin typeface="Lexend" pitchFamily="2" charset="0"/>
              </a:rPr>
              <a:t>strategic spatial framework</a:t>
            </a:r>
            <a:r>
              <a:rPr lang="en-GB" sz="1400" dirty="0">
                <a:solidFill>
                  <a:schemeClr val="tx1"/>
                </a:solidFill>
                <a:latin typeface="Lexend" pitchFamily="2" charset="0"/>
              </a:rPr>
              <a:t> for investment and development</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Address </a:t>
            </a:r>
            <a:r>
              <a:rPr lang="en-GB" sz="1400" b="1" dirty="0">
                <a:solidFill>
                  <a:schemeClr val="tx1"/>
                </a:solidFill>
                <a:latin typeface="Lexend" pitchFamily="2" charset="0"/>
              </a:rPr>
              <a:t>cross-boundary issues </a:t>
            </a:r>
            <a:r>
              <a:rPr lang="en-GB" sz="1400" dirty="0">
                <a:solidFill>
                  <a:schemeClr val="tx1"/>
                </a:solidFill>
                <a:latin typeface="Lexend" pitchFamily="2" charset="0"/>
              </a:rPr>
              <a:t>and </a:t>
            </a:r>
            <a:r>
              <a:rPr lang="en-GB" sz="1400" b="1" dirty="0">
                <a:solidFill>
                  <a:schemeClr val="tx1"/>
                </a:solidFill>
                <a:latin typeface="Lexend" pitchFamily="2" charset="0"/>
              </a:rPr>
              <a:t>strategic priorities </a:t>
            </a:r>
            <a:r>
              <a:rPr lang="en-GB" sz="1400" dirty="0">
                <a:solidFill>
                  <a:schemeClr val="tx1"/>
                </a:solidFill>
                <a:latin typeface="Lexend" pitchFamily="2" charset="0"/>
              </a:rPr>
              <a:t>(transport, energy, health, water, environment)</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Prioritises </a:t>
            </a:r>
            <a:r>
              <a:rPr lang="en-GB" sz="1400" b="1" dirty="0">
                <a:solidFill>
                  <a:schemeClr val="tx1"/>
                </a:solidFill>
                <a:latin typeface="Lexend" pitchFamily="2" charset="0"/>
              </a:rPr>
              <a:t>infrastructure requirements </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Accounts for the adopted </a:t>
            </a:r>
            <a:r>
              <a:rPr lang="en-GB" sz="1400" b="1" dirty="0">
                <a:solidFill>
                  <a:schemeClr val="tx1"/>
                </a:solidFill>
                <a:latin typeface="Lexend" pitchFamily="2" charset="0"/>
              </a:rPr>
              <a:t>Local Nature Recovery Strategy</a:t>
            </a:r>
            <a:endParaRPr lang="en-GB" sz="1400" dirty="0">
              <a:solidFill>
                <a:schemeClr val="tx1"/>
              </a:solidFill>
              <a:latin typeface="Lexend" pitchFamily="2" charset="0"/>
            </a:endParaRPr>
          </a:p>
          <a:p>
            <a:pPr>
              <a:buClr>
                <a:srgbClr val="E40037"/>
              </a:buClr>
            </a:pPr>
            <a:endParaRPr lang="en-GB" sz="1400" dirty="0">
              <a:solidFill>
                <a:schemeClr val="tx1"/>
              </a:solidFill>
              <a:latin typeface="Lexend" pitchFamily="2" charset="0"/>
            </a:endParaRPr>
          </a:p>
          <a:p>
            <a:pPr>
              <a:buClr>
                <a:srgbClr val="E40037"/>
              </a:buClr>
            </a:pPr>
            <a:r>
              <a:rPr lang="en-GB" sz="1400" b="1" dirty="0">
                <a:solidFill>
                  <a:schemeClr val="tx1"/>
                </a:solidFill>
                <a:latin typeface="Lexend" pitchFamily="2" charset="0"/>
              </a:rPr>
              <a:t>Benefits</a:t>
            </a:r>
          </a:p>
          <a:p>
            <a:pPr marL="285750" indent="-285750">
              <a:buClr>
                <a:srgbClr val="E40037"/>
              </a:buClr>
              <a:buFont typeface="Arial" panose="020B0604020202020204" pitchFamily="34" charset="0"/>
              <a:buChar char="•"/>
            </a:pPr>
            <a:r>
              <a:rPr lang="en-GB" sz="1400" b="1" dirty="0">
                <a:solidFill>
                  <a:schemeClr val="tx1"/>
                </a:solidFill>
                <a:latin typeface="Lexend" pitchFamily="2" charset="0"/>
              </a:rPr>
              <a:t>Market certainty</a:t>
            </a:r>
            <a:r>
              <a:rPr lang="en-GB" sz="1400" dirty="0">
                <a:solidFill>
                  <a:schemeClr val="tx1"/>
                </a:solidFill>
                <a:latin typeface="Lexend" pitchFamily="2" charset="0"/>
              </a:rPr>
              <a:t>: unlocks investment and funding</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Better </a:t>
            </a:r>
            <a:r>
              <a:rPr lang="en-GB" sz="1400" b="1" dirty="0">
                <a:solidFill>
                  <a:schemeClr val="tx1"/>
                </a:solidFill>
                <a:latin typeface="Lexend" pitchFamily="2" charset="0"/>
              </a:rPr>
              <a:t>infrastructure</a:t>
            </a:r>
            <a:r>
              <a:rPr lang="en-GB" sz="1400" dirty="0">
                <a:solidFill>
                  <a:schemeClr val="tx1"/>
                </a:solidFill>
                <a:latin typeface="Lexend" pitchFamily="2" charset="0"/>
              </a:rPr>
              <a:t> and </a:t>
            </a:r>
            <a:r>
              <a:rPr lang="en-GB" sz="1400" b="1" dirty="0">
                <a:solidFill>
                  <a:schemeClr val="tx1"/>
                </a:solidFill>
                <a:latin typeface="Lexend" pitchFamily="2" charset="0"/>
              </a:rPr>
              <a:t>development integration</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Stronger </a:t>
            </a:r>
            <a:r>
              <a:rPr lang="en-GB" sz="1400" b="1" dirty="0">
                <a:solidFill>
                  <a:schemeClr val="tx1"/>
                </a:solidFill>
                <a:latin typeface="Lexend" pitchFamily="2" charset="0"/>
              </a:rPr>
              <a:t>protection </a:t>
            </a:r>
            <a:r>
              <a:rPr lang="en-GB" sz="1400" dirty="0">
                <a:solidFill>
                  <a:schemeClr val="tx1"/>
                </a:solidFill>
                <a:latin typeface="Lexend" pitchFamily="2" charset="0"/>
              </a:rPr>
              <a:t>against speculative development</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Clear </a:t>
            </a:r>
            <a:r>
              <a:rPr lang="en-GB" sz="1400" b="1" dirty="0">
                <a:solidFill>
                  <a:schemeClr val="tx1"/>
                </a:solidFill>
                <a:latin typeface="Lexend" pitchFamily="2" charset="0"/>
              </a:rPr>
              <a:t>framework for Local Plans </a:t>
            </a:r>
            <a:r>
              <a:rPr lang="en-GB" sz="1400" dirty="0">
                <a:solidFill>
                  <a:schemeClr val="tx1"/>
                </a:solidFill>
                <a:latin typeface="Lexend" pitchFamily="2" charset="0"/>
              </a:rPr>
              <a:t>= faster, more consistent plan-making</a:t>
            </a:r>
          </a:p>
          <a:p>
            <a:pPr marL="285750" indent="-285750">
              <a:buClr>
                <a:srgbClr val="E40037"/>
              </a:buClr>
              <a:buFont typeface="Arial" panose="020B0604020202020204" pitchFamily="34" charset="0"/>
              <a:buChar char="•"/>
            </a:pPr>
            <a:r>
              <a:rPr lang="en-GB" sz="1400" dirty="0">
                <a:solidFill>
                  <a:schemeClr val="tx1"/>
                </a:solidFill>
                <a:latin typeface="Lexend" pitchFamily="2" charset="0"/>
              </a:rPr>
              <a:t>Supports </a:t>
            </a:r>
            <a:r>
              <a:rPr lang="en-GB" sz="1400" b="1" dirty="0">
                <a:solidFill>
                  <a:schemeClr val="tx1"/>
                </a:solidFill>
                <a:latin typeface="Lexend" pitchFamily="2" charset="0"/>
              </a:rPr>
              <a:t>economic growth </a:t>
            </a:r>
            <a:r>
              <a:rPr lang="en-GB" sz="1400" dirty="0">
                <a:solidFill>
                  <a:schemeClr val="tx1"/>
                </a:solidFill>
                <a:latin typeface="Lexend" pitchFamily="2" charset="0"/>
              </a:rPr>
              <a:t>and identifies key infrastructure priorities</a:t>
            </a:r>
          </a:p>
        </p:txBody>
      </p:sp>
      <p:sp>
        <p:nvSpPr>
          <p:cNvPr id="6" name="TextBox 5">
            <a:extLst>
              <a:ext uri="{FF2B5EF4-FFF2-40B4-BE49-F238E27FC236}">
                <a16:creationId xmlns:a16="http://schemas.microsoft.com/office/drawing/2014/main" id="{83EFBEA9-5118-44B6-AA08-EC01328964BE}"/>
              </a:ext>
            </a:extLst>
          </p:cNvPr>
          <p:cNvSpPr txBox="1"/>
          <p:nvPr/>
        </p:nvSpPr>
        <p:spPr>
          <a:xfrm>
            <a:off x="157512" y="1716814"/>
            <a:ext cx="7016174" cy="5016758"/>
          </a:xfrm>
          <a:prstGeom prst="rect">
            <a:avLst/>
          </a:prstGeom>
          <a:noFill/>
        </p:spPr>
        <p:txBody>
          <a:bodyPr wrap="square">
            <a:spAutoFit/>
          </a:bodyPr>
          <a:lstStyle/>
          <a:p>
            <a:r>
              <a:rPr lang="en-GB" sz="1600" b="1" dirty="0">
                <a:latin typeface="Lexend" pitchFamily="2" charset="0"/>
              </a:rPr>
              <a:t>Challenge</a:t>
            </a:r>
          </a:p>
          <a:p>
            <a:endParaRPr lang="en-GB" sz="1600" b="1" dirty="0">
              <a:latin typeface="Lexend" pitchFamily="2" charset="0"/>
            </a:endParaRPr>
          </a:p>
          <a:p>
            <a:pPr marL="285750" indent="-285750">
              <a:buClr>
                <a:srgbClr val="E40037"/>
              </a:buClr>
              <a:buFont typeface="Arial" panose="020B0604020202020204" pitchFamily="34" charset="0"/>
              <a:buChar char="•"/>
            </a:pPr>
            <a:r>
              <a:rPr lang="en-GB" sz="1600" b="1" dirty="0">
                <a:latin typeface="Lexend" pitchFamily="2" charset="0"/>
              </a:rPr>
              <a:t>Only ~50%</a:t>
            </a:r>
            <a:r>
              <a:rPr lang="en-GB" sz="1600" dirty="0">
                <a:latin typeface="Lexend" pitchFamily="2" charset="0"/>
              </a:rPr>
              <a:t> of Essex LPAs have an </a:t>
            </a:r>
            <a:r>
              <a:rPr lang="en-GB" sz="1600" b="1" dirty="0">
                <a:latin typeface="Lexend" pitchFamily="2" charset="0"/>
              </a:rPr>
              <a:t>up-to-date Local Plan</a:t>
            </a:r>
          </a:p>
          <a:p>
            <a:pPr marL="285750" indent="-285750">
              <a:buClr>
                <a:srgbClr val="E40037"/>
              </a:buClr>
              <a:buFont typeface="Arial" panose="020B0604020202020204" pitchFamily="34" charset="0"/>
              <a:buChar char="•"/>
            </a:pPr>
            <a:r>
              <a:rPr lang="en-GB" sz="1600" dirty="0">
                <a:latin typeface="Lexend" pitchFamily="2" charset="0"/>
              </a:rPr>
              <a:t>This </a:t>
            </a:r>
            <a:r>
              <a:rPr lang="en-GB" sz="1600" b="1" dirty="0">
                <a:latin typeface="Lexend" pitchFamily="2" charset="0"/>
              </a:rPr>
              <a:t>risks unplanned development</a:t>
            </a:r>
            <a:r>
              <a:rPr lang="en-GB" sz="1600" dirty="0">
                <a:latin typeface="Lexend" pitchFamily="2" charset="0"/>
              </a:rPr>
              <a:t>, </a:t>
            </a:r>
            <a:r>
              <a:rPr lang="en-GB" sz="1600" b="1" dirty="0">
                <a:latin typeface="Lexend" pitchFamily="2" charset="0"/>
              </a:rPr>
              <a:t>infrastructure gaps</a:t>
            </a:r>
            <a:r>
              <a:rPr lang="en-GB" sz="1600" dirty="0">
                <a:latin typeface="Lexend" pitchFamily="2" charset="0"/>
              </a:rPr>
              <a:t>, and </a:t>
            </a:r>
            <a:r>
              <a:rPr lang="en-GB" sz="1600" b="1" dirty="0">
                <a:latin typeface="Lexend" pitchFamily="2" charset="0"/>
              </a:rPr>
              <a:t>lower-quality</a:t>
            </a:r>
            <a:r>
              <a:rPr lang="en-GB" sz="1600" dirty="0">
                <a:latin typeface="Lexend" pitchFamily="2" charset="0"/>
              </a:rPr>
              <a:t> outcomes</a:t>
            </a:r>
          </a:p>
          <a:p>
            <a:pPr marL="285750" indent="-285750">
              <a:buClr>
                <a:srgbClr val="E40037"/>
              </a:buClr>
              <a:buFont typeface="Arial" panose="020B0604020202020204" pitchFamily="34" charset="0"/>
              <a:buChar char="•"/>
            </a:pPr>
            <a:r>
              <a:rPr lang="en-GB" sz="1600" b="1" dirty="0">
                <a:latin typeface="Lexend" pitchFamily="2" charset="0"/>
              </a:rPr>
              <a:t>Housing </a:t>
            </a:r>
            <a:r>
              <a:rPr lang="en-GB" sz="1600" dirty="0">
                <a:latin typeface="Lexend" pitchFamily="2" charset="0"/>
              </a:rPr>
              <a:t>delivery </a:t>
            </a:r>
            <a:r>
              <a:rPr lang="en-GB" sz="1600" b="1" dirty="0">
                <a:latin typeface="Lexend" pitchFamily="2" charset="0"/>
              </a:rPr>
              <a:t>~50% of need</a:t>
            </a:r>
            <a:r>
              <a:rPr lang="en-GB" sz="1600" dirty="0">
                <a:latin typeface="Lexend" pitchFamily="2" charset="0"/>
              </a:rPr>
              <a:t>; weak land supply and investor uncertainty</a:t>
            </a:r>
          </a:p>
          <a:p>
            <a:pPr marL="285750" indent="-285750">
              <a:buClr>
                <a:srgbClr val="E40037"/>
              </a:buClr>
              <a:buFont typeface="Arial" panose="020B0604020202020204" pitchFamily="34" charset="0"/>
              <a:buChar char="•"/>
            </a:pPr>
            <a:r>
              <a:rPr lang="en-GB" sz="1600" b="1" dirty="0">
                <a:latin typeface="Lexend" pitchFamily="2" charset="0"/>
              </a:rPr>
              <a:t>“Duty to Co-operate” ineffective</a:t>
            </a:r>
            <a:r>
              <a:rPr lang="en-GB" sz="1600" dirty="0">
                <a:latin typeface="Lexend" pitchFamily="2" charset="0"/>
              </a:rPr>
              <a:t>: lack of joined‑up, strategic and cross-boundary planning</a:t>
            </a:r>
          </a:p>
          <a:p>
            <a:endParaRPr lang="en-GB" sz="1600" dirty="0">
              <a:latin typeface="Lexend" pitchFamily="2" charset="0"/>
            </a:endParaRPr>
          </a:p>
          <a:p>
            <a:r>
              <a:rPr lang="en-GB" sz="1600" b="1" dirty="0">
                <a:latin typeface="Lexend" pitchFamily="2" charset="0"/>
              </a:rPr>
              <a:t>Key Next Steps</a:t>
            </a:r>
          </a:p>
          <a:p>
            <a:endParaRPr lang="en-GB" sz="1600" b="1" dirty="0">
              <a:latin typeface="Lexend" pitchFamily="2" charset="0"/>
            </a:endParaRPr>
          </a:p>
          <a:p>
            <a:pPr marL="285750" indent="-285750">
              <a:buClr>
                <a:srgbClr val="E40037"/>
              </a:buClr>
              <a:buFont typeface="Arial" panose="020B0604020202020204" pitchFamily="34" charset="0"/>
              <a:buChar char="•"/>
            </a:pPr>
            <a:r>
              <a:rPr lang="en-GB" sz="1600" b="1" dirty="0">
                <a:latin typeface="Lexend" pitchFamily="2" charset="0"/>
              </a:rPr>
              <a:t>Submit SDS timetable </a:t>
            </a:r>
            <a:r>
              <a:rPr lang="en-GB" sz="1600" dirty="0">
                <a:latin typeface="Lexend" pitchFamily="2" charset="0"/>
              </a:rPr>
              <a:t>to Government (within 90 days of Regulations being published) – expected to be done early 2027</a:t>
            </a:r>
          </a:p>
          <a:p>
            <a:pPr marL="285750" indent="-285750">
              <a:buClr>
                <a:srgbClr val="E40037"/>
              </a:buClr>
              <a:buFont typeface="Arial" panose="020B0604020202020204" pitchFamily="34" charset="0"/>
              <a:buChar char="•"/>
            </a:pPr>
            <a:r>
              <a:rPr lang="en-GB" sz="1600" b="1" dirty="0">
                <a:latin typeface="Lexend" pitchFamily="2" charset="0"/>
              </a:rPr>
              <a:t>Continue preparatory tasks </a:t>
            </a:r>
            <a:r>
              <a:rPr lang="en-GB" sz="1600" dirty="0">
                <a:latin typeface="Lexend" pitchFamily="2" charset="0"/>
              </a:rPr>
              <a:t>– evidence audit, Steering Group, liaising with districts, Member engagement (vision)</a:t>
            </a:r>
          </a:p>
          <a:p>
            <a:pPr marL="285750" indent="-285750">
              <a:buClr>
                <a:srgbClr val="E40037"/>
              </a:buClr>
              <a:buFont typeface="Arial" panose="020B0604020202020204" pitchFamily="34" charset="0"/>
              <a:buChar char="•"/>
            </a:pPr>
            <a:r>
              <a:rPr lang="en-GB" sz="1600" b="1" dirty="0">
                <a:latin typeface="Lexend" pitchFamily="2" charset="0"/>
              </a:rPr>
              <a:t>Interim Governance Arrangements </a:t>
            </a:r>
            <a:r>
              <a:rPr lang="en-GB" sz="1600" dirty="0">
                <a:latin typeface="Lexend" pitchFamily="2" charset="0"/>
              </a:rPr>
              <a:t>– Decision by Cabinet in Oct </a:t>
            </a:r>
          </a:p>
          <a:p>
            <a:pPr marL="285750" indent="-285750">
              <a:buClr>
                <a:srgbClr val="E40037"/>
              </a:buClr>
              <a:buFont typeface="Arial" panose="020B0604020202020204" pitchFamily="34" charset="0"/>
              <a:buChar char="•"/>
            </a:pPr>
            <a:r>
              <a:rPr lang="en-GB" sz="1600" dirty="0">
                <a:latin typeface="Lexend" pitchFamily="2" charset="0"/>
              </a:rPr>
              <a:t>Begin </a:t>
            </a:r>
            <a:r>
              <a:rPr lang="en-GB" sz="1600" b="1" dirty="0">
                <a:latin typeface="Lexend" pitchFamily="2" charset="0"/>
              </a:rPr>
              <a:t>evidence gathering </a:t>
            </a:r>
            <a:r>
              <a:rPr lang="en-GB" sz="1600" dirty="0">
                <a:latin typeface="Lexend" pitchFamily="2" charset="0"/>
              </a:rPr>
              <a:t>and </a:t>
            </a:r>
            <a:r>
              <a:rPr lang="en-GB" sz="1600" b="1" dirty="0">
                <a:latin typeface="Lexend" pitchFamily="2" charset="0"/>
              </a:rPr>
              <a:t>plan preparation </a:t>
            </a:r>
            <a:r>
              <a:rPr lang="en-GB" sz="1600" dirty="0">
                <a:latin typeface="Lexend" pitchFamily="2" charset="0"/>
              </a:rPr>
              <a:t>(once Regulations are laid)</a:t>
            </a:r>
          </a:p>
          <a:p>
            <a:pPr marL="285750" indent="-285750">
              <a:buClr>
                <a:srgbClr val="E40037"/>
              </a:buClr>
              <a:buFont typeface="Arial" panose="020B0604020202020204" pitchFamily="34" charset="0"/>
              <a:buChar char="•"/>
            </a:pPr>
            <a:r>
              <a:rPr lang="en-GB" sz="1600" dirty="0">
                <a:latin typeface="Lexend" pitchFamily="2" charset="0"/>
              </a:rPr>
              <a:t>Develop </a:t>
            </a:r>
            <a:r>
              <a:rPr lang="en-GB" sz="1600" b="1" dirty="0">
                <a:latin typeface="Lexend" pitchFamily="2" charset="0"/>
              </a:rPr>
              <a:t>digital platform for SDS data </a:t>
            </a:r>
            <a:r>
              <a:rPr lang="en-GB" sz="1600" dirty="0">
                <a:latin typeface="Lexend" pitchFamily="2" charset="0"/>
              </a:rPr>
              <a:t>and documentation</a:t>
            </a:r>
            <a:endParaRPr lang="en-GB" sz="1400" dirty="0">
              <a:latin typeface="Lexend" pitchFamily="2" charset="0"/>
            </a:endParaRPr>
          </a:p>
        </p:txBody>
      </p:sp>
      <p:sp>
        <p:nvSpPr>
          <p:cNvPr id="12" name="TextBox 11">
            <a:extLst>
              <a:ext uri="{FF2B5EF4-FFF2-40B4-BE49-F238E27FC236}">
                <a16:creationId xmlns:a16="http://schemas.microsoft.com/office/drawing/2014/main" id="{557C429F-113F-523C-E4F1-1E6C384AECA4}"/>
              </a:ext>
            </a:extLst>
          </p:cNvPr>
          <p:cNvSpPr txBox="1"/>
          <p:nvPr/>
        </p:nvSpPr>
        <p:spPr>
          <a:xfrm>
            <a:off x="157512" y="714639"/>
            <a:ext cx="6905626" cy="83099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
                <a:srgbClr val="E40037"/>
              </a:buClr>
              <a:buSzTx/>
              <a:buFontTx/>
              <a:buNone/>
              <a:tabLst/>
              <a:defRPr/>
            </a:pPr>
            <a:r>
              <a:rPr kumimoji="0" lang="en-GB" sz="1600" b="1" i="0" u="none" strike="noStrike" kern="1200" cap="none" spc="0" normalizeH="0" baseline="0" noProof="0" dirty="0">
                <a:ln>
                  <a:noFill/>
                </a:ln>
                <a:solidFill>
                  <a:prstClr val="black"/>
                </a:solidFill>
                <a:effectLst/>
                <a:uLnTx/>
                <a:uFillTx/>
                <a:latin typeface="Lexend" pitchFamily="2" charset="0"/>
                <a:ea typeface="MS PGothic" pitchFamily="34" charset="-128"/>
                <a:cs typeface="+mn-cs"/>
              </a:rPr>
              <a:t>Government have legislated, requiring Spatial Development Strategies (SDS) across England. They want to see them in place by July 2029 (Greater Essex is part of the front-runner group).</a:t>
            </a:r>
          </a:p>
        </p:txBody>
      </p:sp>
    </p:spTree>
    <p:extLst>
      <p:ext uri="{BB962C8B-B14F-4D97-AF65-F5344CB8AC3E}">
        <p14:creationId xmlns:p14="http://schemas.microsoft.com/office/powerpoint/2010/main" val="51448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3375C-4694-D8D4-1AF2-3225C83AEFA4}"/>
              </a:ext>
            </a:extLst>
          </p:cNvPr>
          <p:cNvSpPr>
            <a:spLocks noGrp="1"/>
          </p:cNvSpPr>
          <p:nvPr>
            <p:ph type="title"/>
          </p:nvPr>
        </p:nvSpPr>
        <p:spPr>
          <a:xfrm>
            <a:off x="383152" y="90016"/>
            <a:ext cx="9975694" cy="737964"/>
          </a:xfrm>
        </p:spPr>
        <p:txBody>
          <a:bodyPr>
            <a:normAutofit/>
          </a:bodyPr>
          <a:lstStyle/>
          <a:p>
            <a:r>
              <a:rPr lang="en-GB" sz="3600" b="1" dirty="0">
                <a:latin typeface="Arial" panose="020B0604020202020204" pitchFamily="34" charset="0"/>
                <a:cs typeface="Arial" panose="020B0604020202020204" pitchFamily="34" charset="0"/>
              </a:rPr>
              <a:t>What are the benefits of having an SDS?</a:t>
            </a:r>
            <a:endParaRPr lang="en-GB" sz="3600" dirty="0"/>
          </a:p>
        </p:txBody>
      </p:sp>
      <p:pic>
        <p:nvPicPr>
          <p:cNvPr id="4" name="Picture 3">
            <a:extLst>
              <a:ext uri="{FF2B5EF4-FFF2-40B4-BE49-F238E27FC236}">
                <a16:creationId xmlns:a16="http://schemas.microsoft.com/office/drawing/2014/main" id="{D39B1995-0D3C-A166-24A5-E27E5B38159E}"/>
              </a:ext>
            </a:extLst>
          </p:cNvPr>
          <p:cNvPicPr>
            <a:picLocks noChangeAspect="1"/>
          </p:cNvPicPr>
          <p:nvPr/>
        </p:nvPicPr>
        <p:blipFill>
          <a:blip r:embed="rId2">
            <a:duotone>
              <a:prstClr val="black"/>
              <a:srgbClr val="C00000">
                <a:tint val="45000"/>
                <a:satMod val="400000"/>
              </a:srgbClr>
            </a:duotone>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6289921" y="2641055"/>
            <a:ext cx="914479" cy="914479"/>
          </a:xfrm>
          <a:prstGeom prst="rect">
            <a:avLst/>
          </a:prstGeom>
        </p:spPr>
      </p:pic>
      <p:pic>
        <p:nvPicPr>
          <p:cNvPr id="6" name="Picture 5">
            <a:extLst>
              <a:ext uri="{FF2B5EF4-FFF2-40B4-BE49-F238E27FC236}">
                <a16:creationId xmlns:a16="http://schemas.microsoft.com/office/drawing/2014/main" id="{1C41A8EA-3CE7-8E87-6502-1C853E754918}"/>
              </a:ext>
            </a:extLst>
          </p:cNvPr>
          <p:cNvPicPr>
            <a:picLocks noChangeAspect="1"/>
          </p:cNvPicPr>
          <p:nvPr/>
        </p:nvPicPr>
        <p:blipFill>
          <a:blip r:embed="rId4">
            <a:duotone>
              <a:prstClr val="black"/>
              <a:srgbClr val="C00000">
                <a:tint val="45000"/>
                <a:satMod val="400000"/>
              </a:srgbClr>
            </a:duotone>
          </a:blip>
          <a:stretch>
            <a:fillRect/>
          </a:stretch>
        </p:blipFill>
        <p:spPr>
          <a:xfrm>
            <a:off x="954898" y="3637883"/>
            <a:ext cx="914479" cy="914479"/>
          </a:xfrm>
          <a:prstGeom prst="rect">
            <a:avLst/>
          </a:prstGeom>
          <a:solidFill>
            <a:schemeClr val="bg1"/>
          </a:solidFill>
          <a:ln>
            <a:solidFill>
              <a:schemeClr val="bg1"/>
            </a:solidFill>
          </a:ln>
        </p:spPr>
      </p:pic>
      <p:pic>
        <p:nvPicPr>
          <p:cNvPr id="8" name="Picture 7">
            <a:extLst>
              <a:ext uri="{FF2B5EF4-FFF2-40B4-BE49-F238E27FC236}">
                <a16:creationId xmlns:a16="http://schemas.microsoft.com/office/drawing/2014/main" id="{5CC26234-CB1E-FDC9-2955-B1D828F3BDAF}"/>
              </a:ext>
            </a:extLst>
          </p:cNvPr>
          <p:cNvPicPr>
            <a:picLocks noChangeAspect="1"/>
          </p:cNvPicPr>
          <p:nvPr/>
        </p:nvPicPr>
        <p:blipFill>
          <a:blip r:embed="rId5">
            <a:duotone>
              <a:prstClr val="black"/>
              <a:srgbClr val="C00000">
                <a:tint val="45000"/>
                <a:satMod val="400000"/>
              </a:srgbClr>
            </a:duotone>
          </a:blip>
          <a:stretch>
            <a:fillRect/>
          </a:stretch>
        </p:blipFill>
        <p:spPr>
          <a:xfrm>
            <a:off x="954898" y="2503285"/>
            <a:ext cx="914479" cy="914479"/>
          </a:xfrm>
          <a:prstGeom prst="rect">
            <a:avLst/>
          </a:prstGeom>
          <a:ln>
            <a:solidFill>
              <a:schemeClr val="bg1"/>
            </a:solidFill>
          </a:ln>
        </p:spPr>
      </p:pic>
      <p:pic>
        <p:nvPicPr>
          <p:cNvPr id="10" name="Picture 9">
            <a:extLst>
              <a:ext uri="{FF2B5EF4-FFF2-40B4-BE49-F238E27FC236}">
                <a16:creationId xmlns:a16="http://schemas.microsoft.com/office/drawing/2014/main" id="{9682DE55-2543-B75C-3F8F-A0673E0027FE}"/>
              </a:ext>
            </a:extLst>
          </p:cNvPr>
          <p:cNvPicPr>
            <a:picLocks noChangeAspect="1"/>
          </p:cNvPicPr>
          <p:nvPr/>
        </p:nvPicPr>
        <p:blipFill>
          <a:blip r:embed="rId6">
            <a:duotone>
              <a:prstClr val="black"/>
              <a:srgbClr val="C00000">
                <a:tint val="45000"/>
                <a:satMod val="400000"/>
              </a:srgbClr>
            </a:duotone>
          </a:blip>
          <a:stretch>
            <a:fillRect/>
          </a:stretch>
        </p:blipFill>
        <p:spPr>
          <a:xfrm>
            <a:off x="943437" y="1203454"/>
            <a:ext cx="914479" cy="914479"/>
          </a:xfrm>
          <a:prstGeom prst="rect">
            <a:avLst/>
          </a:prstGeom>
          <a:solidFill>
            <a:schemeClr val="bg1"/>
          </a:solidFill>
        </p:spPr>
      </p:pic>
      <p:pic>
        <p:nvPicPr>
          <p:cNvPr id="12" name="Picture 11">
            <a:extLst>
              <a:ext uri="{FF2B5EF4-FFF2-40B4-BE49-F238E27FC236}">
                <a16:creationId xmlns:a16="http://schemas.microsoft.com/office/drawing/2014/main" id="{7C3C9319-113B-FEC9-7EFB-046B5554FF10}"/>
              </a:ext>
            </a:extLst>
          </p:cNvPr>
          <p:cNvPicPr>
            <a:picLocks noChangeAspect="1"/>
          </p:cNvPicPr>
          <p:nvPr/>
        </p:nvPicPr>
        <p:blipFill>
          <a:blip r:embed="rId7">
            <a:duotone>
              <a:prstClr val="black"/>
              <a:srgbClr val="E40037">
                <a:tint val="45000"/>
                <a:satMod val="400000"/>
              </a:srgbClr>
            </a:duotone>
          </a:blip>
          <a:stretch>
            <a:fillRect/>
          </a:stretch>
        </p:blipFill>
        <p:spPr>
          <a:xfrm>
            <a:off x="6283487" y="3803110"/>
            <a:ext cx="914479" cy="914479"/>
          </a:xfrm>
          <a:prstGeom prst="rect">
            <a:avLst/>
          </a:prstGeom>
        </p:spPr>
      </p:pic>
      <p:pic>
        <p:nvPicPr>
          <p:cNvPr id="14" name="Picture 13">
            <a:extLst>
              <a:ext uri="{FF2B5EF4-FFF2-40B4-BE49-F238E27FC236}">
                <a16:creationId xmlns:a16="http://schemas.microsoft.com/office/drawing/2014/main" id="{954F8EF8-6A7A-4A33-3412-77208EE95E33}"/>
              </a:ext>
            </a:extLst>
          </p:cNvPr>
          <p:cNvPicPr>
            <a:picLocks noChangeAspect="1"/>
          </p:cNvPicPr>
          <p:nvPr/>
        </p:nvPicPr>
        <p:blipFill>
          <a:blip r:embed="rId8">
            <a:duotone>
              <a:prstClr val="black"/>
              <a:srgbClr val="C00000">
                <a:tint val="45000"/>
                <a:satMod val="400000"/>
              </a:srgbClr>
            </a:duotone>
          </a:blip>
          <a:stretch>
            <a:fillRect/>
          </a:stretch>
        </p:blipFill>
        <p:spPr>
          <a:xfrm>
            <a:off x="6235493" y="1203453"/>
            <a:ext cx="914479" cy="914479"/>
          </a:xfrm>
          <a:prstGeom prst="rect">
            <a:avLst/>
          </a:prstGeom>
          <a:solidFill>
            <a:schemeClr val="bg1"/>
          </a:solidFill>
          <a:ln>
            <a:solidFill>
              <a:schemeClr val="bg1"/>
            </a:solidFill>
          </a:ln>
        </p:spPr>
      </p:pic>
      <p:sp>
        <p:nvSpPr>
          <p:cNvPr id="3" name="TextBox 2">
            <a:extLst>
              <a:ext uri="{FF2B5EF4-FFF2-40B4-BE49-F238E27FC236}">
                <a16:creationId xmlns:a16="http://schemas.microsoft.com/office/drawing/2014/main" id="{6022D2F8-5F2E-1A40-88D7-D6AC4B4A51EE}"/>
              </a:ext>
            </a:extLst>
          </p:cNvPr>
          <p:cNvSpPr txBox="1"/>
          <p:nvPr/>
        </p:nvSpPr>
        <p:spPr>
          <a:xfrm>
            <a:off x="2015027" y="1320750"/>
            <a:ext cx="3355972" cy="12024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Market Certainty for investors and developers – stronger investment pipeline</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BC1E79C-2EA4-2A94-6667-E25F0FD03039}"/>
              </a:ext>
            </a:extLst>
          </p:cNvPr>
          <p:cNvSpPr txBox="1"/>
          <p:nvPr/>
        </p:nvSpPr>
        <p:spPr>
          <a:xfrm>
            <a:off x="2015027" y="2540529"/>
            <a:ext cx="3501726" cy="144710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Identifies the scale of homes and jobs needed for any area over the long term </a:t>
            </a:r>
          </a:p>
          <a:p>
            <a:pPr marL="0" marR="0" lvl="0" indent="0" algn="l" defTabSz="914400" rtl="0" eaLnBrk="1" fontAlgn="auto" latinLnBrk="0" hangingPunct="1">
              <a:lnSpc>
                <a:spcPct val="100000"/>
              </a:lnSpc>
              <a:spcBef>
                <a:spcPts val="0"/>
              </a:spcBef>
              <a:spcAft>
                <a:spcPts val="1134"/>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E06B2951-A574-A46D-545B-E3F65A41E129}"/>
              </a:ext>
            </a:extLst>
          </p:cNvPr>
          <p:cNvSpPr txBox="1"/>
          <p:nvPr/>
        </p:nvSpPr>
        <p:spPr>
          <a:xfrm>
            <a:off x="2066525" y="3829399"/>
            <a:ext cx="3401501" cy="101575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Clarity on the on strategic locations for growth</a:t>
            </a:r>
            <a:r>
              <a:rPr lang="en-GB" sz="1600" b="1" dirty="0">
                <a:solidFill>
                  <a:prstClr val="black"/>
                </a:solidFill>
                <a:latin typeface="Arial" panose="020B0604020202020204" pitchFamily="34" charset="0"/>
                <a:cs typeface="Arial" panose="020B0604020202020204" pitchFamily="34" charset="0"/>
              </a:rPr>
              <a:t>, opportunity areas, and areas to protect</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C8476E3-BAC5-E5EE-5432-DC65F7C8D72A}"/>
              </a:ext>
            </a:extLst>
          </p:cNvPr>
          <p:cNvSpPr txBox="1"/>
          <p:nvPr/>
        </p:nvSpPr>
        <p:spPr>
          <a:xfrm>
            <a:off x="7406576" y="1375081"/>
            <a:ext cx="4158343" cy="12024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Infrastructure priorities will inform Government funding decisions and align statutory consultees</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530E290-53FF-A7EB-A26A-CDA825550BD3}"/>
              </a:ext>
            </a:extLst>
          </p:cNvPr>
          <p:cNvSpPr txBox="1"/>
          <p:nvPr/>
        </p:nvSpPr>
        <p:spPr>
          <a:xfrm>
            <a:off x="7406576" y="2713850"/>
            <a:ext cx="3880549" cy="1235648"/>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Protects important areas from development</a:t>
            </a:r>
          </a:p>
        </p:txBody>
      </p:sp>
      <p:sp>
        <p:nvSpPr>
          <p:cNvPr id="13" name="TextBox 12">
            <a:extLst>
              <a:ext uri="{FF2B5EF4-FFF2-40B4-BE49-F238E27FC236}">
                <a16:creationId xmlns:a16="http://schemas.microsoft.com/office/drawing/2014/main" id="{F2AB9114-9AE0-1C28-056F-A7A3E11B3B17}"/>
              </a:ext>
            </a:extLst>
          </p:cNvPr>
          <p:cNvSpPr txBox="1"/>
          <p:nvPr/>
        </p:nvSpPr>
        <p:spPr>
          <a:xfrm>
            <a:off x="7406576" y="3903143"/>
            <a:ext cx="4122510" cy="81444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134"/>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Reduced cost to the public purse caused by speculative development</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D76F8459-FDA8-0496-374A-3189BBE027BB}"/>
              </a:ext>
            </a:extLst>
          </p:cNvPr>
          <p:cNvSpPr txBox="1"/>
          <p:nvPr/>
        </p:nvSpPr>
        <p:spPr>
          <a:xfrm>
            <a:off x="176271" y="6239086"/>
            <a:ext cx="11839458" cy="400110"/>
          </a:xfrm>
          <a:prstGeom prst="rect">
            <a:avLst/>
          </a:prstGeom>
          <a:noFill/>
        </p:spPr>
        <p:txBody>
          <a:bodyPr wrap="square" rtlCol="0">
            <a:spAutoFit/>
          </a:bodyPr>
          <a:lstStyle/>
          <a:p>
            <a:pPr algn="ctr"/>
            <a:r>
              <a:rPr lang="en-GB" sz="2000" b="1" i="1" dirty="0">
                <a:latin typeface="Arial" panose="020B0604020202020204" pitchFamily="34" charset="0"/>
                <a:cs typeface="Arial" panose="020B0604020202020204" pitchFamily="34" charset="0"/>
              </a:rPr>
              <a:t>Acts as a spatial investment framework for Greater Essex</a:t>
            </a:r>
          </a:p>
        </p:txBody>
      </p:sp>
      <p:pic>
        <p:nvPicPr>
          <p:cNvPr id="16" name="Graphic 15" descr="Construction worker female with solid fill">
            <a:extLst>
              <a:ext uri="{FF2B5EF4-FFF2-40B4-BE49-F238E27FC236}">
                <a16:creationId xmlns:a16="http://schemas.microsoft.com/office/drawing/2014/main" id="{A696CE44-8837-699F-B7F9-775BEAEF6CD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54977" y="4871545"/>
            <a:ext cx="914400" cy="914400"/>
          </a:xfrm>
          <a:prstGeom prst="rect">
            <a:avLst/>
          </a:prstGeom>
        </p:spPr>
      </p:pic>
      <p:sp>
        <p:nvSpPr>
          <p:cNvPr id="17" name="TextBox 16">
            <a:extLst>
              <a:ext uri="{FF2B5EF4-FFF2-40B4-BE49-F238E27FC236}">
                <a16:creationId xmlns:a16="http://schemas.microsoft.com/office/drawing/2014/main" id="{01C2D6F1-623F-9AD8-5A21-7F06018E53EC}"/>
              </a:ext>
            </a:extLst>
          </p:cNvPr>
          <p:cNvSpPr txBox="1"/>
          <p:nvPr/>
        </p:nvSpPr>
        <p:spPr>
          <a:xfrm>
            <a:off x="1969498" y="4913247"/>
            <a:ext cx="3401501" cy="830997"/>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Strengthened influence and alignment with infrastructure providers</a:t>
            </a:r>
            <a:endParaRPr lang="en-GB" sz="1600" b="1" dirty="0"/>
          </a:p>
        </p:txBody>
      </p:sp>
      <p:sp>
        <p:nvSpPr>
          <p:cNvPr id="18" name="TextBox 17">
            <a:extLst>
              <a:ext uri="{FF2B5EF4-FFF2-40B4-BE49-F238E27FC236}">
                <a16:creationId xmlns:a16="http://schemas.microsoft.com/office/drawing/2014/main" id="{1A17B16D-25E9-10DC-9374-369EF46DEBAE}"/>
              </a:ext>
            </a:extLst>
          </p:cNvPr>
          <p:cNvSpPr txBox="1"/>
          <p:nvPr/>
        </p:nvSpPr>
        <p:spPr>
          <a:xfrm>
            <a:off x="6399647" y="4944026"/>
            <a:ext cx="2406896" cy="769441"/>
          </a:xfrm>
          <a:prstGeom prst="rect">
            <a:avLst/>
          </a:prstGeom>
          <a:noFill/>
          <a:ln>
            <a:solidFill>
              <a:schemeClr val="accent2">
                <a:lumMod val="50000"/>
              </a:schemeClr>
            </a:solidFill>
          </a:ln>
        </p:spPr>
        <p:txBody>
          <a:bodyPr wrap="square" rtlCol="0">
            <a:spAutoFit/>
          </a:bodyPr>
          <a:lstStyle/>
          <a:p>
            <a:r>
              <a:rPr lang="en-GB" sz="4400" b="1" dirty="0">
                <a:solidFill>
                  <a:srgbClr val="C00000"/>
                </a:solidFill>
              </a:rPr>
              <a:t>Synergy</a:t>
            </a:r>
          </a:p>
        </p:txBody>
      </p:sp>
    </p:spTree>
    <p:extLst>
      <p:ext uri="{BB962C8B-B14F-4D97-AF65-F5344CB8AC3E}">
        <p14:creationId xmlns:p14="http://schemas.microsoft.com/office/powerpoint/2010/main" val="684108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56BF-76F2-A728-E425-06D97E6197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C74EFB-2FC1-85CD-8744-DB3CB4C1792E}"/>
              </a:ext>
            </a:extLst>
          </p:cNvPr>
          <p:cNvSpPr txBox="1"/>
          <p:nvPr/>
        </p:nvSpPr>
        <p:spPr>
          <a:xfrm>
            <a:off x="266370" y="342477"/>
            <a:ext cx="8814020" cy="523220"/>
          </a:xfrm>
          <a:prstGeom prst="rect">
            <a:avLst/>
          </a:prstGeom>
          <a:noFill/>
        </p:spPr>
        <p:txBody>
          <a:bodyPr wrap="square">
            <a:spAutoFit/>
          </a:bodyPr>
          <a:lstStyle/>
          <a:p>
            <a:r>
              <a:rPr lang="en-GB" sz="2800" b="1">
                <a:solidFill>
                  <a:srgbClr val="E40037"/>
                </a:solidFill>
                <a:latin typeface="Lexend Black" pitchFamily="2" charset="0"/>
                <a:cs typeface="Arial"/>
              </a:rPr>
              <a:t>Local Plans </a:t>
            </a:r>
            <a:endParaRPr lang="en-GB" sz="2800">
              <a:solidFill>
                <a:srgbClr val="E40037"/>
              </a:solidFill>
              <a:latin typeface="Lexend Black" pitchFamily="2" charset="0"/>
            </a:endParaRPr>
          </a:p>
        </p:txBody>
      </p:sp>
      <p:sp>
        <p:nvSpPr>
          <p:cNvPr id="4" name="TextBox 3">
            <a:extLst>
              <a:ext uri="{FF2B5EF4-FFF2-40B4-BE49-F238E27FC236}">
                <a16:creationId xmlns:a16="http://schemas.microsoft.com/office/drawing/2014/main" id="{0A901B82-4F6C-9E83-33CA-CE014373181B}"/>
              </a:ext>
            </a:extLst>
          </p:cNvPr>
          <p:cNvSpPr txBox="1"/>
          <p:nvPr/>
        </p:nvSpPr>
        <p:spPr>
          <a:xfrm>
            <a:off x="266370" y="1802100"/>
            <a:ext cx="6020130" cy="4339650"/>
          </a:xfrm>
          <a:prstGeom prst="rect">
            <a:avLst/>
          </a:prstGeom>
          <a:noFill/>
        </p:spPr>
        <p:txBody>
          <a:bodyPr wrap="square">
            <a:spAutoFit/>
          </a:bodyPr>
          <a:lstStyle/>
          <a:p>
            <a:pPr marR="0" lvl="0" algn="l" defTabSz="914400" rtl="0" eaLnBrk="1" fontAlgn="base" latinLnBrk="0" hangingPunct="1">
              <a:lnSpc>
                <a:spcPct val="100000"/>
              </a:lnSpc>
              <a:spcBef>
                <a:spcPct val="0"/>
              </a:spcBef>
              <a:spcAft>
                <a:spcPts val="600"/>
              </a:spcAft>
              <a:buClr>
                <a:srgbClr val="E40037"/>
              </a:buClr>
              <a:buSzTx/>
              <a:tabLst>
                <a:tab pos="622300" algn="l"/>
              </a:tabLst>
              <a:defRPr/>
            </a:pPr>
            <a:endParaRPr kumimoji="0" lang="en-GB" sz="800" b="1" i="0" u="none" strike="noStrike" kern="1200" cap="none" spc="0" normalizeH="0" baseline="0" noProof="0" dirty="0">
              <a:ln>
                <a:noFill/>
              </a:ln>
              <a:solidFill>
                <a:srgbClr val="000000"/>
              </a:solidFill>
              <a:effectLst/>
              <a:uLnTx/>
              <a:uFillTx/>
              <a:latin typeface="Lexend" pitchFamily="2" charset="0"/>
              <a:ea typeface="Calibri"/>
              <a:cs typeface="Calibri"/>
            </a:endParaRPr>
          </a:p>
          <a:p>
            <a:pPr marL="285750" marR="0" lvl="0" indent="-285750" algn="l" defTabSz="914400" rtl="0" eaLnBrk="1" fontAlgn="base" latinLnBrk="0" hangingPunct="1">
              <a:lnSpc>
                <a:spcPct val="100000"/>
              </a:lnSpc>
              <a:spcBef>
                <a:spcPct val="0"/>
              </a:spcBef>
              <a:spcAft>
                <a:spcPts val="600"/>
              </a:spcAft>
              <a:buClr>
                <a:srgbClr val="E40037"/>
              </a:buClr>
              <a:buSzTx/>
              <a:buFont typeface="Arial" panose="020B0604020202020204" pitchFamily="34" charset="0"/>
              <a:buChar char="•"/>
              <a:tabLst>
                <a:tab pos="622300" algn="l"/>
              </a:tabLst>
              <a:defRPr/>
            </a:pPr>
            <a:r>
              <a:rPr kumimoji="0" lang="en-GB" sz="1400" b="1" i="0" u="none" strike="noStrike" kern="1200" cap="none" spc="0" normalizeH="0" baseline="0" noProof="0" dirty="0">
                <a:ln>
                  <a:noFill/>
                </a:ln>
                <a:solidFill>
                  <a:srgbClr val="000000"/>
                </a:solidFill>
                <a:effectLst/>
                <a:uLnTx/>
                <a:uFillTx/>
                <a:latin typeface="Lexend" pitchFamily="2" charset="0"/>
                <a:ea typeface="Calibri"/>
                <a:cs typeface="Calibri"/>
              </a:rPr>
              <a:t>avoid unplanned speculative development </a:t>
            </a:r>
            <a:r>
              <a:rPr kumimoji="0" lang="en-GB" sz="1400" i="0" u="none" strike="noStrike" kern="1200" cap="none" spc="0" normalizeH="0" baseline="0" noProof="0" dirty="0">
                <a:ln>
                  <a:noFill/>
                </a:ln>
                <a:solidFill>
                  <a:srgbClr val="000000"/>
                </a:solidFill>
                <a:effectLst/>
                <a:uLnTx/>
                <a:uFillTx/>
                <a:latin typeface="Lexend" pitchFamily="2" charset="0"/>
                <a:ea typeface="Calibri"/>
                <a:cs typeface="Calibri"/>
              </a:rPr>
              <a:t>that brings poorer quality development and an infrastructure deficit (protecting </a:t>
            </a:r>
            <a:r>
              <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rPr>
              <a:t>the ‘public purse’); and</a:t>
            </a:r>
          </a:p>
          <a:p>
            <a:pPr marL="285750" marR="0" lvl="0" indent="-285750" algn="l" defTabSz="914400" rtl="0" eaLnBrk="1" fontAlgn="base" latinLnBrk="0" hangingPunct="1">
              <a:lnSpc>
                <a:spcPct val="100000"/>
              </a:lnSpc>
              <a:spcBef>
                <a:spcPct val="0"/>
              </a:spcBef>
              <a:spcAft>
                <a:spcPts val="600"/>
              </a:spcAft>
              <a:buClr>
                <a:srgbClr val="E40037"/>
              </a:buClr>
              <a:buSzTx/>
              <a:buFont typeface="Arial" panose="020B0604020202020204" pitchFamily="34" charset="0"/>
              <a:buChar char="•"/>
              <a:tabLst>
                <a:tab pos="622300" algn="l"/>
              </a:tabLst>
              <a:defRPr/>
            </a:pPr>
            <a:r>
              <a:rPr kumimoji="0" lang="en-GB" sz="1400" b="1" i="0" u="none" strike="noStrike" kern="1200" cap="none" spc="0" normalizeH="0" baseline="0" noProof="0" dirty="0">
                <a:ln>
                  <a:noFill/>
                </a:ln>
                <a:solidFill>
                  <a:srgbClr val="000000"/>
                </a:solidFill>
                <a:effectLst/>
                <a:uLnTx/>
                <a:uFillTx/>
                <a:latin typeface="Lexend" pitchFamily="2" charset="0"/>
                <a:ea typeface="Calibri"/>
                <a:cs typeface="Calibri"/>
              </a:rPr>
              <a:t>identify key regeneration areas </a:t>
            </a:r>
            <a:r>
              <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rPr>
              <a:t>and projects</a:t>
            </a:r>
            <a:r>
              <a:rPr lang="en-GB" sz="1400" dirty="0">
                <a:solidFill>
                  <a:srgbClr val="000000"/>
                </a:solidFill>
                <a:latin typeface="Lexend" pitchFamily="2" charset="0"/>
                <a:ea typeface="Calibri"/>
                <a:cs typeface="Calibri"/>
              </a:rPr>
              <a:t>.</a:t>
            </a:r>
            <a:endPar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endParaRPr>
          </a:p>
          <a:p>
            <a:pPr marL="0" marR="0" lvl="0" indent="0" algn="l" defTabSz="914400" rtl="0" eaLnBrk="1" fontAlgn="base" latinLnBrk="0" hangingPunct="1">
              <a:lnSpc>
                <a:spcPct val="100000"/>
              </a:lnSpc>
              <a:spcBef>
                <a:spcPct val="0"/>
              </a:spcBef>
              <a:spcAft>
                <a:spcPts val="600"/>
              </a:spcAft>
              <a:buClrTx/>
              <a:buSzTx/>
              <a:buFont typeface="Arial" panose="020B0604020202020204" pitchFamily="34" charset="0"/>
              <a:buNone/>
              <a:tabLst>
                <a:tab pos="622300" algn="l"/>
              </a:tabLst>
              <a:defRPr/>
            </a:pPr>
            <a:endParaRPr kumimoji="0" lang="en-GB" sz="1400" b="1" i="0" u="none" strike="noStrike" kern="1200" cap="none" spc="0" normalizeH="0" baseline="0" noProof="0" dirty="0">
              <a:ln>
                <a:noFill/>
              </a:ln>
              <a:solidFill>
                <a:srgbClr val="000000"/>
              </a:solidFill>
              <a:effectLst/>
              <a:uLnTx/>
              <a:uFillTx/>
              <a:latin typeface="Lexend" pitchFamily="2" charset="0"/>
              <a:ea typeface="Calibri"/>
              <a:cs typeface="Calibri"/>
            </a:endParaRPr>
          </a:p>
          <a:p>
            <a:pPr marL="0" marR="0" lvl="0" indent="0" algn="l" defTabSz="914400" rtl="0" eaLnBrk="1" fontAlgn="base" latinLnBrk="0" hangingPunct="1">
              <a:lnSpc>
                <a:spcPct val="100000"/>
              </a:lnSpc>
              <a:spcBef>
                <a:spcPct val="0"/>
              </a:spcBef>
              <a:spcAft>
                <a:spcPts val="600"/>
              </a:spcAft>
              <a:buClrTx/>
              <a:buSzTx/>
              <a:buFont typeface="Arial" panose="020B0604020202020204" pitchFamily="34" charset="0"/>
              <a:buNone/>
              <a:tabLst>
                <a:tab pos="622300" algn="l"/>
              </a:tabLst>
              <a:defRPr/>
            </a:pPr>
            <a:r>
              <a:rPr kumimoji="0" lang="en-GB" sz="1400" b="1" i="0" u="none" strike="noStrike" kern="1200" cap="none" spc="0" normalizeH="0" baseline="0" noProof="0" dirty="0">
                <a:ln>
                  <a:noFill/>
                </a:ln>
                <a:solidFill>
                  <a:srgbClr val="000000"/>
                </a:solidFill>
                <a:effectLst/>
                <a:uLnTx/>
                <a:uFillTx/>
                <a:latin typeface="Lexend" pitchFamily="2" charset="0"/>
                <a:ea typeface="Calibri"/>
                <a:cs typeface="Calibri"/>
              </a:rPr>
              <a:t>Key support provided by ECC:</a:t>
            </a:r>
          </a:p>
          <a:p>
            <a:pPr marL="0" marR="0" lvl="0" indent="0" algn="l" defTabSz="914400" rtl="0" eaLnBrk="1" fontAlgn="base" latinLnBrk="0" hangingPunct="1">
              <a:lnSpc>
                <a:spcPct val="100000"/>
              </a:lnSpc>
              <a:spcBef>
                <a:spcPct val="0"/>
              </a:spcBef>
              <a:spcAft>
                <a:spcPts val="600"/>
              </a:spcAft>
              <a:buClrTx/>
              <a:buSzTx/>
              <a:buFont typeface="Arial" panose="020B0604020202020204" pitchFamily="34" charset="0"/>
              <a:buNone/>
              <a:tabLst>
                <a:tab pos="622300" algn="l"/>
              </a:tabLst>
              <a:defRPr/>
            </a:pPr>
            <a:endParaRPr kumimoji="0" lang="en-GB" sz="800" b="1" i="0" u="none" strike="noStrike" kern="1200" cap="none" spc="0" normalizeH="0" baseline="0" noProof="0" dirty="0">
              <a:ln>
                <a:noFill/>
              </a:ln>
              <a:solidFill>
                <a:srgbClr val="000000"/>
              </a:solidFill>
              <a:effectLst/>
              <a:uLnTx/>
              <a:uFillTx/>
              <a:latin typeface="Lexend" pitchFamily="2" charset="0"/>
              <a:ea typeface="Calibri"/>
              <a:cs typeface="Calibri"/>
            </a:endParaRPr>
          </a:p>
          <a:p>
            <a:pPr marL="285750" indent="-285750">
              <a:lnSpc>
                <a:spcPct val="100000"/>
              </a:lnSpc>
              <a:spcBef>
                <a:spcPct val="0"/>
              </a:spcBef>
              <a:spcAft>
                <a:spcPts val="600"/>
              </a:spcAft>
              <a:buClr>
                <a:srgbClr val="E40037"/>
              </a:buClr>
              <a:buFont typeface="Arial,Sans-Serif"/>
              <a:buChar char="•"/>
              <a:tabLst>
                <a:tab pos="622300" algn="l"/>
              </a:tabLst>
              <a:defRPr/>
            </a:pPr>
            <a:r>
              <a:rPr lang="en-GB" sz="1400" b="1" dirty="0">
                <a:solidFill>
                  <a:srgbClr val="000000"/>
                </a:solidFill>
                <a:latin typeface="Lexend" pitchFamily="2" charset="0"/>
                <a:ea typeface="Calibri"/>
                <a:cs typeface="Calibri"/>
              </a:rPr>
              <a:t>Shape and inform policies to maximise developer contributions </a:t>
            </a:r>
            <a:r>
              <a:rPr lang="en-GB" sz="1400" dirty="0">
                <a:solidFill>
                  <a:srgbClr val="000000"/>
                </a:solidFill>
                <a:latin typeface="Lexend" pitchFamily="2" charset="0"/>
                <a:ea typeface="Calibri"/>
                <a:cs typeface="Calibri"/>
              </a:rPr>
              <a:t>and</a:t>
            </a:r>
            <a:r>
              <a:rPr lang="en-GB" sz="1400" b="1" dirty="0">
                <a:solidFill>
                  <a:srgbClr val="000000"/>
                </a:solidFill>
                <a:latin typeface="Lexend" pitchFamily="2" charset="0"/>
                <a:ea typeface="Calibri"/>
                <a:cs typeface="Calibri"/>
              </a:rPr>
              <a:t> mitigate the financial cost</a:t>
            </a:r>
            <a:endParaRPr lang="en-US" sz="1400" dirty="0">
              <a:solidFill>
                <a:srgbClr val="000000"/>
              </a:solidFill>
              <a:latin typeface="Lexend" pitchFamily="2" charset="0"/>
              <a:ea typeface="Calibri"/>
              <a:cs typeface="Calibri"/>
            </a:endParaRPr>
          </a:p>
          <a:p>
            <a:pPr marL="285750" marR="0" lvl="0" indent="-285750" algn="l" defTabSz="914400">
              <a:lnSpc>
                <a:spcPct val="100000"/>
              </a:lnSpc>
              <a:spcBef>
                <a:spcPct val="0"/>
              </a:spcBef>
              <a:spcAft>
                <a:spcPts val="600"/>
              </a:spcAft>
              <a:buClr>
                <a:srgbClr val="E40037"/>
              </a:buClr>
              <a:buSzTx/>
              <a:buFont typeface="Arial"/>
              <a:buChar char="•"/>
              <a:tabLst>
                <a:tab pos="622300" algn="l"/>
              </a:tabLst>
              <a:defRPr/>
            </a:pPr>
            <a:r>
              <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rPr>
              <a:t>Provide guidance to </a:t>
            </a:r>
            <a:r>
              <a:rPr kumimoji="0" lang="en-GB" sz="1400" b="1" i="0" u="none" strike="noStrike" kern="1200" cap="none" spc="0" normalizeH="0" baseline="0" noProof="0" dirty="0">
                <a:ln>
                  <a:noFill/>
                </a:ln>
                <a:solidFill>
                  <a:srgbClr val="000000"/>
                </a:solidFill>
                <a:effectLst/>
                <a:uLnTx/>
                <a:uFillTx/>
                <a:latin typeface="Lexend" pitchFamily="2" charset="0"/>
                <a:ea typeface="Calibri"/>
                <a:cs typeface="Calibri"/>
              </a:rPr>
              <a:t>help ensure plans are approved</a:t>
            </a:r>
            <a:endParaRPr lang="en-GB" sz="1400" b="1" dirty="0">
              <a:latin typeface="Lexend" pitchFamily="2" charset="0"/>
              <a:cs typeface="Arial"/>
            </a:endParaRPr>
          </a:p>
          <a:p>
            <a:pPr marL="285750" marR="0" lvl="0" indent="-285750" algn="l" defTabSz="914400" rtl="0" eaLnBrk="1" fontAlgn="base" latinLnBrk="0" hangingPunct="1">
              <a:lnSpc>
                <a:spcPct val="100000"/>
              </a:lnSpc>
              <a:spcBef>
                <a:spcPct val="0"/>
              </a:spcBef>
              <a:spcAft>
                <a:spcPts val="600"/>
              </a:spcAft>
              <a:buClr>
                <a:srgbClr val="E40037"/>
              </a:buClr>
              <a:buSzTx/>
              <a:buFont typeface="Arial"/>
              <a:buChar char="•"/>
              <a:tabLst>
                <a:tab pos="622300" algn="l"/>
              </a:tabLst>
              <a:defRPr/>
            </a:pPr>
            <a:r>
              <a:rPr lang="en-GB" sz="1400" b="1" dirty="0">
                <a:solidFill>
                  <a:srgbClr val="000000"/>
                </a:solidFill>
                <a:latin typeface="Lexend" pitchFamily="2" charset="0"/>
                <a:ea typeface="Calibri"/>
                <a:cs typeface="Calibri"/>
              </a:rPr>
              <a:t>Highways modelling</a:t>
            </a:r>
            <a:r>
              <a:rPr lang="en-GB" sz="1400" dirty="0">
                <a:solidFill>
                  <a:srgbClr val="000000"/>
                </a:solidFill>
                <a:latin typeface="Lexend" pitchFamily="2" charset="0"/>
                <a:ea typeface="Calibri"/>
                <a:cs typeface="Calibri"/>
              </a:rPr>
              <a:t>, </a:t>
            </a:r>
            <a:r>
              <a:rPr lang="en-GB" sz="1400" b="1" dirty="0">
                <a:solidFill>
                  <a:srgbClr val="000000"/>
                </a:solidFill>
                <a:latin typeface="Lexend" pitchFamily="2" charset="0"/>
                <a:ea typeface="Calibri"/>
                <a:cs typeface="Calibri"/>
              </a:rPr>
              <a:t>education assessment </a:t>
            </a:r>
            <a:r>
              <a:rPr lang="en-GB" sz="1400" dirty="0">
                <a:solidFill>
                  <a:srgbClr val="000000"/>
                </a:solidFill>
                <a:latin typeface="Lexend" pitchFamily="2" charset="0"/>
                <a:ea typeface="Calibri"/>
                <a:cs typeface="Calibri"/>
              </a:rPr>
              <a:t>for new schools</a:t>
            </a:r>
            <a:endPar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endParaRPr>
          </a:p>
          <a:p>
            <a:pPr marL="285750" indent="-285750" eaLnBrk="1" hangingPunct="1">
              <a:spcAft>
                <a:spcPts val="600"/>
              </a:spcAft>
              <a:buClr>
                <a:srgbClr val="E40037"/>
              </a:buClr>
              <a:buFont typeface="Arial"/>
              <a:buChar char="•"/>
              <a:tabLst>
                <a:tab pos="622300" algn="l"/>
              </a:tabLst>
              <a:defRPr/>
            </a:pPr>
            <a:r>
              <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rPr>
              <a:t>Help ensure plans are </a:t>
            </a:r>
            <a:r>
              <a:rPr kumimoji="0" lang="en-GB" sz="1400" b="1" i="0" u="none" strike="noStrike" kern="1200" cap="none" spc="0" normalizeH="0" baseline="0" noProof="0" dirty="0">
                <a:ln>
                  <a:noFill/>
                </a:ln>
                <a:solidFill>
                  <a:srgbClr val="000000"/>
                </a:solidFill>
                <a:effectLst/>
                <a:uLnTx/>
                <a:uFillTx/>
                <a:latin typeface="Lexend" pitchFamily="2" charset="0"/>
                <a:ea typeface="Calibri"/>
                <a:cs typeface="Calibri"/>
              </a:rPr>
              <a:t>viable and well-balanced,</a:t>
            </a:r>
            <a:r>
              <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rPr>
              <a:t> meet housing and jobs needs and supported by the good  infrastructure/developer funding</a:t>
            </a:r>
            <a:endParaRPr lang="en-GB" sz="1400" b="1" dirty="0">
              <a:solidFill>
                <a:srgbClr val="000000"/>
              </a:solidFill>
              <a:latin typeface="Lexend" pitchFamily="2" charset="0"/>
              <a:ea typeface="Calibri"/>
              <a:cs typeface="Calibri"/>
            </a:endParaRPr>
          </a:p>
          <a:p>
            <a:pPr marL="285750" indent="-285750" eaLnBrk="1" hangingPunct="1">
              <a:spcAft>
                <a:spcPts val="600"/>
              </a:spcAft>
              <a:buClr>
                <a:srgbClr val="E40037"/>
              </a:buClr>
              <a:buFont typeface="Arial"/>
              <a:buChar char="•"/>
              <a:tabLst>
                <a:tab pos="622300" algn="l"/>
              </a:tabLst>
              <a:defRPr/>
            </a:pPr>
            <a:r>
              <a:rPr lang="en-GB" sz="1400" b="1" dirty="0">
                <a:solidFill>
                  <a:srgbClr val="000000"/>
                </a:solidFill>
                <a:latin typeface="Lexend" pitchFamily="2" charset="0"/>
                <a:ea typeface="Calibri"/>
                <a:cs typeface="Calibri"/>
              </a:rPr>
              <a:t>Duty to engage</a:t>
            </a:r>
            <a:r>
              <a:rPr lang="en-GB" sz="1400" dirty="0">
                <a:solidFill>
                  <a:srgbClr val="000000"/>
                </a:solidFill>
                <a:latin typeface="Lexend" pitchFamily="2" charset="0"/>
                <a:ea typeface="Calibri"/>
                <a:cs typeface="Calibri"/>
              </a:rPr>
              <a:t>: Districts must engage with ECC as a statutory consultee on a range of infrastructure/service areas</a:t>
            </a:r>
            <a:endParaRPr kumimoji="0" lang="en-GB" sz="1400" b="0" i="0" u="none" strike="noStrike" kern="1200" cap="none" spc="0" normalizeH="0" baseline="0" noProof="0" dirty="0">
              <a:ln>
                <a:noFill/>
              </a:ln>
              <a:solidFill>
                <a:srgbClr val="000000"/>
              </a:solidFill>
              <a:effectLst/>
              <a:uLnTx/>
              <a:uFillTx/>
              <a:latin typeface="Lexend" pitchFamily="2" charset="0"/>
              <a:ea typeface="Calibri"/>
              <a:cs typeface="Calibri"/>
            </a:endParaRPr>
          </a:p>
        </p:txBody>
      </p:sp>
      <p:pic>
        <p:nvPicPr>
          <p:cNvPr id="5" name="Picture 4">
            <a:extLst>
              <a:ext uri="{FF2B5EF4-FFF2-40B4-BE49-F238E27FC236}">
                <a16:creationId xmlns:a16="http://schemas.microsoft.com/office/drawing/2014/main" id="{5484CB90-AEE4-517C-9DE9-4E5FE3E2B080}"/>
              </a:ext>
            </a:extLst>
          </p:cNvPr>
          <p:cNvPicPr>
            <a:picLocks noChangeAspect="1"/>
          </p:cNvPicPr>
          <p:nvPr/>
        </p:nvPicPr>
        <p:blipFill>
          <a:blip r:embed="rId3"/>
          <a:srcRect t="12430"/>
          <a:stretch>
            <a:fillRect/>
          </a:stretch>
        </p:blipFill>
        <p:spPr>
          <a:xfrm>
            <a:off x="6663103" y="0"/>
            <a:ext cx="5528897" cy="3705352"/>
          </a:xfrm>
          <a:prstGeom prst="rect">
            <a:avLst/>
          </a:prstGeom>
        </p:spPr>
      </p:pic>
      <p:sp>
        <p:nvSpPr>
          <p:cNvPr id="7" name="TextBox 6">
            <a:extLst>
              <a:ext uri="{FF2B5EF4-FFF2-40B4-BE49-F238E27FC236}">
                <a16:creationId xmlns:a16="http://schemas.microsoft.com/office/drawing/2014/main" id="{36B68610-225A-FD57-9F37-469419F56FB9}"/>
              </a:ext>
            </a:extLst>
          </p:cNvPr>
          <p:cNvSpPr txBox="1"/>
          <p:nvPr/>
        </p:nvSpPr>
        <p:spPr>
          <a:xfrm>
            <a:off x="6663103" y="3705352"/>
            <a:ext cx="5356039" cy="2954655"/>
          </a:xfrm>
          <a:prstGeom prst="rect">
            <a:avLst/>
          </a:prstGeom>
          <a:noFill/>
        </p:spPr>
        <p:txBody>
          <a:bodyPr wrap="square" rtlCol="0">
            <a:spAutoFit/>
          </a:bodyPr>
          <a:lstStyle/>
          <a:p>
            <a:pPr algn="ctr"/>
            <a:r>
              <a:rPr lang="en-GB" sz="1800" b="1" dirty="0">
                <a:latin typeface="Lexend" pitchFamily="2" charset="0"/>
              </a:rPr>
              <a:t>Local Plan Progress</a:t>
            </a:r>
          </a:p>
          <a:p>
            <a:pPr marL="285750" indent="-285750">
              <a:buClr>
                <a:srgbClr val="E40037"/>
              </a:buClr>
              <a:buFont typeface="Arial" panose="020B0604020202020204" pitchFamily="34" charset="0"/>
              <a:buChar char="•"/>
            </a:pPr>
            <a:r>
              <a:rPr lang="en-GB" sz="1400" b="1" dirty="0">
                <a:latin typeface="Lexend" pitchFamily="2" charset="0"/>
              </a:rPr>
              <a:t>6 New Local Plans in preparation </a:t>
            </a:r>
            <a:r>
              <a:rPr lang="en-GB" sz="1400" dirty="0">
                <a:latin typeface="Lexend" pitchFamily="2" charset="0"/>
              </a:rPr>
              <a:t>(Basildon, Braintree, Chelmsford, Colchester, Tendring, Rochford) – submission by Dec 2026</a:t>
            </a:r>
          </a:p>
          <a:p>
            <a:pPr marL="285750" indent="-285750">
              <a:buClr>
                <a:srgbClr val="E40037"/>
              </a:buClr>
              <a:buFont typeface="Arial" panose="020B0604020202020204" pitchFamily="34" charset="0"/>
              <a:buChar char="•"/>
            </a:pPr>
            <a:r>
              <a:rPr lang="en-GB" sz="1400" b="1" dirty="0">
                <a:latin typeface="Lexend" pitchFamily="2" charset="0"/>
              </a:rPr>
              <a:t>5 consulting summer/autumn </a:t>
            </a:r>
            <a:r>
              <a:rPr lang="en-GB" sz="1400" dirty="0">
                <a:latin typeface="Lexend" pitchFamily="2" charset="0"/>
              </a:rPr>
              <a:t>(Chelmsford complete); ECC responses require Cabinet Member sign-off</a:t>
            </a:r>
          </a:p>
          <a:p>
            <a:pPr marL="285750" indent="-285750">
              <a:buClr>
                <a:srgbClr val="E40037"/>
              </a:buClr>
              <a:buFont typeface="Arial" panose="020B0604020202020204" pitchFamily="34" charset="0"/>
              <a:buChar char="•"/>
            </a:pPr>
            <a:r>
              <a:rPr lang="en-GB" sz="1400" dirty="0">
                <a:latin typeface="Lexend" pitchFamily="2" charset="0"/>
              </a:rPr>
              <a:t>Castle Point – </a:t>
            </a:r>
            <a:r>
              <a:rPr lang="en-GB" sz="1400" b="1" dirty="0">
                <a:latin typeface="Lexend" pitchFamily="2" charset="0"/>
              </a:rPr>
              <a:t>submitted for Examination </a:t>
            </a:r>
            <a:r>
              <a:rPr lang="en-GB" sz="1400" dirty="0">
                <a:latin typeface="Lexend" pitchFamily="2" charset="0"/>
              </a:rPr>
              <a:t>(hearings early September)</a:t>
            </a:r>
          </a:p>
          <a:p>
            <a:pPr marL="285750" indent="-285750">
              <a:buClr>
                <a:srgbClr val="E40037"/>
              </a:buClr>
              <a:buFont typeface="Arial" panose="020B0604020202020204" pitchFamily="34" charset="0"/>
              <a:buChar char="•"/>
            </a:pPr>
            <a:r>
              <a:rPr lang="en-GB" sz="1400" dirty="0">
                <a:latin typeface="Lexend" pitchFamily="2" charset="0"/>
              </a:rPr>
              <a:t>Uttlesford – </a:t>
            </a:r>
            <a:r>
              <a:rPr lang="en-GB" sz="1400" b="1" dirty="0">
                <a:latin typeface="Lexend" pitchFamily="2" charset="0"/>
              </a:rPr>
              <a:t>adopted March 2026</a:t>
            </a:r>
          </a:p>
          <a:p>
            <a:pPr marL="285750" indent="-285750">
              <a:buClr>
                <a:srgbClr val="E40037"/>
              </a:buClr>
              <a:buFont typeface="Arial" panose="020B0604020202020204" pitchFamily="34" charset="0"/>
              <a:buChar char="•"/>
            </a:pPr>
            <a:r>
              <a:rPr lang="en-GB" sz="1400" dirty="0">
                <a:latin typeface="Lexend" pitchFamily="2" charset="0"/>
              </a:rPr>
              <a:t>Brentwood, Epping Forest, Harlow, Maldon – </a:t>
            </a:r>
            <a:r>
              <a:rPr lang="en-GB" sz="1400" b="1" dirty="0">
                <a:latin typeface="Lexend" pitchFamily="2" charset="0"/>
              </a:rPr>
              <a:t>will need “new-style” plans</a:t>
            </a:r>
          </a:p>
          <a:p>
            <a:pPr marL="285750" indent="-285750">
              <a:buClr>
                <a:srgbClr val="E40037"/>
              </a:buClr>
              <a:buFont typeface="Arial" panose="020B0604020202020204" pitchFamily="34" charset="0"/>
              <a:buChar char="•"/>
            </a:pPr>
            <a:r>
              <a:rPr lang="en-GB" sz="1400" b="1" dirty="0">
                <a:latin typeface="Lexend" pitchFamily="2" charset="0"/>
              </a:rPr>
              <a:t>Southend &amp; Thurrock – preparing plans</a:t>
            </a:r>
            <a:r>
              <a:rPr lang="en-GB" sz="1400" dirty="0">
                <a:latin typeface="Lexend" pitchFamily="2" charset="0"/>
              </a:rPr>
              <a:t>; consultation summer/autumn (ECC input required)</a:t>
            </a:r>
          </a:p>
        </p:txBody>
      </p:sp>
      <p:sp>
        <p:nvSpPr>
          <p:cNvPr id="9" name="TextBox 8">
            <a:extLst>
              <a:ext uri="{FF2B5EF4-FFF2-40B4-BE49-F238E27FC236}">
                <a16:creationId xmlns:a16="http://schemas.microsoft.com/office/drawing/2014/main" id="{A098B931-28EE-DDFE-DC53-D3830A866189}"/>
              </a:ext>
            </a:extLst>
          </p:cNvPr>
          <p:cNvSpPr txBox="1"/>
          <p:nvPr/>
        </p:nvSpPr>
        <p:spPr>
          <a:xfrm>
            <a:off x="228435" y="1083554"/>
            <a:ext cx="6096000" cy="523220"/>
          </a:xfrm>
          <a:prstGeom prst="rect">
            <a:avLst/>
          </a:prstGeom>
          <a:noFill/>
        </p:spPr>
        <p:txBody>
          <a:bodyPr wrap="square">
            <a:spAutoFit/>
          </a:bodyPr>
          <a:lstStyle/>
          <a:p>
            <a:r>
              <a:rPr lang="en-GB" sz="1400" b="1" dirty="0">
                <a:latin typeface="Lexend" pitchFamily="2" charset="0"/>
              </a:rPr>
              <a:t>Districts Local Plans provide blueprint for growth and protection for much of Essex (in the absence of SDS), they:</a:t>
            </a:r>
          </a:p>
        </p:txBody>
      </p:sp>
      <p:sp>
        <p:nvSpPr>
          <p:cNvPr id="10" name="Oval 9">
            <a:extLst>
              <a:ext uri="{FF2B5EF4-FFF2-40B4-BE49-F238E27FC236}">
                <a16:creationId xmlns:a16="http://schemas.microsoft.com/office/drawing/2014/main" id="{4192086C-1902-5F62-339B-B309D9F989C4}"/>
              </a:ext>
            </a:extLst>
          </p:cNvPr>
          <p:cNvSpPr/>
          <p:nvPr/>
        </p:nvSpPr>
        <p:spPr>
          <a:xfrm>
            <a:off x="5647996" y="2543177"/>
            <a:ext cx="1428748" cy="1428748"/>
          </a:xfrm>
          <a:prstGeom prst="ellipse">
            <a:avLst/>
          </a:prstGeom>
          <a:solidFill>
            <a:srgbClr val="E4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Lexend" pitchFamily="2" charset="0"/>
              </a:rPr>
              <a:t>Local Plans have a combined value of £50bn</a:t>
            </a:r>
          </a:p>
        </p:txBody>
      </p:sp>
    </p:spTree>
    <p:extLst>
      <p:ext uri="{BB962C8B-B14F-4D97-AF65-F5344CB8AC3E}">
        <p14:creationId xmlns:p14="http://schemas.microsoft.com/office/powerpoint/2010/main" val="364348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69C91-9865-BF83-E8C2-B4834BE7FCAB}"/>
              </a:ext>
            </a:extLst>
          </p:cNvPr>
          <p:cNvSpPr>
            <a:spLocks noGrp="1"/>
          </p:cNvSpPr>
          <p:nvPr>
            <p:ph type="ctrTitle"/>
          </p:nvPr>
        </p:nvSpPr>
        <p:spPr>
          <a:xfrm>
            <a:off x="2978399" y="243900"/>
            <a:ext cx="9540171" cy="766543"/>
          </a:xfrm>
        </p:spPr>
        <p:txBody>
          <a:bodyPr/>
          <a:lstStyle/>
          <a:p>
            <a:r>
              <a:rPr lang="en-GB" sz="5400" dirty="0"/>
              <a:t>Airports and Aviation Planning</a:t>
            </a:r>
          </a:p>
        </p:txBody>
      </p:sp>
      <p:sp>
        <p:nvSpPr>
          <p:cNvPr id="3" name="Subtitle 2">
            <a:extLst>
              <a:ext uri="{FF2B5EF4-FFF2-40B4-BE49-F238E27FC236}">
                <a16:creationId xmlns:a16="http://schemas.microsoft.com/office/drawing/2014/main" id="{6D92CDF0-18E4-F546-9785-E6E6ED4BCD34}"/>
              </a:ext>
            </a:extLst>
          </p:cNvPr>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B03EF68A-517A-F059-F191-60516A32DE81}"/>
              </a:ext>
            </a:extLst>
          </p:cNvPr>
          <p:cNvPicPr>
            <a:picLocks noChangeAspect="1"/>
          </p:cNvPicPr>
          <p:nvPr/>
        </p:nvPicPr>
        <p:blipFill>
          <a:blip r:embed="rId2"/>
          <a:stretch>
            <a:fillRect/>
          </a:stretch>
        </p:blipFill>
        <p:spPr>
          <a:xfrm>
            <a:off x="185057" y="1092821"/>
            <a:ext cx="11557177" cy="5521280"/>
          </a:xfrm>
          <a:prstGeom prst="rect">
            <a:avLst/>
          </a:prstGeom>
        </p:spPr>
      </p:pic>
      <p:pic>
        <p:nvPicPr>
          <p:cNvPr id="7" name="Picture 6">
            <a:extLst>
              <a:ext uri="{FF2B5EF4-FFF2-40B4-BE49-F238E27FC236}">
                <a16:creationId xmlns:a16="http://schemas.microsoft.com/office/drawing/2014/main" id="{EC860D38-365B-FF79-1620-7B82D489400B}"/>
              </a:ext>
            </a:extLst>
          </p:cNvPr>
          <p:cNvPicPr>
            <a:picLocks noChangeAspect="1"/>
          </p:cNvPicPr>
          <p:nvPr/>
        </p:nvPicPr>
        <p:blipFill>
          <a:blip r:embed="rId3"/>
          <a:stretch>
            <a:fillRect/>
          </a:stretch>
        </p:blipFill>
        <p:spPr>
          <a:xfrm>
            <a:off x="6590779" y="1176974"/>
            <a:ext cx="4969849" cy="3079340"/>
          </a:xfrm>
          <a:prstGeom prst="rect">
            <a:avLst/>
          </a:prstGeom>
        </p:spPr>
      </p:pic>
      <p:pic>
        <p:nvPicPr>
          <p:cNvPr id="9" name="Picture 8">
            <a:extLst>
              <a:ext uri="{FF2B5EF4-FFF2-40B4-BE49-F238E27FC236}">
                <a16:creationId xmlns:a16="http://schemas.microsoft.com/office/drawing/2014/main" id="{8018FA70-8B25-BA1B-84A3-BF85C3EDA0D2}"/>
              </a:ext>
            </a:extLst>
          </p:cNvPr>
          <p:cNvPicPr>
            <a:picLocks noChangeAspect="1"/>
          </p:cNvPicPr>
          <p:nvPr/>
        </p:nvPicPr>
        <p:blipFill>
          <a:blip r:embed="rId4"/>
          <a:stretch>
            <a:fillRect/>
          </a:stretch>
        </p:blipFill>
        <p:spPr>
          <a:xfrm>
            <a:off x="6590779" y="4215699"/>
            <a:ext cx="4969849" cy="2228644"/>
          </a:xfrm>
          <a:prstGeom prst="rect">
            <a:avLst/>
          </a:prstGeom>
        </p:spPr>
      </p:pic>
    </p:spTree>
    <p:extLst>
      <p:ext uri="{BB962C8B-B14F-4D97-AF65-F5344CB8AC3E}">
        <p14:creationId xmlns:p14="http://schemas.microsoft.com/office/powerpoint/2010/main" val="3642967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Custom 26">
      <a:dk1>
        <a:srgbClr val="000000"/>
      </a:dk1>
      <a:lt1>
        <a:sysClr val="window" lastClr="FFFFFF"/>
      </a:lt1>
      <a:dk2>
        <a:srgbClr val="000000"/>
      </a:dk2>
      <a:lt2>
        <a:srgbClr val="FFFFFF"/>
      </a:lt2>
      <a:accent1>
        <a:srgbClr val="E40037"/>
      </a:accent1>
      <a:accent2>
        <a:srgbClr val="4179AA"/>
      </a:accent2>
      <a:accent3>
        <a:srgbClr val="E97135"/>
      </a:accent3>
      <a:accent4>
        <a:srgbClr val="9361B3"/>
      </a:accent4>
      <a:accent5>
        <a:srgbClr val="3A7D64"/>
      </a:accent5>
      <a:accent6>
        <a:srgbClr val="C84674"/>
      </a:accent6>
      <a:hlink>
        <a:srgbClr val="4179AA"/>
      </a:hlink>
      <a:folHlink>
        <a:srgbClr val="76766B"/>
      </a:folHlink>
    </a:clrScheme>
    <a:fontScheme name="Custom 28">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spcAft>
            <a:spcPts val="1134"/>
          </a:spcAft>
          <a:defRPr sz="1500" dirty="0"/>
        </a:defPPr>
      </a:lstStyle>
    </a:txDef>
  </a:objectDefaults>
  <a:extraClrSchemeLst/>
  <a:custClrLst>
    <a:custClr name="Primary white">
      <a:srgbClr val="FFFFFF"/>
    </a:custClr>
    <a:custClr name="Bright 1">
      <a:srgbClr val="E40037"/>
    </a:custClr>
    <a:custClr name="Bright 6">
      <a:srgbClr val="4179AA"/>
    </a:custClr>
    <a:custClr name="Strong 1">
      <a:srgbClr val="921D33"/>
    </a:custClr>
    <a:custClr name="Strong 6">
      <a:srgbClr val="004C94"/>
    </a:custClr>
    <a:custClr name="Soft 1">
      <a:srgbClr val="EAD2D5"/>
    </a:custClr>
    <a:custClr name="Soft 6">
      <a:srgbClr val="C3D3E5"/>
    </a:custClr>
    <a:custClr name="BLANK">
      <a:srgbClr val="FFFFFF"/>
    </a:custClr>
    <a:custClr name="BLANK">
      <a:srgbClr val="FFFFFF"/>
    </a:custClr>
    <a:custClr name="BLANK">
      <a:srgbClr val="FFFFFF"/>
    </a:custClr>
    <a:custClr name="Primary red">
      <a:srgbClr val="E40037"/>
    </a:custClr>
    <a:custClr name="Bright 2">
      <a:srgbClr val="E97135"/>
    </a:custClr>
    <a:custClr name="Bright 7">
      <a:srgbClr val="3A7D64"/>
    </a:custClr>
    <a:custClr name="Strong 2">
      <a:srgbClr val="C65015"/>
    </a:custClr>
    <a:custClr name="Strong 7">
      <a:srgbClr val="1D594C"/>
    </a:custClr>
    <a:custClr name="Soft 2">
      <a:srgbClr val="F3D0A5"/>
    </a:custClr>
    <a:custClr name="Soft 7">
      <a:srgbClr val="BBCCCF"/>
    </a:custClr>
    <a:custClr name="BLANK">
      <a:srgbClr val="FFFFFF"/>
    </a:custClr>
    <a:custClr name="BLANK">
      <a:srgbClr val="FFFFFF"/>
    </a:custClr>
    <a:custClr name="BLANK">
      <a:srgbClr val="FFFFFF"/>
    </a:custClr>
    <a:custClr name="Primary black">
      <a:srgbClr val="000000"/>
    </a:custClr>
    <a:custClr name="Bright 3">
      <a:srgbClr val="ECB720"/>
    </a:custClr>
    <a:custClr name="Brihgt 8">
      <a:srgbClr val="729D4D"/>
    </a:custClr>
    <a:custClr name="Strong 3">
      <a:srgbClr val="C69318"/>
    </a:custClr>
    <a:custClr name="Strong 8">
      <a:srgbClr val="4B7131"/>
    </a:custClr>
    <a:custClr name="Soft 3">
      <a:srgbClr val="F0E3BB"/>
    </a:custClr>
    <a:custClr name="Soft 8">
      <a:srgbClr val="D2DCBB"/>
    </a:custClr>
    <a:custClr name="BLANK">
      <a:srgbClr val="FFFFFF"/>
    </a:custClr>
    <a:custClr name="BLANK">
      <a:srgbClr val="FFFFFF"/>
    </a:custClr>
    <a:custClr name="BLANK">
      <a:srgbClr val="FFFFFF"/>
    </a:custClr>
    <a:custClr name="BLANK">
      <a:srgbClr val="FFFFFF"/>
    </a:custClr>
    <a:custClr name="Bright 4">
      <a:srgbClr val="C84674"/>
    </a:custClr>
    <a:custClr name="Bright 9">
      <a:srgbClr val="76766B"/>
    </a:custClr>
    <a:custClr name="Strong 4">
      <a:srgbClr val="910563"/>
    </a:custClr>
    <a:custClr name="Strong 9">
      <a:srgbClr val="414745"/>
    </a:custClr>
    <a:custClr name="Soft 4">
      <a:srgbClr val="E0D3D1"/>
    </a:custClr>
    <a:custClr name="Soft 9">
      <a:srgbClr val="D4D4D4"/>
    </a:custClr>
    <a:custClr name="BLANK">
      <a:srgbClr val="FFFFFF"/>
    </a:custClr>
    <a:custClr name="BLANK">
      <a:srgbClr val="FFFFFF"/>
    </a:custClr>
    <a:custClr name="BLANK">
      <a:srgbClr val="FFFFFF"/>
    </a:custClr>
    <a:custClr name="BLANK">
      <a:srgbClr val="FFFFFF"/>
    </a:custClr>
    <a:custClr name="Bright 5">
      <a:srgbClr val="9361B3"/>
    </a:custClr>
    <a:custClr name="BLANK">
      <a:srgbClr val="FFFFFF"/>
    </a:custClr>
    <a:custClr name="Strong 5">
      <a:srgbClr val="5C2472"/>
    </a:custClr>
    <a:custClr name="BLANK">
      <a:srgbClr val="FFFFFF"/>
    </a:custClr>
    <a:custClr name="Soft 5">
      <a:srgbClr val="EADBEA"/>
    </a:custClr>
  </a:custClrLst>
  <a:extLst>
    <a:ext uri="{05A4C25C-085E-4340-85A3-A5531E510DB2}">
      <thm15:themeFamily xmlns:thm15="http://schemas.microsoft.com/office/thememl/2012/main" name="Presentation1" id="{75A86DDA-B9BB-46D2-9D43-E2A2146931CE}" vid="{04DB70F8-383B-4667-96C6-2E3388DF8453}"/>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a461f78-e7a2-485a-8a47-5fc604b04102" xsi:nil="true"/>
    <lcf76f155ced4ddcb4097134ff3c332f xmlns="a9f12287-5f74-4593-92c9-e973669b9a7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16" ma:contentTypeDescription="Create a new document." ma:contentTypeScope="" ma:versionID="175a1592ec5232d7c8a551d575164c34">
  <xsd:schema xmlns:xsd="http://www.w3.org/2001/XMLSchema" xmlns:xs="http://www.w3.org/2001/XMLSchema" xmlns:p="http://schemas.microsoft.com/office/2006/metadata/properties" xmlns:ns2="a9f12287-5f74-4593-92c9-e973669b9a71" xmlns:ns3="6140e513-9c0e-4e73-9b29-9e780522eb94" xmlns:ns4="6a461f78-e7a2-485a-8a47-5fc604b04102" targetNamespace="http://schemas.microsoft.com/office/2006/metadata/properties" ma:root="true" ma:fieldsID="86094a58ccab8685253a2047fece838a" ns2:_="" ns3:_="" ns4:_="">
    <xsd:import namespace="a9f12287-5f74-4593-92c9-e973669b9a71"/>
    <xsd:import namespace="6140e513-9c0e-4e73-9b29-9e780522eb94"/>
    <xsd:import namespace="6a461f78-e7a2-485a-8a47-5fc604b041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4: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79f94d78-c58c-4ec5-a75b-ef0cb6dc7f43}"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13BB5B-5B25-4A0C-AFA4-FF45DD601583}">
  <ds:schemaRefs>
    <ds:schemaRef ds:uri="http://schemas.microsoft.com/sharepoint/v3/contenttype/forms"/>
  </ds:schemaRefs>
</ds:datastoreItem>
</file>

<file path=customXml/itemProps2.xml><?xml version="1.0" encoding="utf-8"?>
<ds:datastoreItem xmlns:ds="http://schemas.openxmlformats.org/officeDocument/2006/customXml" ds:itemID="{F37DD00A-D139-4B6E-9386-7461759D5470}">
  <ds:schemaRefs>
    <ds:schemaRef ds:uri="http://purl.org/dc/elements/1.1/"/>
    <ds:schemaRef ds:uri="http://schemas.microsoft.com/office/2006/metadata/properties"/>
    <ds:schemaRef ds:uri="a9f12287-5f74-4593-92c9-e973669b9a71"/>
    <ds:schemaRef ds:uri="http://purl.org/dc/terms/"/>
    <ds:schemaRef ds:uri="http://schemas.microsoft.com/office/infopath/2007/PartnerControls"/>
    <ds:schemaRef ds:uri="http://www.w3.org/XML/1998/namespace"/>
    <ds:schemaRef ds:uri="http://schemas.microsoft.com/office/2006/documentManagement/types"/>
    <ds:schemaRef ds:uri="http://purl.org/dc/dcmitype/"/>
    <ds:schemaRef ds:uri="http://schemas.openxmlformats.org/package/2006/metadata/core-properties"/>
    <ds:schemaRef ds:uri="6a461f78-e7a2-485a-8a47-5fc604b04102"/>
    <ds:schemaRef ds:uri="6140e513-9c0e-4e73-9b29-9e780522eb94"/>
  </ds:schemaRefs>
</ds:datastoreItem>
</file>

<file path=customXml/itemProps3.xml><?xml version="1.0" encoding="utf-8"?>
<ds:datastoreItem xmlns:ds="http://schemas.openxmlformats.org/officeDocument/2006/customXml" ds:itemID="{A4BC170D-2DCC-4E98-94B1-2BEFFAB507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f12287-5f74-4593-92c9-e973669b9a71"/>
    <ds:schemaRef ds:uri="6140e513-9c0e-4e73-9b29-9e780522eb94"/>
    <ds:schemaRef ds:uri="6a461f78-e7a2-485a-8a47-5fc604b041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3563</TotalTime>
  <Words>2545</Words>
  <Application>Microsoft Office PowerPoint</Application>
  <PresentationFormat>Widescreen</PresentationFormat>
  <Paragraphs>327</Paragraphs>
  <Slides>20</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Aptos</vt:lpstr>
      <vt:lpstr>Arial</vt:lpstr>
      <vt:lpstr>Arial,Sans-Serif</vt:lpstr>
      <vt:lpstr>Calibri</vt:lpstr>
      <vt:lpstr>Calibri Light</vt:lpstr>
      <vt:lpstr>Lexend</vt:lpstr>
      <vt:lpstr>Lexend Black</vt:lpstr>
      <vt:lpstr>Lexend Medium</vt:lpstr>
      <vt:lpstr>Times</vt:lpstr>
      <vt:lpstr>Office Theme</vt:lpstr>
      <vt:lpstr>1_Office Theme</vt:lpstr>
      <vt:lpstr>Member Briefing on  Planning &amp; Development </vt:lpstr>
      <vt:lpstr>PowerPoint Presentation</vt:lpstr>
      <vt:lpstr>PowerPoint Presentation</vt:lpstr>
      <vt:lpstr>PowerPoint Presentation</vt:lpstr>
      <vt:lpstr>PowerPoint Presentation</vt:lpstr>
      <vt:lpstr>PowerPoint Presentation</vt:lpstr>
      <vt:lpstr>What are the benefits of having an SDS?</vt:lpstr>
      <vt:lpstr>PowerPoint Presentation</vt:lpstr>
      <vt:lpstr>Airports and Aviation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work priorities in 2026/27</vt:lpstr>
      <vt:lpstr>PowerPoint Presentation</vt:lpstr>
      <vt:lpstr>PowerPoint Presentation</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Amie Hall - Localities Advisor</dc:creator>
  <cp:lastModifiedBy>Graham Thomas - Head of Planning</cp:lastModifiedBy>
  <cp:revision>23</cp:revision>
  <dcterms:created xsi:type="dcterms:W3CDTF">2021-07-09T09:25:47Z</dcterms:created>
  <dcterms:modified xsi:type="dcterms:W3CDTF">2026-07-20T14:51:50Z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d8be9e-c8d9-4b9c-bd40-2c27cc7ea2e6_Enabled">
    <vt:lpwstr>true</vt:lpwstr>
  </property>
  <property fmtid="{D5CDD505-2E9C-101B-9397-08002B2CF9AE}" pid="3" name="MSIP_Label_39d8be9e-c8d9-4b9c-bd40-2c27cc7ea2e6_SetDate">
    <vt:lpwstr>2021-07-09T09:26:32Z</vt:lpwstr>
  </property>
  <property fmtid="{D5CDD505-2E9C-101B-9397-08002B2CF9AE}" pid="4" name="MSIP_Label_39d8be9e-c8d9-4b9c-bd40-2c27cc7ea2e6_Method">
    <vt:lpwstr>Standard</vt:lpwstr>
  </property>
  <property fmtid="{D5CDD505-2E9C-101B-9397-08002B2CF9AE}" pid="5" name="MSIP_Label_39d8be9e-c8d9-4b9c-bd40-2c27cc7ea2e6_Name">
    <vt:lpwstr>39d8be9e-c8d9-4b9c-bd40-2c27cc7ea2e6</vt:lpwstr>
  </property>
  <property fmtid="{D5CDD505-2E9C-101B-9397-08002B2CF9AE}" pid="6" name="MSIP_Label_39d8be9e-c8d9-4b9c-bd40-2c27cc7ea2e6_SiteId">
    <vt:lpwstr>a8b4324f-155c-4215-a0f1-7ed8cc9a992f</vt:lpwstr>
  </property>
  <property fmtid="{D5CDD505-2E9C-101B-9397-08002B2CF9AE}" pid="7" name="MSIP_Label_39d8be9e-c8d9-4b9c-bd40-2c27cc7ea2e6_ActionId">
    <vt:lpwstr>4c30468f-c5d5-4086-9e7e-000012b66eef</vt:lpwstr>
  </property>
  <property fmtid="{D5CDD505-2E9C-101B-9397-08002B2CF9AE}" pid="8" name="MSIP_Label_39d8be9e-c8d9-4b9c-bd40-2c27cc7ea2e6_ContentBits">
    <vt:lpwstr>0</vt:lpwstr>
  </property>
  <property fmtid="{D5CDD505-2E9C-101B-9397-08002B2CF9AE}" pid="9" name="ContentTypeId">
    <vt:lpwstr>0x010100BB34A7656483B74FB66C73ECEA17E281</vt:lpwstr>
  </property>
  <property fmtid="{D5CDD505-2E9C-101B-9397-08002B2CF9AE}" pid="10" name="MediaServiceImageTags">
    <vt:lpwstr/>
  </property>
</Properties>
</file>