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715" r:id="rId6"/>
    <p:sldMasterId id="2147483758" r:id="rId7"/>
  </p:sldMasterIdLst>
  <p:notesMasterIdLst>
    <p:notesMasterId r:id="rId37"/>
  </p:notesMasterIdLst>
  <p:sldIdLst>
    <p:sldId id="256" r:id="rId8"/>
    <p:sldId id="2147478917" r:id="rId9"/>
    <p:sldId id="2147376816" r:id="rId10"/>
    <p:sldId id="2147376819" r:id="rId11"/>
    <p:sldId id="2147483442" r:id="rId12"/>
    <p:sldId id="2147483448" r:id="rId13"/>
    <p:sldId id="2147376804" r:id="rId14"/>
    <p:sldId id="2147483444" r:id="rId15"/>
    <p:sldId id="2147376817" r:id="rId16"/>
    <p:sldId id="2147376723" r:id="rId17"/>
    <p:sldId id="358" r:id="rId18"/>
    <p:sldId id="2147376805" r:id="rId19"/>
    <p:sldId id="2147478918" r:id="rId20"/>
    <p:sldId id="2147478899" r:id="rId21"/>
    <p:sldId id="2147478897" r:id="rId22"/>
    <p:sldId id="2147478898" r:id="rId23"/>
    <p:sldId id="2147478906" r:id="rId24"/>
    <p:sldId id="2147478907" r:id="rId25"/>
    <p:sldId id="2147478919" r:id="rId26"/>
    <p:sldId id="2147478920" r:id="rId27"/>
    <p:sldId id="2147483445" r:id="rId28"/>
    <p:sldId id="2147478922" r:id="rId29"/>
    <p:sldId id="2147478908" r:id="rId30"/>
    <p:sldId id="2147483446" r:id="rId31"/>
    <p:sldId id="301" r:id="rId32"/>
    <p:sldId id="364" r:id="rId33"/>
    <p:sldId id="2147376730" r:id="rId34"/>
    <p:sldId id="2147483447" r:id="rId35"/>
    <p:sldId id="214747890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B6512F-C4E1-3791-00EC-D6DA29C9E8A0}" name="Russell White - ASC Head of Customer Experience &amp; Performance" initials="RW" userId="S::Russell.White@essex.gov.uk::6d205863-cefa-4cc2-abbb-f7f47ec3ffda" providerId="AD"/>
  <p188:author id="{50B38872-6A06-54B9-5380-32BB6BDF604A}" name="Nicola Park - Lead for Policy Business Planning &amp; Commercial" initials="NP" userId="S::Nicola.Park@essex.gov.uk::9cd16393-713f-4cd9-a926-9269b956383e" providerId="AD"/>
  <p188:author id="{4345B38A-9E6D-C214-123C-E520E1EBF046}" name="Clare Hardy - ASC Head of Strategy &amp; Service Improvement" initials="CH" userId="S::Clare.Hardy@essex.gov.uk::caaf30b9-0257-47ab-8a18-cc6a784c1392" providerId="AD"/>
  <p188:author id="{BEA47B93-08D9-CCFC-4FE4-4EC8E1B15DCC}" name="Harriet Texeira - Lead for Inspection and Improvement Partnerships (CFS)" initials="HT" userId="S::Harriet.Texeira@essex.gov.uk::a8ee87ff-f82b-4d05-8bff-ab4188fb7fa0" providerId="AD"/>
  <p188:author id="{F5BD94BA-C271-26FC-49E0-09F78B7F9A2A}" name="Amy Homan - Business Planning and Performance Consultant" initials="" userId="S::Amy.Homan@essex.gov.uk::f22f73cb-ac4c-4d32-aa1a-76e955773873" providerId="AD"/>
  <p188:author id="{B55D53CC-C957-BAFF-86F1-E6FBE72E04FE}" name="Helen Lincoln - Executive Director Children Families and Education" initials="HL" userId="S::Helen.Lincoln@essex.gov.uk::f14ce97c-21f9-4add-8985-d17652d7070a" providerId="AD"/>
  <p188:author id="{C59E07F9-6364-02A1-2E96-71D258BC94D1}" name="Michael Marks" initials="MM" userId="S::MichaelMarks@southend.gov.uk::edfb5632-dbe3-49ea-adf0-c65de2ce2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F19B61"/>
    <a:srgbClr val="99FFCC"/>
    <a:srgbClr val="D07AB9"/>
    <a:srgbClr val="AB3D8E"/>
    <a:srgbClr val="FF9999"/>
    <a:srgbClr val="EBFFEB"/>
    <a:srgbClr val="EDEDED"/>
    <a:srgbClr val="009900"/>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D1850-F615-4216-B2EE-D1BE7B044F74}" v="9" dt="2026-05-28T13:35:37.958"/>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10" autoAdjust="0"/>
  </p:normalViewPr>
  <p:slideViewPr>
    <p:cSldViewPr snapToGrid="0">
      <p:cViewPr varScale="1">
        <p:scale>
          <a:sx n="111" d="100"/>
          <a:sy n="111" d="100"/>
        </p:scale>
        <p:origin x="558" y="96"/>
      </p:cViewPr>
      <p:guideLst/>
    </p:cSldViewPr>
  </p:slideViewPr>
  <p:notesTextViewPr>
    <p:cViewPr>
      <p:scale>
        <a:sx n="3" d="2"/>
        <a:sy n="3" d="2"/>
      </p:scale>
      <p:origin x="0" y="0"/>
    </p:cViewPr>
  </p:notesTextViewPr>
  <p:sorterViewPr>
    <p:cViewPr>
      <p:scale>
        <a:sx n="21" d="50"/>
        <a:sy n="21" d="50"/>
      </p:scale>
      <p:origin x="0" y="-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CFFE4-33E4-41D5-8940-60075DF25EED}" type="doc">
      <dgm:prSet loTypeId="urn:microsoft.com/office/officeart/2005/8/layout/hProcess9" loCatId="process" qsTypeId="urn:microsoft.com/office/officeart/2005/8/quickstyle/simple1" qsCatId="simple" csTypeId="urn:microsoft.com/office/officeart/2005/8/colors/accent1_2" csCatId="accent1" phldr="1"/>
      <dgm:spPr/>
    </dgm:pt>
    <dgm:pt modelId="{AA546779-0174-4E53-8608-927687658064}">
      <dgm:prSet phldrT="[Text]"/>
      <dgm:spPr>
        <a:solidFill>
          <a:srgbClr val="00B050"/>
        </a:solidFill>
      </dgm:spPr>
      <dgm:t>
        <a:bodyPr/>
        <a:lstStyle/>
        <a:p>
          <a:r>
            <a:rPr lang="en-GB" dirty="0"/>
            <a:t>Early Years &amp; Childcare</a:t>
          </a:r>
        </a:p>
      </dgm:t>
    </dgm:pt>
    <dgm:pt modelId="{7BF3A677-6D86-46D1-8507-85BE66E327C0}" type="parTrans" cxnId="{1FAA8858-7870-449F-87AB-90E856256989}">
      <dgm:prSet/>
      <dgm:spPr/>
      <dgm:t>
        <a:bodyPr/>
        <a:lstStyle/>
        <a:p>
          <a:endParaRPr lang="en-GB"/>
        </a:p>
      </dgm:t>
    </dgm:pt>
    <dgm:pt modelId="{16163083-4881-4359-B715-983623106564}" type="sibTrans" cxnId="{1FAA8858-7870-449F-87AB-90E856256989}">
      <dgm:prSet/>
      <dgm:spPr/>
      <dgm:t>
        <a:bodyPr/>
        <a:lstStyle/>
        <a:p>
          <a:endParaRPr lang="en-GB"/>
        </a:p>
      </dgm:t>
    </dgm:pt>
    <dgm:pt modelId="{C39DE149-6514-47F0-B82F-25B6F034DBB1}">
      <dgm:prSet phldrT="[Text]"/>
      <dgm:spPr/>
      <dgm:t>
        <a:bodyPr/>
        <a:lstStyle/>
        <a:p>
          <a:r>
            <a:rPr lang="en-GB" dirty="0"/>
            <a:t>Primary School</a:t>
          </a:r>
        </a:p>
      </dgm:t>
    </dgm:pt>
    <dgm:pt modelId="{0962E765-805D-4D30-A64D-21FF4AA20222}" type="parTrans" cxnId="{16509D96-3D30-488F-B360-44A60D45976F}">
      <dgm:prSet/>
      <dgm:spPr/>
      <dgm:t>
        <a:bodyPr/>
        <a:lstStyle/>
        <a:p>
          <a:endParaRPr lang="en-GB"/>
        </a:p>
      </dgm:t>
    </dgm:pt>
    <dgm:pt modelId="{FCD097A3-AA69-41EC-8883-A8647463B033}" type="sibTrans" cxnId="{16509D96-3D30-488F-B360-44A60D45976F}">
      <dgm:prSet/>
      <dgm:spPr/>
      <dgm:t>
        <a:bodyPr/>
        <a:lstStyle/>
        <a:p>
          <a:endParaRPr lang="en-GB"/>
        </a:p>
      </dgm:t>
    </dgm:pt>
    <dgm:pt modelId="{9B8F2DA5-0AD9-4400-93B1-367A7EF1927D}">
      <dgm:prSet phldrT="[Text]"/>
      <dgm:spPr>
        <a:solidFill>
          <a:srgbClr val="7030A0"/>
        </a:solidFill>
      </dgm:spPr>
      <dgm:t>
        <a:bodyPr/>
        <a:lstStyle/>
        <a:p>
          <a:r>
            <a:rPr lang="en-GB" dirty="0"/>
            <a:t>Post 16 destinations</a:t>
          </a:r>
        </a:p>
      </dgm:t>
    </dgm:pt>
    <dgm:pt modelId="{8013D0A1-B7E3-4E21-B119-BA6F6AB35F7B}" type="parTrans" cxnId="{3A0B4453-ADB6-461B-BA52-481CB173B78B}">
      <dgm:prSet/>
      <dgm:spPr/>
      <dgm:t>
        <a:bodyPr/>
        <a:lstStyle/>
        <a:p>
          <a:endParaRPr lang="en-GB"/>
        </a:p>
      </dgm:t>
    </dgm:pt>
    <dgm:pt modelId="{C4096298-B6DF-4AA9-80F2-A41BB6389B0E}" type="sibTrans" cxnId="{3A0B4453-ADB6-461B-BA52-481CB173B78B}">
      <dgm:prSet/>
      <dgm:spPr/>
      <dgm:t>
        <a:bodyPr/>
        <a:lstStyle/>
        <a:p>
          <a:endParaRPr lang="en-GB"/>
        </a:p>
      </dgm:t>
    </dgm:pt>
    <dgm:pt modelId="{26B2EAC3-F73B-4A89-B299-0661BF023DAE}">
      <dgm:prSet/>
      <dgm:spPr>
        <a:solidFill>
          <a:schemeClr val="accent2"/>
        </a:solidFill>
      </dgm:spPr>
      <dgm:t>
        <a:bodyPr/>
        <a:lstStyle/>
        <a:p>
          <a:r>
            <a:rPr lang="en-GB" dirty="0"/>
            <a:t>Secondary School</a:t>
          </a:r>
        </a:p>
      </dgm:t>
    </dgm:pt>
    <dgm:pt modelId="{C71B541D-5F68-4C15-81F6-78385CD3E63D}" type="parTrans" cxnId="{1445AD48-3BAF-4BBD-8C44-FA4C23B80C84}">
      <dgm:prSet/>
      <dgm:spPr/>
      <dgm:t>
        <a:bodyPr/>
        <a:lstStyle/>
        <a:p>
          <a:endParaRPr lang="en-GB"/>
        </a:p>
      </dgm:t>
    </dgm:pt>
    <dgm:pt modelId="{4B496B89-71A2-4138-AF62-C09DBD65E668}" type="sibTrans" cxnId="{1445AD48-3BAF-4BBD-8C44-FA4C23B80C84}">
      <dgm:prSet/>
      <dgm:spPr/>
      <dgm:t>
        <a:bodyPr/>
        <a:lstStyle/>
        <a:p>
          <a:endParaRPr lang="en-GB"/>
        </a:p>
      </dgm:t>
    </dgm:pt>
    <dgm:pt modelId="{DC244EE5-E5DE-4A51-A577-5B4286840394}" type="pres">
      <dgm:prSet presAssocID="{B49CFFE4-33E4-41D5-8940-60075DF25EED}" presName="CompostProcess" presStyleCnt="0">
        <dgm:presLayoutVars>
          <dgm:dir/>
          <dgm:resizeHandles val="exact"/>
        </dgm:presLayoutVars>
      </dgm:prSet>
      <dgm:spPr/>
    </dgm:pt>
    <dgm:pt modelId="{DA2230C4-5BA2-4DA4-B991-1DF6E515B2C0}" type="pres">
      <dgm:prSet presAssocID="{B49CFFE4-33E4-41D5-8940-60075DF25EED}" presName="arrow" presStyleLbl="bgShp" presStyleIdx="0" presStyleCnt="1" custScaleX="117647" custLinFactNeighborX="-67" custLinFactNeighborY="-181"/>
      <dgm:spPr>
        <a:solidFill>
          <a:schemeClr val="bg1">
            <a:lumMod val="85000"/>
          </a:schemeClr>
        </a:solidFill>
      </dgm:spPr>
    </dgm:pt>
    <dgm:pt modelId="{391F109E-2D92-4E60-9BF9-AEED1A667BD1}" type="pres">
      <dgm:prSet presAssocID="{B49CFFE4-33E4-41D5-8940-60075DF25EED}" presName="linearProcess" presStyleCnt="0"/>
      <dgm:spPr/>
    </dgm:pt>
    <dgm:pt modelId="{43F82FA6-099A-427F-A8DB-382B0D6BD07D}" type="pres">
      <dgm:prSet presAssocID="{AA546779-0174-4E53-8608-927687658064}" presName="textNode" presStyleLbl="node1" presStyleIdx="0" presStyleCnt="4">
        <dgm:presLayoutVars>
          <dgm:bulletEnabled val="1"/>
        </dgm:presLayoutVars>
      </dgm:prSet>
      <dgm:spPr/>
    </dgm:pt>
    <dgm:pt modelId="{E21F9D61-4E7D-4CCD-B1D2-D1046832A97F}" type="pres">
      <dgm:prSet presAssocID="{16163083-4881-4359-B715-983623106564}" presName="sibTrans" presStyleCnt="0"/>
      <dgm:spPr/>
    </dgm:pt>
    <dgm:pt modelId="{0F793324-88B1-4DAA-9EF2-7D7DC6CFFD56}" type="pres">
      <dgm:prSet presAssocID="{C39DE149-6514-47F0-B82F-25B6F034DBB1}" presName="textNode" presStyleLbl="node1" presStyleIdx="1" presStyleCnt="4">
        <dgm:presLayoutVars>
          <dgm:bulletEnabled val="1"/>
        </dgm:presLayoutVars>
      </dgm:prSet>
      <dgm:spPr/>
    </dgm:pt>
    <dgm:pt modelId="{6BAEDD6D-2B65-492F-9E7C-2258BE9419DD}" type="pres">
      <dgm:prSet presAssocID="{FCD097A3-AA69-41EC-8883-A8647463B033}" presName="sibTrans" presStyleCnt="0"/>
      <dgm:spPr/>
    </dgm:pt>
    <dgm:pt modelId="{E86E1897-A3EC-4757-9F40-3BD1B04F7CD7}" type="pres">
      <dgm:prSet presAssocID="{26B2EAC3-F73B-4A89-B299-0661BF023DAE}" presName="textNode" presStyleLbl="node1" presStyleIdx="2" presStyleCnt="4">
        <dgm:presLayoutVars>
          <dgm:bulletEnabled val="1"/>
        </dgm:presLayoutVars>
      </dgm:prSet>
      <dgm:spPr/>
    </dgm:pt>
    <dgm:pt modelId="{2A03D4A0-95BD-40FC-BE59-F4F17A3AD0E6}" type="pres">
      <dgm:prSet presAssocID="{4B496B89-71A2-4138-AF62-C09DBD65E668}" presName="sibTrans" presStyleCnt="0"/>
      <dgm:spPr/>
    </dgm:pt>
    <dgm:pt modelId="{FC0674AE-7D52-4006-9F16-914C129C935F}" type="pres">
      <dgm:prSet presAssocID="{9B8F2DA5-0AD9-4400-93B1-367A7EF1927D}" presName="textNode" presStyleLbl="node1" presStyleIdx="3" presStyleCnt="4">
        <dgm:presLayoutVars>
          <dgm:bulletEnabled val="1"/>
        </dgm:presLayoutVars>
      </dgm:prSet>
      <dgm:spPr/>
    </dgm:pt>
  </dgm:ptLst>
  <dgm:cxnLst>
    <dgm:cxn modelId="{0FF97D21-9830-43EE-99E3-D5F922C8197E}" type="presOf" srcId="{9B8F2DA5-0AD9-4400-93B1-367A7EF1927D}" destId="{FC0674AE-7D52-4006-9F16-914C129C935F}" srcOrd="0" destOrd="0" presId="urn:microsoft.com/office/officeart/2005/8/layout/hProcess9"/>
    <dgm:cxn modelId="{1445AD48-3BAF-4BBD-8C44-FA4C23B80C84}" srcId="{B49CFFE4-33E4-41D5-8940-60075DF25EED}" destId="{26B2EAC3-F73B-4A89-B299-0661BF023DAE}" srcOrd="2" destOrd="0" parTransId="{C71B541D-5F68-4C15-81F6-78385CD3E63D}" sibTransId="{4B496B89-71A2-4138-AF62-C09DBD65E668}"/>
    <dgm:cxn modelId="{31893E49-8B7C-4658-B5AB-BD417B4E4F80}" type="presOf" srcId="{C39DE149-6514-47F0-B82F-25B6F034DBB1}" destId="{0F793324-88B1-4DAA-9EF2-7D7DC6CFFD56}" srcOrd="0" destOrd="0" presId="urn:microsoft.com/office/officeart/2005/8/layout/hProcess9"/>
    <dgm:cxn modelId="{3A0B4453-ADB6-461B-BA52-481CB173B78B}" srcId="{B49CFFE4-33E4-41D5-8940-60075DF25EED}" destId="{9B8F2DA5-0AD9-4400-93B1-367A7EF1927D}" srcOrd="3" destOrd="0" parTransId="{8013D0A1-B7E3-4E21-B119-BA6F6AB35F7B}" sibTransId="{C4096298-B6DF-4AA9-80F2-A41BB6389B0E}"/>
    <dgm:cxn modelId="{0E988753-F9B4-4449-89E0-50C076AC637F}" type="presOf" srcId="{B49CFFE4-33E4-41D5-8940-60075DF25EED}" destId="{DC244EE5-E5DE-4A51-A577-5B4286840394}" srcOrd="0" destOrd="0" presId="urn:microsoft.com/office/officeart/2005/8/layout/hProcess9"/>
    <dgm:cxn modelId="{1FAA8858-7870-449F-87AB-90E856256989}" srcId="{B49CFFE4-33E4-41D5-8940-60075DF25EED}" destId="{AA546779-0174-4E53-8608-927687658064}" srcOrd="0" destOrd="0" parTransId="{7BF3A677-6D86-46D1-8507-85BE66E327C0}" sibTransId="{16163083-4881-4359-B715-983623106564}"/>
    <dgm:cxn modelId="{16509D96-3D30-488F-B360-44A60D45976F}" srcId="{B49CFFE4-33E4-41D5-8940-60075DF25EED}" destId="{C39DE149-6514-47F0-B82F-25B6F034DBB1}" srcOrd="1" destOrd="0" parTransId="{0962E765-805D-4D30-A64D-21FF4AA20222}" sibTransId="{FCD097A3-AA69-41EC-8883-A8647463B033}"/>
    <dgm:cxn modelId="{09A855B7-9E2E-430F-864F-2754DCB43C54}" type="presOf" srcId="{26B2EAC3-F73B-4A89-B299-0661BF023DAE}" destId="{E86E1897-A3EC-4757-9F40-3BD1B04F7CD7}" srcOrd="0" destOrd="0" presId="urn:microsoft.com/office/officeart/2005/8/layout/hProcess9"/>
    <dgm:cxn modelId="{1E63AAF6-E0D2-422F-B04F-B7E88E34605B}" type="presOf" srcId="{AA546779-0174-4E53-8608-927687658064}" destId="{43F82FA6-099A-427F-A8DB-382B0D6BD07D}" srcOrd="0" destOrd="0" presId="urn:microsoft.com/office/officeart/2005/8/layout/hProcess9"/>
    <dgm:cxn modelId="{198C535F-A1C3-456C-9215-3A41E724A486}" type="presParOf" srcId="{DC244EE5-E5DE-4A51-A577-5B4286840394}" destId="{DA2230C4-5BA2-4DA4-B991-1DF6E515B2C0}" srcOrd="0" destOrd="0" presId="urn:microsoft.com/office/officeart/2005/8/layout/hProcess9"/>
    <dgm:cxn modelId="{BE0188D3-2811-4EB4-8601-B1E01051EF52}" type="presParOf" srcId="{DC244EE5-E5DE-4A51-A577-5B4286840394}" destId="{391F109E-2D92-4E60-9BF9-AEED1A667BD1}" srcOrd="1" destOrd="0" presId="urn:microsoft.com/office/officeart/2005/8/layout/hProcess9"/>
    <dgm:cxn modelId="{340F9B13-018A-4D2C-83B0-133FB9F79577}" type="presParOf" srcId="{391F109E-2D92-4E60-9BF9-AEED1A667BD1}" destId="{43F82FA6-099A-427F-A8DB-382B0D6BD07D}" srcOrd="0" destOrd="0" presId="urn:microsoft.com/office/officeart/2005/8/layout/hProcess9"/>
    <dgm:cxn modelId="{E56335FB-6DD9-4C82-A46C-E25E0B6A764D}" type="presParOf" srcId="{391F109E-2D92-4E60-9BF9-AEED1A667BD1}" destId="{E21F9D61-4E7D-4CCD-B1D2-D1046832A97F}" srcOrd="1" destOrd="0" presId="urn:microsoft.com/office/officeart/2005/8/layout/hProcess9"/>
    <dgm:cxn modelId="{25758409-18C8-4363-B7C6-165027B99522}" type="presParOf" srcId="{391F109E-2D92-4E60-9BF9-AEED1A667BD1}" destId="{0F793324-88B1-4DAA-9EF2-7D7DC6CFFD56}" srcOrd="2" destOrd="0" presId="urn:microsoft.com/office/officeart/2005/8/layout/hProcess9"/>
    <dgm:cxn modelId="{8A611DBA-32A3-4983-AE62-2A02BAF7F1B1}" type="presParOf" srcId="{391F109E-2D92-4E60-9BF9-AEED1A667BD1}" destId="{6BAEDD6D-2B65-492F-9E7C-2258BE9419DD}" srcOrd="3" destOrd="0" presId="urn:microsoft.com/office/officeart/2005/8/layout/hProcess9"/>
    <dgm:cxn modelId="{F1A37EFC-C958-4EE7-A8B7-9C936CBFD5A5}" type="presParOf" srcId="{391F109E-2D92-4E60-9BF9-AEED1A667BD1}" destId="{E86E1897-A3EC-4757-9F40-3BD1B04F7CD7}" srcOrd="4" destOrd="0" presId="urn:microsoft.com/office/officeart/2005/8/layout/hProcess9"/>
    <dgm:cxn modelId="{48F08850-4951-439A-B0C4-327FD53D24F4}" type="presParOf" srcId="{391F109E-2D92-4E60-9BF9-AEED1A667BD1}" destId="{2A03D4A0-95BD-40FC-BE59-F4F17A3AD0E6}" srcOrd="5" destOrd="0" presId="urn:microsoft.com/office/officeart/2005/8/layout/hProcess9"/>
    <dgm:cxn modelId="{5038EF97-5EE8-4025-A0C7-9ECC8E330912}" type="presParOf" srcId="{391F109E-2D92-4E60-9BF9-AEED1A667BD1}" destId="{FC0674AE-7D52-4006-9F16-914C129C935F}" srcOrd="6"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30C4-5BA2-4DA4-B991-1DF6E515B2C0}">
      <dsp:nvSpPr>
        <dsp:cNvPr id="0" name=""/>
        <dsp:cNvSpPr/>
      </dsp:nvSpPr>
      <dsp:spPr>
        <a:xfrm>
          <a:off x="0" y="0"/>
          <a:ext cx="11329910" cy="3328583"/>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43F82FA6-099A-427F-A8DB-382B0D6BD07D}">
      <dsp:nvSpPr>
        <dsp:cNvPr id="0" name=""/>
        <dsp:cNvSpPr/>
      </dsp:nvSpPr>
      <dsp:spPr>
        <a:xfrm>
          <a:off x="5532" y="998574"/>
          <a:ext cx="2692791" cy="133143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Early Years &amp; Childcare</a:t>
          </a:r>
        </a:p>
      </dsp:txBody>
      <dsp:txXfrm>
        <a:off x="70527" y="1063569"/>
        <a:ext cx="2562801" cy="1201443"/>
      </dsp:txXfrm>
    </dsp:sp>
    <dsp:sp modelId="{0F793324-88B1-4DAA-9EF2-7D7DC6CFFD56}">
      <dsp:nvSpPr>
        <dsp:cNvPr id="0" name=""/>
        <dsp:cNvSpPr/>
      </dsp:nvSpPr>
      <dsp:spPr>
        <a:xfrm>
          <a:off x="2880885" y="998574"/>
          <a:ext cx="2692791" cy="13314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Primary School</a:t>
          </a:r>
        </a:p>
      </dsp:txBody>
      <dsp:txXfrm>
        <a:off x="2945880" y="1063569"/>
        <a:ext cx="2562801" cy="1201443"/>
      </dsp:txXfrm>
    </dsp:sp>
    <dsp:sp modelId="{E86E1897-A3EC-4757-9F40-3BD1B04F7CD7}">
      <dsp:nvSpPr>
        <dsp:cNvPr id="0" name=""/>
        <dsp:cNvSpPr/>
      </dsp:nvSpPr>
      <dsp:spPr>
        <a:xfrm>
          <a:off x="5756239" y="998574"/>
          <a:ext cx="2692791" cy="133143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Secondary School</a:t>
          </a:r>
        </a:p>
      </dsp:txBody>
      <dsp:txXfrm>
        <a:off x="5821234" y="1063569"/>
        <a:ext cx="2562801" cy="1201443"/>
      </dsp:txXfrm>
    </dsp:sp>
    <dsp:sp modelId="{FC0674AE-7D52-4006-9F16-914C129C935F}">
      <dsp:nvSpPr>
        <dsp:cNvPr id="0" name=""/>
        <dsp:cNvSpPr/>
      </dsp:nvSpPr>
      <dsp:spPr>
        <a:xfrm>
          <a:off x="8631592" y="998574"/>
          <a:ext cx="2692791" cy="1331433"/>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Post 16 destinations</a:t>
          </a:r>
        </a:p>
      </dsp:txBody>
      <dsp:txXfrm>
        <a:off x="8696587" y="1063569"/>
        <a:ext cx="2562801" cy="12014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E8D48-1394-4B26-A918-7553C8E2DD26}"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31591-F692-4570-916F-D10E2A928E4F}" type="slidenum">
              <a:rPr lang="en-GB" smtClean="0"/>
              <a:t>‹#›</a:t>
            </a:fld>
            <a:endParaRPr lang="en-GB"/>
          </a:p>
        </p:txBody>
      </p:sp>
    </p:spTree>
    <p:extLst>
      <p:ext uri="{BB962C8B-B14F-4D97-AF65-F5344CB8AC3E}">
        <p14:creationId xmlns:p14="http://schemas.microsoft.com/office/powerpoint/2010/main" val="338570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31591-F692-4570-916F-D10E2A928E4F}" type="slidenum">
              <a:rPr lang="en-GB" smtClean="0"/>
              <a:t>1</a:t>
            </a:fld>
            <a:endParaRPr lang="en-GB"/>
          </a:p>
        </p:txBody>
      </p:sp>
    </p:spTree>
    <p:extLst>
      <p:ext uri="{BB962C8B-B14F-4D97-AF65-F5344CB8AC3E}">
        <p14:creationId xmlns:p14="http://schemas.microsoft.com/office/powerpoint/2010/main" val="9829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F8D1-D038-ABE6-A639-BF417C857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1BFCE-9467-C8D2-B356-0FFF43BF6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77BDE-368D-2C2E-0452-82CC65550C68}"/>
              </a:ext>
            </a:extLst>
          </p:cNvPr>
          <p:cNvSpPr>
            <a:spLocks noGrp="1"/>
          </p:cNvSpPr>
          <p:nvPr>
            <p:ph type="body" idx="1"/>
          </p:nvPr>
        </p:nvSpPr>
        <p:spPr/>
        <p:txBody>
          <a:bodyPr/>
          <a:lstStyle/>
          <a:p>
            <a:endParaRPr lang="en-GB" i="1" dirty="0"/>
          </a:p>
        </p:txBody>
      </p:sp>
      <p:sp>
        <p:nvSpPr>
          <p:cNvPr id="4" name="Slide Number Placeholder 3">
            <a:extLst>
              <a:ext uri="{FF2B5EF4-FFF2-40B4-BE49-F238E27FC236}">
                <a16:creationId xmlns:a16="http://schemas.microsoft.com/office/drawing/2014/main" id="{57396FE2-C14F-2721-44A2-F01089DF54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31591-F692-4570-916F-D10E2A928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47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31591-F692-4570-916F-D10E2A928E4F}" type="slidenum">
              <a:rPr lang="en-GB" smtClean="0"/>
              <a:t>18</a:t>
            </a:fld>
            <a:endParaRPr lang="en-GB"/>
          </a:p>
        </p:txBody>
      </p:sp>
    </p:spTree>
    <p:extLst>
      <p:ext uri="{BB962C8B-B14F-4D97-AF65-F5344CB8AC3E}">
        <p14:creationId xmlns:p14="http://schemas.microsoft.com/office/powerpoint/2010/main" val="20226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E231-6427-FE05-190D-31B17BB3D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1E72F-F196-11C5-C5EB-4F7F20E21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38CD9-AE5E-3E48-1C97-4F167C4E9E0F}"/>
              </a:ext>
            </a:extLst>
          </p:cNvPr>
          <p:cNvSpPr>
            <a:spLocks noGrp="1"/>
          </p:cNvSpPr>
          <p:nvPr>
            <p:ph type="body" idx="1"/>
          </p:nvPr>
        </p:nvSpPr>
        <p:spPr/>
        <p:txBody>
          <a:bodyPr/>
          <a:lstStyle/>
          <a:p>
            <a:endParaRPr lang="en-GB" i="1" dirty="0"/>
          </a:p>
        </p:txBody>
      </p:sp>
      <p:sp>
        <p:nvSpPr>
          <p:cNvPr id="4" name="Slide Number Placeholder 3">
            <a:extLst>
              <a:ext uri="{FF2B5EF4-FFF2-40B4-BE49-F238E27FC236}">
                <a16:creationId xmlns:a16="http://schemas.microsoft.com/office/drawing/2014/main" id="{441B6115-7D23-E4BF-3A99-050061E8AA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31591-F692-4570-916F-D10E2A928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57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E231-6427-FE05-190D-31B17BB3D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1E72F-F196-11C5-C5EB-4F7F20E21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38CD9-AE5E-3E48-1C97-4F167C4E9E0F}"/>
              </a:ext>
            </a:extLst>
          </p:cNvPr>
          <p:cNvSpPr>
            <a:spLocks noGrp="1"/>
          </p:cNvSpPr>
          <p:nvPr>
            <p:ph type="body" idx="1"/>
          </p:nvPr>
        </p:nvSpPr>
        <p:spPr/>
        <p:txBody>
          <a:bodyPr/>
          <a:lstStyle/>
          <a:p>
            <a:endParaRPr lang="en-GB" i="1" dirty="0"/>
          </a:p>
        </p:txBody>
      </p:sp>
      <p:sp>
        <p:nvSpPr>
          <p:cNvPr id="4" name="Slide Number Placeholder 3">
            <a:extLst>
              <a:ext uri="{FF2B5EF4-FFF2-40B4-BE49-F238E27FC236}">
                <a16:creationId xmlns:a16="http://schemas.microsoft.com/office/drawing/2014/main" id="{441B6115-7D23-E4BF-3A99-050061E8AA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31591-F692-4570-916F-D10E2A928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41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31591-F692-4570-916F-D10E2A928E4F}" type="slidenum">
              <a:rPr lang="en-GB" smtClean="0"/>
              <a:t>28</a:t>
            </a:fld>
            <a:endParaRPr lang="en-GB"/>
          </a:p>
        </p:txBody>
      </p:sp>
    </p:spTree>
    <p:extLst>
      <p:ext uri="{BB962C8B-B14F-4D97-AF65-F5344CB8AC3E}">
        <p14:creationId xmlns:p14="http://schemas.microsoft.com/office/powerpoint/2010/main" val="49605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D1AF-00B6-2601-179E-4C703F177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8A937-D86E-8C33-C047-6ACECC07F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2044A-6CE2-F558-5098-E6D9855CF351}"/>
              </a:ext>
            </a:extLst>
          </p:cNvPr>
          <p:cNvSpPr>
            <a:spLocks noGrp="1"/>
          </p:cNvSpPr>
          <p:nvPr>
            <p:ph type="body" idx="1"/>
          </p:nvPr>
        </p:nvSpPr>
        <p:spPr/>
        <p:txBody>
          <a:bodyPr/>
          <a:lstStyle/>
          <a:p>
            <a:pPr marR="0" lvl="0" algn="l" defTabSz="914400" rtl="0" eaLnBrk="0" fontAlgn="base" latinLnBrk="0" hangingPunct="0">
              <a:lnSpc>
                <a:spcPct val="100000"/>
              </a:lnSpc>
              <a:buClrTx/>
              <a:buSzTx/>
              <a:tabLst/>
              <a:defRPr/>
            </a:pPr>
            <a:endParaRPr lang="en-GB" i="1" dirty="0"/>
          </a:p>
        </p:txBody>
      </p:sp>
      <p:sp>
        <p:nvSpPr>
          <p:cNvPr id="4" name="Slide Number Placeholder 3">
            <a:extLst>
              <a:ext uri="{FF2B5EF4-FFF2-40B4-BE49-F238E27FC236}">
                <a16:creationId xmlns:a16="http://schemas.microsoft.com/office/drawing/2014/main" id="{C3F118A0-3214-0692-99B9-329844DDDF60}"/>
              </a:ext>
            </a:extLst>
          </p:cNvPr>
          <p:cNvSpPr>
            <a:spLocks noGrp="1"/>
          </p:cNvSpPr>
          <p:nvPr>
            <p:ph type="sldNum" sz="quarter" idx="5"/>
          </p:nvPr>
        </p:nvSpPr>
        <p:spPr/>
        <p:txBody>
          <a:bodyPr/>
          <a:lstStyle/>
          <a:p>
            <a:fld id="{54531591-F692-4570-916F-D10E2A928E4F}" type="slidenum">
              <a:rPr lang="en-GB" smtClean="0"/>
              <a:t>29</a:t>
            </a:fld>
            <a:endParaRPr lang="en-GB"/>
          </a:p>
        </p:txBody>
      </p:sp>
    </p:spTree>
    <p:extLst>
      <p:ext uri="{BB962C8B-B14F-4D97-AF65-F5344CB8AC3E}">
        <p14:creationId xmlns:p14="http://schemas.microsoft.com/office/powerpoint/2010/main" val="392193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buClrTx/>
              <a:buSzTx/>
              <a:tabLst/>
              <a:defRPr/>
            </a:pPr>
            <a:endParaRPr lang="en-GB" i="1" dirty="0"/>
          </a:p>
          <a:p>
            <a:pPr marR="0" lvl="0" algn="l" defTabSz="914400" rtl="0" eaLnBrk="0" fontAlgn="base" latinLnBrk="0" hangingPunct="0">
              <a:lnSpc>
                <a:spcPct val="100000"/>
              </a:lnSpc>
              <a:buClrTx/>
              <a:buSzTx/>
              <a:tabLst/>
              <a:defRPr/>
            </a:pPr>
            <a:endParaRPr lang="en-GB" dirty="0"/>
          </a:p>
        </p:txBody>
      </p:sp>
      <p:sp>
        <p:nvSpPr>
          <p:cNvPr id="4" name="Slide Number Placeholder 3"/>
          <p:cNvSpPr>
            <a:spLocks noGrp="1"/>
          </p:cNvSpPr>
          <p:nvPr>
            <p:ph type="sldNum" sz="quarter" idx="5"/>
          </p:nvPr>
        </p:nvSpPr>
        <p:spPr/>
        <p:txBody>
          <a:bodyPr/>
          <a:lstStyle/>
          <a:p>
            <a:fld id="{54531591-F692-4570-916F-D10E2A928E4F}" type="slidenum">
              <a:rPr lang="en-GB" smtClean="0"/>
              <a:t>3</a:t>
            </a:fld>
            <a:endParaRPr lang="en-GB"/>
          </a:p>
        </p:txBody>
      </p:sp>
    </p:spTree>
    <p:extLst>
      <p:ext uri="{BB962C8B-B14F-4D97-AF65-F5344CB8AC3E}">
        <p14:creationId xmlns:p14="http://schemas.microsoft.com/office/powerpoint/2010/main" val="339961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 algn="l">
              <a:buFont typeface="Arial" panose="020B0604020202020204" pitchFamily="34" charset="0"/>
              <a:buNone/>
            </a:pPr>
            <a:endParaRPr lang="en-GB" sz="1200" b="0" i="0" dirty="0">
              <a:solidFill>
                <a:srgbClr val="242424"/>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54531591-F692-4570-916F-D10E2A928E4F}" type="slidenum">
              <a:rPr lang="en-GB" smtClean="0"/>
              <a:t>4</a:t>
            </a:fld>
            <a:endParaRPr lang="en-GB"/>
          </a:p>
        </p:txBody>
      </p:sp>
    </p:spTree>
    <p:extLst>
      <p:ext uri="{BB962C8B-B14F-4D97-AF65-F5344CB8AC3E}">
        <p14:creationId xmlns:p14="http://schemas.microsoft.com/office/powerpoint/2010/main" val="395099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i="1" dirty="0">
                <a:solidFill>
                  <a:srgbClr val="FF0000"/>
                </a:solidFill>
                <a:effectLst/>
                <a:latin typeface="Aptos" panose="020B0004020202020204" pitchFamily="34" charset="0"/>
                <a:ea typeface="Aptos" panose="020B0004020202020204" pitchFamily="34" charset="0"/>
                <a:cs typeface="Aptos" panose="020B0004020202020204" pitchFamily="34" charset="0"/>
              </a:rPr>
              <a:t>Same as CSC – anything to add?</a:t>
            </a:r>
          </a:p>
          <a:p>
            <a:pPr>
              <a:buNone/>
            </a:pPr>
            <a:endParaRPr lang="en-GB" sz="1800" i="1"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1800" i="1" dirty="0">
                <a:solidFill>
                  <a:srgbClr val="FF0000"/>
                </a:solidFill>
                <a:effectLst/>
                <a:latin typeface="Aptos" panose="020B0004020202020204" pitchFamily="34" charset="0"/>
                <a:ea typeface="Aptos" panose="020B0004020202020204" pitchFamily="34" charset="0"/>
                <a:cs typeface="Aptos" panose="020B0004020202020204" pitchFamily="34" charset="0"/>
              </a:rPr>
              <a:t>Levels of attendance </a:t>
            </a:r>
          </a:p>
          <a:p>
            <a:pPr>
              <a:buNone/>
            </a:pPr>
            <a:r>
              <a:rPr lang="en-GB" sz="1800" i="1" dirty="0">
                <a:solidFill>
                  <a:srgbClr val="FF0000"/>
                </a:solidFill>
                <a:effectLst/>
                <a:latin typeface="Aptos" panose="020B0004020202020204" pitchFamily="34" charset="0"/>
                <a:ea typeface="Aptos" panose="020B0004020202020204" pitchFamily="34" charset="0"/>
                <a:cs typeface="Aptos" panose="020B0004020202020204" pitchFamily="34" charset="0"/>
              </a:rPr>
              <a:t>Published data on permanent </a:t>
            </a:r>
            <a:r>
              <a:rPr lang="en-GB" sz="1800" i="1" dirty="0" err="1">
                <a:solidFill>
                  <a:srgbClr val="FF0000"/>
                </a:solidFill>
                <a:effectLst/>
                <a:latin typeface="Aptos" panose="020B0004020202020204" pitchFamily="34" charset="0"/>
                <a:ea typeface="Aptos" panose="020B0004020202020204" pitchFamily="34" charset="0"/>
                <a:cs typeface="Aptos" panose="020B0004020202020204" pitchFamily="34" charset="0"/>
              </a:rPr>
              <a:t>exclutsions</a:t>
            </a:r>
            <a:r>
              <a:rPr lang="en-GB" sz="1800" i="1"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p>
          <a:p>
            <a:pPr>
              <a:buNone/>
            </a:pPr>
            <a:endParaRPr lang="en-GB" sz="18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a:buNone/>
            </a:pPr>
            <a:endParaRPr lang="en-GB" sz="18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NB: Notes on stats </a:t>
            </a:r>
          </a:p>
          <a:p>
            <a:endParaRPr lang="en-GB" sz="1800" dirty="0"/>
          </a:p>
          <a:p>
            <a:r>
              <a:rPr lang="en-GB" sz="1800" dirty="0"/>
              <a:t>Total Pop – 1.896K</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Children with Free school meals, school from global majority, those with English as an additional language were all provided as % - so couldn’t aggregate. I have got comparator data from education and been able to calculate but it is as of last January school census – 2025 not yet available.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%EHCPs – calculated using known school numbers</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Issue with number of children living in poverty – I don’t know how they defined this and there is quite a disparity between Southend, Thurrock and Essex. I do have a figure for greater Essex for “% of LSOAs in top decile of deprivation in England” with is 4% but it is not the same measure as before.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Additional school places – Thurrock stated to 2031 not 2030 but added them all together as thought its probably fine as only a yr out</a:t>
            </a:r>
          </a:p>
          <a:p>
            <a:endParaRPr lang="en-GB" dirty="0"/>
          </a:p>
          <a:p>
            <a:endParaRPr lang="en-GB" dirty="0"/>
          </a:p>
          <a:p>
            <a:endParaRPr lang="en-GB" dirty="0"/>
          </a:p>
          <a:p>
            <a:endParaRPr lang="en-GB" dirty="0"/>
          </a:p>
          <a:p>
            <a:r>
              <a:rPr lang="en-GB" dirty="0"/>
              <a:t>I have “4% of LSOAs in top decile of deprivation in England”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79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4D36-9654-6C12-819B-D227D78DC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9765-35AB-8D35-6AE5-B8DD4ED2F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BBF6B-FC10-2B81-7A0B-90857F37CBA3}"/>
              </a:ext>
            </a:extLst>
          </p:cNvPr>
          <p:cNvSpPr>
            <a:spLocks noGrp="1"/>
          </p:cNvSpPr>
          <p:nvPr>
            <p:ph type="body" idx="1"/>
          </p:nvPr>
        </p:nvSpPr>
        <p:spPr/>
        <p:txBody>
          <a:bodyPr/>
          <a:lstStyle/>
          <a:p>
            <a:endParaRPr lang="en-GB" i="1" dirty="0"/>
          </a:p>
        </p:txBody>
      </p:sp>
      <p:sp>
        <p:nvSpPr>
          <p:cNvPr id="4" name="Slide Number Placeholder 3">
            <a:extLst>
              <a:ext uri="{FF2B5EF4-FFF2-40B4-BE49-F238E27FC236}">
                <a16:creationId xmlns:a16="http://schemas.microsoft.com/office/drawing/2014/main" id="{CEFF97F0-1308-7F14-C9FC-8771C56F8A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310286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31591-F692-4570-916F-D10E2A928E4F}" type="slidenum">
              <a:rPr lang="en-GB" smtClean="0"/>
              <a:t>8</a:t>
            </a:fld>
            <a:endParaRPr lang="en-GB"/>
          </a:p>
        </p:txBody>
      </p:sp>
    </p:spTree>
    <p:extLst>
      <p:ext uri="{BB962C8B-B14F-4D97-AF65-F5344CB8AC3E}">
        <p14:creationId xmlns:p14="http://schemas.microsoft.com/office/powerpoint/2010/main" val="423237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3B2F-FA54-D3CA-7C49-FBD4C4EA6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A03E7-BCBD-8234-D91E-9649D1B23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9DCEF-43B2-1999-A694-D7E49914E519}"/>
              </a:ext>
            </a:extLst>
          </p:cNvPr>
          <p:cNvSpPr>
            <a:spLocks noGrp="1"/>
          </p:cNvSpPr>
          <p:nvPr>
            <p:ph type="body" idx="1"/>
          </p:nvPr>
        </p:nvSpPr>
        <p:spPr/>
        <p:txBody>
          <a:bodyPr/>
          <a:lstStyle/>
          <a:p>
            <a:pPr marR="0" lvl="0" algn="l" defTabSz="914400" rtl="0" eaLnBrk="0" fontAlgn="base" latinLnBrk="0" hangingPunct="0">
              <a:lnSpc>
                <a:spcPct val="100000"/>
              </a:lnSpc>
              <a:buClrTx/>
              <a:buSzTx/>
              <a:tabLst/>
              <a:defRPr/>
            </a:pPr>
            <a:endParaRPr lang="en-GB" i="1" dirty="0"/>
          </a:p>
        </p:txBody>
      </p:sp>
      <p:sp>
        <p:nvSpPr>
          <p:cNvPr id="4" name="Slide Number Placeholder 3">
            <a:extLst>
              <a:ext uri="{FF2B5EF4-FFF2-40B4-BE49-F238E27FC236}">
                <a16:creationId xmlns:a16="http://schemas.microsoft.com/office/drawing/2014/main" id="{EE4609F8-8AE1-BBF5-23AB-6B5C4AB15306}"/>
              </a:ext>
            </a:extLst>
          </p:cNvPr>
          <p:cNvSpPr>
            <a:spLocks noGrp="1"/>
          </p:cNvSpPr>
          <p:nvPr>
            <p:ph type="sldNum" sz="quarter" idx="5"/>
          </p:nvPr>
        </p:nvSpPr>
        <p:spPr/>
        <p:txBody>
          <a:bodyPr/>
          <a:lstStyle/>
          <a:p>
            <a:fld id="{54531591-F692-4570-916F-D10E2A928E4F}" type="slidenum">
              <a:rPr lang="en-GB" smtClean="0"/>
              <a:t>9</a:t>
            </a:fld>
            <a:endParaRPr lang="en-GB"/>
          </a:p>
        </p:txBody>
      </p:sp>
    </p:spTree>
    <p:extLst>
      <p:ext uri="{BB962C8B-B14F-4D97-AF65-F5344CB8AC3E}">
        <p14:creationId xmlns:p14="http://schemas.microsoft.com/office/powerpoint/2010/main" val="50652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31591-F692-4570-916F-D10E2A928E4F}" type="slidenum">
              <a:rPr lang="en-GB" smtClean="0"/>
              <a:t>10</a:t>
            </a:fld>
            <a:endParaRPr lang="en-GB"/>
          </a:p>
        </p:txBody>
      </p:sp>
    </p:spTree>
    <p:extLst>
      <p:ext uri="{BB962C8B-B14F-4D97-AF65-F5344CB8AC3E}">
        <p14:creationId xmlns:p14="http://schemas.microsoft.com/office/powerpoint/2010/main" val="353663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lang="en-GB" altLang="en-US" sz="1200" i="1" dirty="0">
              <a:solidFill>
                <a:srgbClr val="000000"/>
              </a:solidFill>
              <a:latin typeface="Franklin Gothic Book" panose="020B0503020102020204" pitchFamily="34" charset="0"/>
              <a:ea typeface="MS PGothic"/>
              <a:cs typeface="Calibri"/>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GB" altLang="en-US" sz="1200" i="1" dirty="0">
              <a:solidFill>
                <a:srgbClr val="000000"/>
              </a:solidFill>
              <a:latin typeface="Franklin Gothic Book" panose="020B0503020102020204" pitchFamily="34" charset="0"/>
              <a:ea typeface="MS PGothic"/>
              <a:cs typeface="Calibri"/>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GB" altLang="en-US" sz="1200" i="1" dirty="0">
              <a:solidFill>
                <a:srgbClr val="000000"/>
              </a:solidFill>
              <a:latin typeface="Franklin Gothic Book" panose="020B0503020102020204" pitchFamily="34" charset="0"/>
              <a:ea typeface="MS PGothic"/>
              <a:cs typeface="Calibri"/>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lang="en-GB" altLang="en-US" sz="1200" dirty="0">
              <a:solidFill>
                <a:srgbClr val="000000"/>
              </a:solidFill>
              <a:latin typeface="Franklin Gothic Book" panose="020B0503020102020204" pitchFamily="34" charset="0"/>
              <a:ea typeface="MS PGothic"/>
              <a:cs typeface="Calibri"/>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GB" altLang="en-US" sz="1200" dirty="0">
                <a:solidFill>
                  <a:srgbClr val="000000"/>
                </a:solidFill>
                <a:latin typeface="Franklin Gothic Book" panose="020B0503020102020204" pitchFamily="34" charset="0"/>
                <a:ea typeface="MS PGothic"/>
                <a:cs typeface="Calibri"/>
              </a:rPr>
              <a:t>Talk about safe uncertainty , and how ever effective child protection is there will always be incidents …..</a:t>
            </a:r>
          </a:p>
          <a:p>
            <a:pPr fontAlgn="base">
              <a:spcAft>
                <a:spcPct val="0"/>
              </a:spcAft>
              <a:defRPr/>
            </a:pPr>
            <a:endParaRPr kumimoji="0" lang="en-GB" altLang="en-US" sz="1200" b="0" i="0" u="none" strike="noStrike" kern="1200" cap="none" spc="0" normalizeH="0" baseline="0" noProof="0" dirty="0">
              <a:ln>
                <a:noFill/>
              </a:ln>
              <a:solidFill>
                <a:srgbClr val="000000"/>
              </a:solidFill>
              <a:effectLst/>
              <a:uLnTx/>
              <a:uFillTx/>
              <a:latin typeface="Franklin Gothic Book" panose="020B0503020102020204" pitchFamily="34" charset="0"/>
              <a:ea typeface="MS PGothic"/>
              <a:cs typeface="Calibri"/>
            </a:endParaRPr>
          </a:p>
          <a:p>
            <a:endParaRPr lang="en-GB" dirty="0"/>
          </a:p>
        </p:txBody>
      </p:sp>
      <p:sp>
        <p:nvSpPr>
          <p:cNvPr id="4" name="Slide Number Placeholder 3"/>
          <p:cNvSpPr>
            <a:spLocks noGrp="1"/>
          </p:cNvSpPr>
          <p:nvPr>
            <p:ph type="sldNum" sz="quarter" idx="5"/>
          </p:nvPr>
        </p:nvSpPr>
        <p:spPr/>
        <p:txBody>
          <a:bodyPr/>
          <a:lstStyle/>
          <a:p>
            <a:fld id="{54531591-F692-4570-916F-D10E2A928E4F}" type="slidenum">
              <a:rPr lang="en-GB" smtClean="0"/>
              <a:t>11</a:t>
            </a:fld>
            <a:endParaRPr lang="en-GB"/>
          </a:p>
        </p:txBody>
      </p:sp>
    </p:spTree>
    <p:extLst>
      <p:ext uri="{BB962C8B-B14F-4D97-AF65-F5344CB8AC3E}">
        <p14:creationId xmlns:p14="http://schemas.microsoft.com/office/powerpoint/2010/main" val="118805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A895-7873-9FCD-1041-44384B22C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0BF584-1629-E405-EC97-65ED48ABB8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111AEC-094E-0777-FFC8-D9239899E4EC}"/>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EE904B8C-1C7B-4A54-AA57-322A4B490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DCAC2-F716-99AB-B921-816FF0A83E6D}"/>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387766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90E0-AB7E-9A09-9E09-838163E7AC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4CBAA7-AB37-EE61-E283-CE1813F6D0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3C1378-BB72-C25B-1F1E-FDC864672B1B}"/>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7F44BC60-FF02-9535-0FF0-6E5CDE97C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359A4-2F7A-E9F5-AE1D-9CD1D4A8D11B}"/>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272750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3FEFD-C0F3-C813-0A35-12BE914688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405F49-08BA-050F-627E-70B2C523D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3AC8E-47C6-421E-F5AB-8A15583F3511}"/>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5FCBBD10-30D1-27E4-F3DB-50DA3498B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24B94-1047-2D75-1110-57960A1CA60B}"/>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337139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195217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2035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235705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45338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GB"/>
              <a:t>Click icon to add table</a:t>
            </a:r>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9352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802605E-B708-ADCD-2161-C1C022A6E5A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656091991"/>
      </p:ext>
    </p:extLst>
  </p:cSld>
  <p:clrMapOvr>
    <a:masterClrMapping/>
  </p:clrMapOvr>
  <p:extLst>
    <p:ext uri="{DCECCB84-F9BA-43D5-87BE-67443E8EF086}">
      <p15:sldGuideLst xmlns:p15="http://schemas.microsoft.com/office/powerpoint/2012/main">
        <p15:guide id="3" pos="615">
          <p15:clr>
            <a:srgbClr val="FBAE40"/>
          </p15:clr>
        </p15:guide>
        <p15:guide id="4" orient="horz" pos="4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49572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156009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555-E78B-9072-1DB7-74725B7890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CD0610-8E52-2BFE-658B-429EC45C6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614876-C95C-E1CE-8C88-82221BBC8EA6}"/>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A52FB10B-AF2F-B375-220E-D66F734E2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92B46-F38F-43D6-9650-7BFE981C6BE1}"/>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3972641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GB"/>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GB"/>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GB"/>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GB"/>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GB"/>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GB"/>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GB"/>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0471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9478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GB"/>
              <a:t>Click icon to add chart</a:t>
            </a:r>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4042325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93328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015163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170747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795257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GB"/>
              <a:t>Click icon to add table</a:t>
            </a:r>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67523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GB"/>
              <a:t>Click to edit Master text styles</a:t>
            </a:r>
          </a:p>
          <a:p>
            <a:pPr lvl="1"/>
            <a:r>
              <a:rPr lang="en-GB"/>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6771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GB"/>
              <a:t>Click icon to add picture</a:t>
            </a:r>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GB"/>
              <a:t>Click icon to add picture</a:t>
            </a:r>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GB"/>
              <a:t>Click icon to add picture</a:t>
            </a:r>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GB"/>
              <a:t>Click icon to add picture</a:t>
            </a:r>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1241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A974-5CDA-1AA6-E2B4-B5F765F516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0D5CC8-7A5D-C8C3-17C1-AE3A8EED6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6EC97-CA8A-3F0B-3F97-919EE7190574}"/>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69D9714F-833B-42D8-99FB-A2087B598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2ADE51-1735-6967-1E9C-A445B9694D9B}"/>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1742015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GB"/>
              <a:t>Click to edit Master title style</a:t>
            </a:r>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40BFA22B-E77B-D3C5-DAEB-B5EFA8BA62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87803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207141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75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a:t>Always use at least size 18 font </a:t>
            </a:r>
          </a:p>
        </p:txBody>
      </p:sp>
    </p:spTree>
    <p:extLst>
      <p:ext uri="{BB962C8B-B14F-4D97-AF65-F5344CB8AC3E}">
        <p14:creationId xmlns:p14="http://schemas.microsoft.com/office/powerpoint/2010/main" val="1362139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17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8" name="Straight Connector 7"/>
          <p:cNvCxnSpPr/>
          <p:nvPr/>
        </p:nvCxnSpPr>
        <p:spPr>
          <a:xfrm>
            <a:off x="838200" y="6097248"/>
            <a:ext cx="105156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377" y="6343444"/>
            <a:ext cx="1376423" cy="237672"/>
          </a:xfrm>
          <a:prstGeom prst="rect">
            <a:avLst/>
          </a:prstGeom>
        </p:spPr>
      </p:pic>
      <p:sp>
        <p:nvSpPr>
          <p:cNvPr id="10"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11" name="Content Placeholder 2"/>
          <p:cNvSpPr>
            <a:spLocks noGrp="1"/>
          </p:cNvSpPr>
          <p:nvPr>
            <p:ph sz="half" idx="1"/>
          </p:nvPr>
        </p:nvSpPr>
        <p:spPr>
          <a:xfrm>
            <a:off x="838200" y="1825625"/>
            <a:ext cx="5181600" cy="37145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3"/>
          <p:cNvSpPr>
            <a:spLocks noGrp="1"/>
          </p:cNvSpPr>
          <p:nvPr>
            <p:ph sz="half" idx="2"/>
          </p:nvPr>
        </p:nvSpPr>
        <p:spPr>
          <a:xfrm>
            <a:off x="6172200" y="1825625"/>
            <a:ext cx="5181600" cy="37145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8984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3395"/>
          <a:stretch/>
        </p:blipFill>
        <p:spPr>
          <a:xfrm>
            <a:off x="0" y="10490"/>
            <a:ext cx="12189968" cy="6858872"/>
          </a:xfrm>
          <a:prstGeom prst="rect">
            <a:avLst/>
          </a:prstGeom>
        </p:spPr>
      </p:pic>
      <p:sp>
        <p:nvSpPr>
          <p:cNvPr id="17" name="Title 1"/>
          <p:cNvSpPr>
            <a:spLocks noGrp="1"/>
          </p:cNvSpPr>
          <p:nvPr>
            <p:ph type="title"/>
          </p:nvPr>
        </p:nvSpPr>
        <p:spPr>
          <a:xfrm>
            <a:off x="695815" y="365125"/>
            <a:ext cx="5235086" cy="759125"/>
          </a:xfrm>
          <a:prstGeom prst="rect">
            <a:avLst/>
          </a:prstGeom>
        </p:spPr>
        <p:txBody>
          <a:bodyPr/>
          <a:lstStyle>
            <a:lvl1pPr>
              <a:defRPr sz="2800">
                <a:solidFill>
                  <a:schemeClr val="bg2"/>
                </a:solidFill>
              </a:defRPr>
            </a:lvl1pPr>
          </a:lstStyle>
          <a:p>
            <a:r>
              <a:rPr lang="en-US"/>
              <a:t>Click to edit Master title style</a:t>
            </a:r>
          </a:p>
        </p:txBody>
      </p:sp>
      <p:sp>
        <p:nvSpPr>
          <p:cNvPr id="18" name="Content Placeholder 2"/>
          <p:cNvSpPr>
            <a:spLocks noGrp="1"/>
          </p:cNvSpPr>
          <p:nvPr>
            <p:ph sz="half" idx="1"/>
          </p:nvPr>
        </p:nvSpPr>
        <p:spPr>
          <a:xfrm>
            <a:off x="695813" y="1483801"/>
            <a:ext cx="5235087" cy="4129599"/>
          </a:xfrm>
          <a:prstGeom prst="rect">
            <a:avLst/>
          </a:prstGeom>
        </p:spPr>
        <p:txBody>
          <a:bodyPr/>
          <a:lstStyle>
            <a:lvl1pPr>
              <a:defRPr sz="2200">
                <a:solidFill>
                  <a:schemeClr val="bg2"/>
                </a:solidFill>
              </a:defRPr>
            </a:lvl1pPr>
            <a:lvl2pPr>
              <a:defRPr sz="2000">
                <a:solidFill>
                  <a:schemeClr val="bg2"/>
                </a:solidFill>
              </a:defRPr>
            </a:lvl2pPr>
            <a:lvl3pPr>
              <a:defRPr sz="1800">
                <a:solidFill>
                  <a:schemeClr val="bg2"/>
                </a:solidFill>
              </a:defRPr>
            </a:lvl3pPr>
            <a:lvl4pPr>
              <a:defRPr sz="1400">
                <a:solidFill>
                  <a:schemeClr val="bg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Subtitle 2"/>
          <p:cNvSpPr>
            <a:spLocks noGrp="1"/>
          </p:cNvSpPr>
          <p:nvPr>
            <p:ph type="subTitle" idx="14"/>
          </p:nvPr>
        </p:nvSpPr>
        <p:spPr>
          <a:xfrm>
            <a:off x="6271113" y="365125"/>
            <a:ext cx="5235087" cy="759125"/>
          </a:xfrm>
          <a:prstGeom prst="rect">
            <a:avLst/>
          </a:prstGeom>
        </p:spPr>
        <p:txBody>
          <a:bodyPr/>
          <a:lstStyle>
            <a:lvl1pPr marL="0" indent="0" algn="l">
              <a:lnSpc>
                <a:spcPts val="1179"/>
              </a:lnSpc>
              <a:spcBef>
                <a:spcPts val="0"/>
              </a:spcBef>
              <a:buNone/>
              <a:defRPr sz="998">
                <a:solidFill>
                  <a:schemeClr val="bg2"/>
                </a:solidFill>
                <a:latin typeface="+mn-lt"/>
                <a:cs typeface="InterFace" panose="020B050302020302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20" name="Content Placeholder 2"/>
          <p:cNvSpPr>
            <a:spLocks noGrp="1"/>
          </p:cNvSpPr>
          <p:nvPr>
            <p:ph sz="half" idx="15"/>
          </p:nvPr>
        </p:nvSpPr>
        <p:spPr>
          <a:xfrm>
            <a:off x="6271113" y="1483801"/>
            <a:ext cx="5235087" cy="4129599"/>
          </a:xfrm>
          <a:prstGeom prst="rect">
            <a:avLst/>
          </a:prstGeom>
        </p:spPr>
        <p:txBody>
          <a:bodyPr/>
          <a:lstStyle>
            <a:lvl1pPr>
              <a:defRPr sz="2200">
                <a:solidFill>
                  <a:schemeClr val="bg2"/>
                </a:solidFill>
              </a:defRPr>
            </a:lvl1pPr>
            <a:lvl2pPr>
              <a:defRPr sz="2000">
                <a:solidFill>
                  <a:schemeClr val="bg2"/>
                </a:solidFill>
              </a:defRPr>
            </a:lvl2pPr>
            <a:lvl3pPr>
              <a:defRPr sz="1800">
                <a:solidFill>
                  <a:schemeClr val="bg2"/>
                </a:solidFill>
              </a:defRPr>
            </a:lvl3pPr>
            <a:lvl4pPr>
              <a:defRPr sz="1400">
                <a:solidFill>
                  <a:schemeClr val="bg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D1A5934-D00E-2843-89DF-81D3D520A0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7025" y="6488965"/>
            <a:ext cx="1212573" cy="209379"/>
          </a:xfrm>
          <a:prstGeom prst="rect">
            <a:avLst/>
          </a:prstGeom>
        </p:spPr>
      </p:pic>
      <p:sp>
        <p:nvSpPr>
          <p:cNvPr id="14" name="TextBox 13">
            <a:extLst>
              <a:ext uri="{FF2B5EF4-FFF2-40B4-BE49-F238E27FC236}">
                <a16:creationId xmlns:a16="http://schemas.microsoft.com/office/drawing/2014/main" id="{7B79ACDA-3191-254B-A5AA-68DB138AD187}"/>
              </a:ext>
            </a:extLst>
          </p:cNvPr>
          <p:cNvSpPr txBox="1"/>
          <p:nvPr userDrawn="1"/>
        </p:nvSpPr>
        <p:spPr>
          <a:xfrm>
            <a:off x="492402" y="6458220"/>
            <a:ext cx="3081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BC753-C410-7A49-839E-6F4800FCFE81}" type="slidenum">
              <a:rPr lang="en-GB" sz="1400" smtClean="0">
                <a:solidFill>
                  <a:schemeClr val="bg1"/>
                </a:solidFill>
                <a:latin typeface="+mn-lt"/>
              </a:rPr>
              <a:t>‹#›</a:t>
            </a:fld>
            <a:endParaRPr lang="en-GB" sz="1400">
              <a:solidFill>
                <a:schemeClr val="bg1"/>
              </a:solidFill>
              <a:latin typeface="+mn-lt"/>
            </a:endParaRPr>
          </a:p>
        </p:txBody>
      </p:sp>
      <p:sp>
        <p:nvSpPr>
          <p:cNvPr id="15" name="TextBox 14">
            <a:extLst>
              <a:ext uri="{FF2B5EF4-FFF2-40B4-BE49-F238E27FC236}">
                <a16:creationId xmlns:a16="http://schemas.microsoft.com/office/drawing/2014/main" id="{4A9E1EBD-786D-7C42-84F4-FA60624F6ADE}"/>
              </a:ext>
            </a:extLst>
          </p:cNvPr>
          <p:cNvSpPr txBox="1"/>
          <p:nvPr userDrawn="1"/>
        </p:nvSpPr>
        <p:spPr>
          <a:xfrm>
            <a:off x="5331952" y="6482284"/>
            <a:ext cx="30818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2"/>
                </a:solidFill>
                <a:latin typeface="+mn-lt"/>
              </a:rPr>
              <a:t>Private and Confidential</a:t>
            </a:r>
          </a:p>
        </p:txBody>
      </p:sp>
      <p:cxnSp>
        <p:nvCxnSpPr>
          <p:cNvPr id="16" name="Straight Connector 15">
            <a:extLst>
              <a:ext uri="{FF2B5EF4-FFF2-40B4-BE49-F238E27FC236}">
                <a16:creationId xmlns:a16="http://schemas.microsoft.com/office/drawing/2014/main" id="{B78BC26D-6461-6B4B-92D1-53FA3624EE62}"/>
              </a:ext>
            </a:extLst>
          </p:cNvPr>
          <p:cNvCxnSpPr>
            <a:cxnSpLocks/>
          </p:cNvCxnSpPr>
          <p:nvPr userDrawn="1"/>
        </p:nvCxnSpPr>
        <p:spPr>
          <a:xfrm>
            <a:off x="5418667" y="6341200"/>
            <a:ext cx="6280932"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4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555-E78B-9072-1DB7-74725B7890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CD0610-8E52-2BFE-658B-429EC45C6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614876-C95C-E1CE-8C88-82221BBC8EA6}"/>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A52FB10B-AF2F-B375-220E-D66F734E2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92B46-F38F-43D6-9650-7BFE981C6BE1}"/>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1916168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802605E-B708-ADCD-2161-C1C022A6E5A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300804159"/>
      </p:ext>
    </p:extLst>
  </p:cSld>
  <p:clrMapOvr>
    <a:masterClrMapping/>
  </p:clrMapOvr>
  <p:extLst>
    <p:ext uri="{DCECCB84-F9BA-43D5-87BE-67443E8EF086}">
      <p15:sldGuideLst xmlns:p15="http://schemas.microsoft.com/office/powerpoint/2012/main">
        <p15:guide id="3" pos="615">
          <p15:clr>
            <a:srgbClr val="FBAE40"/>
          </p15:clr>
        </p15:guide>
        <p15:guide id="4" orient="horz" pos="4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306941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4984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DDD0-4880-5C3A-3BD1-CBA191B2D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EDEB56-E5A7-5FDF-61BF-B831A4E3D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CA6535-4981-1E28-CD0B-3C0CACBCB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9E9550-9959-8D09-04EA-1449470071F3}"/>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6" name="Footer Placeholder 5">
            <a:extLst>
              <a:ext uri="{FF2B5EF4-FFF2-40B4-BE49-F238E27FC236}">
                <a16:creationId xmlns:a16="http://schemas.microsoft.com/office/drawing/2014/main" id="{F1E19674-CE1D-77B8-58B1-FF797889E6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D3CF9-0203-E9BE-6B7E-9A5364227D49}"/>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3484699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GB"/>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GB"/>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GB"/>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GB"/>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GB"/>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GB"/>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GB"/>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260202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90331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GB"/>
              <a:t>Click icon to add chart</a:t>
            </a:r>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827275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72922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022544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9946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328441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GB"/>
              <a:t>Click icon to add table</a:t>
            </a:r>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957971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GB"/>
              <a:t>Click to edit Master text styles</a:t>
            </a:r>
          </a:p>
          <a:p>
            <a:pPr lvl="1"/>
            <a:r>
              <a:rPr lang="en-GB"/>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508026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GB"/>
              <a:t>Click icon to add picture</a:t>
            </a:r>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GB"/>
              <a:t>Click icon to add picture</a:t>
            </a:r>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GB"/>
              <a:t>Click icon to add picture</a:t>
            </a:r>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GB"/>
              <a:t>Click icon to add picture</a:t>
            </a:r>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698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47F8-3450-FA06-31D7-2ADBB79C94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1BAFA4-DB6A-A00C-24B1-C28C0EA36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4CA0C-92B4-A469-02BE-651C14D5AD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1C574-D1D1-6652-3F93-74926DD48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F3B7E-F291-5015-84EB-E80DB5BCB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7C771-D83A-1E76-7A3B-522EF6BE2A1D}"/>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8" name="Footer Placeholder 7">
            <a:extLst>
              <a:ext uri="{FF2B5EF4-FFF2-40B4-BE49-F238E27FC236}">
                <a16:creationId xmlns:a16="http://schemas.microsoft.com/office/drawing/2014/main" id="{EC3EDA1E-004F-CF67-D1A4-35142D4D58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5A91D-06B5-7C76-2632-27F2F23284CC}"/>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3077645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GB"/>
              <a:t>Click to edit Master title style</a:t>
            </a:r>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40BFA22B-E77B-D3C5-DAEB-B5EFA8BA62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244534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66265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979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a:t>Always use at least size 18 font </a:t>
            </a:r>
          </a:p>
        </p:txBody>
      </p:sp>
    </p:spTree>
    <p:extLst>
      <p:ext uri="{BB962C8B-B14F-4D97-AF65-F5344CB8AC3E}">
        <p14:creationId xmlns:p14="http://schemas.microsoft.com/office/powerpoint/2010/main" val="40183530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17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8" name="Straight Connector 7"/>
          <p:cNvCxnSpPr/>
          <p:nvPr/>
        </p:nvCxnSpPr>
        <p:spPr>
          <a:xfrm>
            <a:off x="838200" y="6097248"/>
            <a:ext cx="105156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377" y="6343444"/>
            <a:ext cx="1376423" cy="237672"/>
          </a:xfrm>
          <a:prstGeom prst="rect">
            <a:avLst/>
          </a:prstGeom>
        </p:spPr>
      </p:pic>
      <p:sp>
        <p:nvSpPr>
          <p:cNvPr id="10"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11" name="Content Placeholder 2"/>
          <p:cNvSpPr>
            <a:spLocks noGrp="1"/>
          </p:cNvSpPr>
          <p:nvPr>
            <p:ph sz="half" idx="1"/>
          </p:nvPr>
        </p:nvSpPr>
        <p:spPr>
          <a:xfrm>
            <a:off x="838200" y="1825625"/>
            <a:ext cx="5181600" cy="37145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3"/>
          <p:cNvSpPr>
            <a:spLocks noGrp="1"/>
          </p:cNvSpPr>
          <p:nvPr>
            <p:ph sz="half" idx="2"/>
          </p:nvPr>
        </p:nvSpPr>
        <p:spPr>
          <a:xfrm>
            <a:off x="6172200" y="1825625"/>
            <a:ext cx="5181600" cy="37145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0297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3395"/>
          <a:stretch/>
        </p:blipFill>
        <p:spPr>
          <a:xfrm>
            <a:off x="0" y="10490"/>
            <a:ext cx="12189968" cy="6858872"/>
          </a:xfrm>
          <a:prstGeom prst="rect">
            <a:avLst/>
          </a:prstGeom>
        </p:spPr>
      </p:pic>
      <p:sp>
        <p:nvSpPr>
          <p:cNvPr id="17" name="Title 1"/>
          <p:cNvSpPr>
            <a:spLocks noGrp="1"/>
          </p:cNvSpPr>
          <p:nvPr>
            <p:ph type="title"/>
          </p:nvPr>
        </p:nvSpPr>
        <p:spPr>
          <a:xfrm>
            <a:off x="695815" y="365125"/>
            <a:ext cx="5235086" cy="759125"/>
          </a:xfrm>
          <a:prstGeom prst="rect">
            <a:avLst/>
          </a:prstGeom>
        </p:spPr>
        <p:txBody>
          <a:bodyPr/>
          <a:lstStyle>
            <a:lvl1pPr>
              <a:defRPr sz="2800">
                <a:solidFill>
                  <a:schemeClr val="bg2"/>
                </a:solidFill>
              </a:defRPr>
            </a:lvl1pPr>
          </a:lstStyle>
          <a:p>
            <a:r>
              <a:rPr lang="en-US"/>
              <a:t>Click to edit Master title style</a:t>
            </a:r>
          </a:p>
        </p:txBody>
      </p:sp>
      <p:sp>
        <p:nvSpPr>
          <p:cNvPr id="18" name="Content Placeholder 2"/>
          <p:cNvSpPr>
            <a:spLocks noGrp="1"/>
          </p:cNvSpPr>
          <p:nvPr>
            <p:ph sz="half" idx="1"/>
          </p:nvPr>
        </p:nvSpPr>
        <p:spPr>
          <a:xfrm>
            <a:off x="695813" y="1483801"/>
            <a:ext cx="5235087" cy="4129599"/>
          </a:xfrm>
          <a:prstGeom prst="rect">
            <a:avLst/>
          </a:prstGeom>
        </p:spPr>
        <p:txBody>
          <a:bodyPr/>
          <a:lstStyle>
            <a:lvl1pPr>
              <a:defRPr sz="2200">
                <a:solidFill>
                  <a:schemeClr val="bg2"/>
                </a:solidFill>
              </a:defRPr>
            </a:lvl1pPr>
            <a:lvl2pPr>
              <a:defRPr sz="2000">
                <a:solidFill>
                  <a:schemeClr val="bg2"/>
                </a:solidFill>
              </a:defRPr>
            </a:lvl2pPr>
            <a:lvl3pPr>
              <a:defRPr sz="1800">
                <a:solidFill>
                  <a:schemeClr val="bg2"/>
                </a:solidFill>
              </a:defRPr>
            </a:lvl3pPr>
            <a:lvl4pPr>
              <a:defRPr sz="1400">
                <a:solidFill>
                  <a:schemeClr val="bg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Subtitle 2"/>
          <p:cNvSpPr>
            <a:spLocks noGrp="1"/>
          </p:cNvSpPr>
          <p:nvPr>
            <p:ph type="subTitle" idx="14"/>
          </p:nvPr>
        </p:nvSpPr>
        <p:spPr>
          <a:xfrm>
            <a:off x="6271113" y="365125"/>
            <a:ext cx="5235087" cy="759125"/>
          </a:xfrm>
          <a:prstGeom prst="rect">
            <a:avLst/>
          </a:prstGeom>
        </p:spPr>
        <p:txBody>
          <a:bodyPr/>
          <a:lstStyle>
            <a:lvl1pPr marL="0" indent="0" algn="l">
              <a:lnSpc>
                <a:spcPts val="1179"/>
              </a:lnSpc>
              <a:spcBef>
                <a:spcPts val="0"/>
              </a:spcBef>
              <a:buNone/>
              <a:defRPr sz="998">
                <a:solidFill>
                  <a:schemeClr val="bg2"/>
                </a:solidFill>
                <a:latin typeface="+mn-lt"/>
                <a:cs typeface="InterFace" panose="020B050302020302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20" name="Content Placeholder 2"/>
          <p:cNvSpPr>
            <a:spLocks noGrp="1"/>
          </p:cNvSpPr>
          <p:nvPr>
            <p:ph sz="half" idx="15"/>
          </p:nvPr>
        </p:nvSpPr>
        <p:spPr>
          <a:xfrm>
            <a:off x="6271113" y="1483801"/>
            <a:ext cx="5235087" cy="4129599"/>
          </a:xfrm>
          <a:prstGeom prst="rect">
            <a:avLst/>
          </a:prstGeom>
        </p:spPr>
        <p:txBody>
          <a:bodyPr/>
          <a:lstStyle>
            <a:lvl1pPr>
              <a:defRPr sz="2200">
                <a:solidFill>
                  <a:schemeClr val="bg2"/>
                </a:solidFill>
              </a:defRPr>
            </a:lvl1pPr>
            <a:lvl2pPr>
              <a:defRPr sz="2000">
                <a:solidFill>
                  <a:schemeClr val="bg2"/>
                </a:solidFill>
              </a:defRPr>
            </a:lvl2pPr>
            <a:lvl3pPr>
              <a:defRPr sz="1800">
                <a:solidFill>
                  <a:schemeClr val="bg2"/>
                </a:solidFill>
              </a:defRPr>
            </a:lvl3pPr>
            <a:lvl4pPr>
              <a:defRPr sz="1400">
                <a:solidFill>
                  <a:schemeClr val="bg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D1A5934-D00E-2843-89DF-81D3D520A0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7025" y="6488965"/>
            <a:ext cx="1212573" cy="209379"/>
          </a:xfrm>
          <a:prstGeom prst="rect">
            <a:avLst/>
          </a:prstGeom>
        </p:spPr>
      </p:pic>
      <p:sp>
        <p:nvSpPr>
          <p:cNvPr id="14" name="TextBox 13">
            <a:extLst>
              <a:ext uri="{FF2B5EF4-FFF2-40B4-BE49-F238E27FC236}">
                <a16:creationId xmlns:a16="http://schemas.microsoft.com/office/drawing/2014/main" id="{7B79ACDA-3191-254B-A5AA-68DB138AD187}"/>
              </a:ext>
            </a:extLst>
          </p:cNvPr>
          <p:cNvSpPr txBox="1"/>
          <p:nvPr userDrawn="1"/>
        </p:nvSpPr>
        <p:spPr>
          <a:xfrm>
            <a:off x="492402" y="6458220"/>
            <a:ext cx="3081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BC753-C410-7A49-839E-6F4800FCFE81}" type="slidenum">
              <a:rPr lang="en-GB" sz="1400" smtClean="0">
                <a:solidFill>
                  <a:schemeClr val="bg1"/>
                </a:solidFill>
                <a:latin typeface="+mn-lt"/>
              </a:rPr>
              <a:t>‹#›</a:t>
            </a:fld>
            <a:endParaRPr lang="en-GB" sz="1400">
              <a:solidFill>
                <a:schemeClr val="bg1"/>
              </a:solidFill>
              <a:latin typeface="+mn-lt"/>
            </a:endParaRPr>
          </a:p>
        </p:txBody>
      </p:sp>
      <p:sp>
        <p:nvSpPr>
          <p:cNvPr id="15" name="TextBox 14">
            <a:extLst>
              <a:ext uri="{FF2B5EF4-FFF2-40B4-BE49-F238E27FC236}">
                <a16:creationId xmlns:a16="http://schemas.microsoft.com/office/drawing/2014/main" id="{4A9E1EBD-786D-7C42-84F4-FA60624F6ADE}"/>
              </a:ext>
            </a:extLst>
          </p:cNvPr>
          <p:cNvSpPr txBox="1"/>
          <p:nvPr userDrawn="1"/>
        </p:nvSpPr>
        <p:spPr>
          <a:xfrm>
            <a:off x="5331952" y="6482284"/>
            <a:ext cx="30818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2"/>
                </a:solidFill>
                <a:latin typeface="+mn-lt"/>
              </a:rPr>
              <a:t>Private and Confidential</a:t>
            </a:r>
          </a:p>
        </p:txBody>
      </p:sp>
      <p:cxnSp>
        <p:nvCxnSpPr>
          <p:cNvPr id="16" name="Straight Connector 15">
            <a:extLst>
              <a:ext uri="{FF2B5EF4-FFF2-40B4-BE49-F238E27FC236}">
                <a16:creationId xmlns:a16="http://schemas.microsoft.com/office/drawing/2014/main" id="{B78BC26D-6461-6B4B-92D1-53FA3624EE62}"/>
              </a:ext>
            </a:extLst>
          </p:cNvPr>
          <p:cNvCxnSpPr>
            <a:cxnSpLocks/>
          </p:cNvCxnSpPr>
          <p:nvPr userDrawn="1"/>
        </p:nvCxnSpPr>
        <p:spPr>
          <a:xfrm>
            <a:off x="5418667" y="6341200"/>
            <a:ext cx="6280932"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885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4B9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5/29/2026</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750342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638363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29/05/2026</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3797850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387105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5311-4FA0-A15C-52D0-F565BE0E2C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F2E883-B086-6356-1A3A-4C68571B30F8}"/>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4" name="Footer Placeholder 3">
            <a:extLst>
              <a:ext uri="{FF2B5EF4-FFF2-40B4-BE49-F238E27FC236}">
                <a16:creationId xmlns:a16="http://schemas.microsoft.com/office/drawing/2014/main" id="{072E1F19-C56A-265B-1FC1-5901A6705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62ABD1-9813-0A2F-B316-7689E062EE4A}"/>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4074676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2004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dirty="0"/>
              <a:t>Click icon to add chart</a:t>
            </a:r>
            <a:endParaRPr lang="en-GB" dirty="0"/>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975160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50061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1229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936936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20341701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dirty="0"/>
              <a:t>Click icon to add table</a:t>
            </a:r>
            <a:endParaRPr lang="en-GB" dirty="0"/>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4938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502540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dirty="0"/>
              <a:t>Click icon to add picture</a:t>
            </a:r>
            <a:endParaRPr lang="en-GB" dirty="0"/>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dirty="0"/>
              <a:t>Click icon to add picture</a:t>
            </a:r>
            <a:endParaRPr lang="en-GB" dirty="0"/>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472653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341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C4773-1D46-9075-096A-D7A535369636}"/>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3" name="Footer Placeholder 2">
            <a:extLst>
              <a:ext uri="{FF2B5EF4-FFF2-40B4-BE49-F238E27FC236}">
                <a16:creationId xmlns:a16="http://schemas.microsoft.com/office/drawing/2014/main" id="{77C870BE-6E96-1E0C-8277-C04531CD01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C15D31-75F7-EDC9-658C-415D2E5100C9}"/>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18255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4012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67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E18E-696D-FE34-EFE6-6B6A63DF9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85B2B1-B675-C042-C7C7-6E3F5F371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707DE6-4EF1-85CA-60C9-74E13D0B1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98BC1-5E78-E9D2-37A2-54AD0BB59FB3}"/>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6" name="Footer Placeholder 5">
            <a:extLst>
              <a:ext uri="{FF2B5EF4-FFF2-40B4-BE49-F238E27FC236}">
                <a16:creationId xmlns:a16="http://schemas.microsoft.com/office/drawing/2014/main" id="{58B143F6-862D-5615-9F0F-7A130BCB1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A413BF-4903-6437-C4B5-3D3E83B23EC9}"/>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152577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4E58-C208-0519-A80F-4DADECA66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CE4C81-1CC8-1648-9FE7-C36722939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B8E4C2-18A4-0C85-C580-F94B61062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19C22-5304-D366-FC22-F1E37B334EB8}"/>
              </a:ext>
            </a:extLst>
          </p:cNvPr>
          <p:cNvSpPr>
            <a:spLocks noGrp="1"/>
          </p:cNvSpPr>
          <p:nvPr>
            <p:ph type="dt" sz="half" idx="10"/>
          </p:nvPr>
        </p:nvSpPr>
        <p:spPr/>
        <p:txBody>
          <a:bodyPr/>
          <a:lstStyle/>
          <a:p>
            <a:fld id="{355FD949-1AC2-4D39-902F-D033208059FF}" type="datetimeFigureOut">
              <a:rPr lang="en-GB" smtClean="0"/>
              <a:t>29/05/2026</a:t>
            </a:fld>
            <a:endParaRPr lang="en-GB"/>
          </a:p>
        </p:txBody>
      </p:sp>
      <p:sp>
        <p:nvSpPr>
          <p:cNvPr id="6" name="Footer Placeholder 5">
            <a:extLst>
              <a:ext uri="{FF2B5EF4-FFF2-40B4-BE49-F238E27FC236}">
                <a16:creationId xmlns:a16="http://schemas.microsoft.com/office/drawing/2014/main" id="{77A5B535-337A-D4BD-783E-74A593E7C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ADF65-D32D-BF37-468B-AFDD7E2913D3}"/>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346558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FB9D7C-FEE8-F815-173B-7FF521C0B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D61FE5-1657-AC37-3075-7F7222DEF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8D566C-D6B1-5002-727A-B541AED6B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FD949-1AC2-4D39-902F-D033208059FF}" type="datetimeFigureOut">
              <a:rPr lang="en-GB" smtClean="0"/>
              <a:t>29/05/2026</a:t>
            </a:fld>
            <a:endParaRPr lang="en-GB"/>
          </a:p>
        </p:txBody>
      </p:sp>
      <p:sp>
        <p:nvSpPr>
          <p:cNvPr id="5" name="Footer Placeholder 4">
            <a:extLst>
              <a:ext uri="{FF2B5EF4-FFF2-40B4-BE49-F238E27FC236}">
                <a16:creationId xmlns:a16="http://schemas.microsoft.com/office/drawing/2014/main" id="{A168EC5B-4AA6-BCEF-A334-F3B037977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976EB-2042-DD74-DC42-8D137E1E5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9E7E4-6241-4905-952D-2A4D1E41C395}" type="slidenum">
              <a:rPr lang="en-GB" smtClean="0"/>
              <a:t>‹#›</a:t>
            </a:fld>
            <a:endParaRPr lang="en-GB"/>
          </a:p>
        </p:txBody>
      </p:sp>
    </p:spTree>
    <p:extLst>
      <p:ext uri="{BB962C8B-B14F-4D97-AF65-F5344CB8AC3E}">
        <p14:creationId xmlns:p14="http://schemas.microsoft.com/office/powerpoint/2010/main" val="120974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7" r:id="rId12"/>
    <p:sldLayoutId id="2147483754" r:id="rId13"/>
    <p:sldLayoutId id="2147483755" r:id="rId14"/>
    <p:sldLayoutId id="2147483756" r:id="rId15"/>
    <p:sldLayoutId id="214748377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29/05/2026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3800005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757" r:id="rId20"/>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29/05/2026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6072402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6" r:id="rId20"/>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29/05/2026</a:t>
            </a:fld>
            <a:endParaRPr lang="en-GB" dirty="0"/>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dirty="0"/>
          </a:p>
        </p:txBody>
      </p:sp>
    </p:spTree>
    <p:extLst>
      <p:ext uri="{BB962C8B-B14F-4D97-AF65-F5344CB8AC3E}">
        <p14:creationId xmlns:p14="http://schemas.microsoft.com/office/powerpoint/2010/main" val="421099426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working-together-to-safeguard-children--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ur02.safelinks.protection.outlook.com/?url=https%3A%2F%2Fwww.essex.gov.uk%2Fabout-council%2Fplans-and-strategies%2Fchildren-and-families%2Fearly-years-and-childcare-strategy&amp;data=05%7C02%7CAndrew.Heynes%40essex.gov.uk%7Cc6979b178cff481c76d508dea14f053d%7Ca8b4324f155c4215a0f17ed8cc9a992f%7C0%7C0%7C639125557949565765%7CUnknown%7CTWFpbGZsb3d8eyJFbXB0eU1hcGkiOnRydWUsIlYiOiIwLjAuMDAwMCIsIlAiOiJXaW4zMiIsIkFOIjoiTWFpbCIsIldUIjoyfQ%3D%3D%7C0%7C%7C%7C&amp;sdata=S2347GpqUrcGHrCUv6DtkNZmIj9jsQM6R6tYJoZ1FpQ%3D&amp;reserved=0" TargetMode="External"/><Relationship Id="rId2" Type="http://schemas.openxmlformats.org/officeDocument/2006/relationships/hyperlink" Target="https://eur02.safelinks.protection.outlook.com/?url=https%3A%2F%2Fschools.essex.gov.uk%2Finclusion%2Finclusion-vision-and-strategy&amp;data=05%7C02%7CAndrew.Heynes%40essex.gov.uk%7Cc6979b178cff481c76d508dea14f053d%7Ca8b4324f155c4215a0f17ed8cc9a992f%7C0%7C0%7C639125557949523443%7CUnknown%7CTWFpbGZsb3d8eyJFbXB0eU1hcGkiOnRydWUsIlYiOiIwLjAuMDAwMCIsIlAiOiJXaW4zMiIsIkFOIjoiTWFpbCIsIldUIjoyfQ%3D%3D%7C0%7C%7C%7C&amp;sdata=EfaukGt1%2FmFkBjaBfeOhBIo02%2BP%2FNP%2B%2BqY3UjNCV0%2Fg%3D&amp;reserved=0" TargetMode="External"/><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schools.essex.gov.uk%2Fschool-management%2Fschool-partnership-strategy&amp;data=05%7C02%7CAndrew.Heynes%40essex.gov.uk%7Cc6979b178cff481c76d508dea14f053d%7Ca8b4324f155c4215a0f17ed8cc9a992f%7C0%7C0%7C639125557949630038%7CUnknown%7CTWFpbGZsb3d8eyJFbXB0eU1hcGkiOnRydWUsIlYiOiIwLjAuMDAwMCIsIlAiOiJXaW4zMiIsIkFOIjoiTWFpbCIsIldUIjoyfQ%3D%3D%7C0%7C%7C%7C&amp;sdata=zk%2B87KSctu2ynv0DbHTGVoyDguk0tXtd66e7ghQutAg%3D&amp;reserved=0" TargetMode="External"/><Relationship Id="rId4" Type="http://schemas.openxmlformats.org/officeDocument/2006/relationships/hyperlink" Target="https://eur02.safelinks.protection.outlook.com/?url=https%3A%2F%2Fwww.essex.gov.uk%2Fabout-council%2Fplans-and-strategies%2Fchildren-and-families%2Fsend-strategy&amp;data=05%7C02%7CAndrew.Heynes%40essex.gov.uk%7Cc6979b178cff481c76d508dea14f053d%7Ca8b4324f155c4215a0f17ed8cc9a992f%7C0%7C0%7C639125557949597248%7CUnknown%7CTWFpbGZsb3d8eyJFbXB0eU1hcGkiOnRydWUsIlYiOiIwLjAuMDAwMCIsIlAiOiJXaW4zMiIsIkFOIjoiTWFpbCIsIldUIjoyfQ%3D%3D%7C0%7C%7C%7C&amp;sdata=pBIJoxhmql%2FePeB8BE1WcGxjpfmhqCOICmLh1xwXh%2F8%3D&amp;reserved=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ur02.safelinks.protection.outlook.com/?url=https%3A%2F%2Fwww.local.gov.uk%2Fpublications%2Fmust-know-guide-education&amp;data=05%7C02%7CAndrew.Heynes%40essex.gov.uk%7Cb3a80a5ec09245221ea608dea14f8780%7Ca8b4324f155c4215a0f17ed8cc9a992f%7C0%7C0%7C639125560094518040%7CUnknown%7CTWFpbGZsb3d8eyJFbXB0eU1hcGkiOnRydWUsIlYiOiIwLjAuMDAwMCIsIlAiOiJXaW4zMiIsIkFOIjoiTWFpbCIsIldUIjoyfQ%3D%3D%7C0%7C%7C%7C&amp;sdata=vadsHjHB9M9Q%2FsMeSyqc6S%2FzgQ1Oh8yvGDQt%2B9O4KbU%3D&amp;reserved=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ofsted.gov.uk/v1/file/5030246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diagramQuickStyle" Target="../diagrams/quickStyle1.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svg"/><Relationship Id="rId11" Type="http://schemas.openxmlformats.org/officeDocument/2006/relationships/diagramData" Target="../diagrams/data1.xml"/><Relationship Id="rId5" Type="http://schemas.openxmlformats.org/officeDocument/2006/relationships/image" Target="../media/image35.png"/><Relationship Id="rId15" Type="http://schemas.microsoft.com/office/2007/relationships/diagramDrawing" Target="../diagrams/drawing1.xml"/><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Essex County Council">
            <a:extLst>
              <a:ext uri="{FF2B5EF4-FFF2-40B4-BE49-F238E27FC236}">
                <a16:creationId xmlns:a16="http://schemas.microsoft.com/office/drawing/2014/main" id="{AC310BDA-0BD1-0B14-738B-25C6CAE868B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Welcome to Essex | Essex County Council">
            <a:extLst>
              <a:ext uri="{FF2B5EF4-FFF2-40B4-BE49-F238E27FC236}">
                <a16:creationId xmlns:a16="http://schemas.microsoft.com/office/drawing/2014/main" id="{F0FC458A-3F10-E9E7-F265-C82E801AD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597" y="301227"/>
            <a:ext cx="4728005" cy="5988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49621C-156A-E5CD-0BEE-E158C8F82058}"/>
              </a:ext>
            </a:extLst>
          </p:cNvPr>
          <p:cNvSpPr/>
          <p:nvPr/>
        </p:nvSpPr>
        <p:spPr>
          <a:xfrm>
            <a:off x="-1" y="1296140"/>
            <a:ext cx="12192000" cy="556186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FC09C84E-C31B-6021-938A-504D6C732EEC}"/>
              </a:ext>
            </a:extLst>
          </p:cNvPr>
          <p:cNvSpPr txBox="1">
            <a:spLocks/>
          </p:cNvSpPr>
          <p:nvPr/>
        </p:nvSpPr>
        <p:spPr>
          <a:xfrm>
            <a:off x="917512" y="2088203"/>
            <a:ext cx="7987002" cy="236900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100" normalizeH="0" baseline="0" noProof="0" dirty="0">
                <a:ln>
                  <a:noFill/>
                </a:ln>
                <a:solidFill>
                  <a:srgbClr val="000000"/>
                </a:solidFill>
                <a:effectLst/>
                <a:uLnTx/>
                <a:uFillTx/>
                <a:latin typeface="+mn-lt"/>
                <a:ea typeface="+mj-ea"/>
                <a:cs typeface="+mj-cs"/>
              </a:rPr>
              <a:t>Briefing for New Members</a:t>
            </a:r>
            <a:endParaRPr lang="en-GB" sz="3200" b="0" dirty="0">
              <a:solidFill>
                <a:srgbClr val="000000"/>
              </a:solidFill>
              <a:latin typeface="+mn-l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dirty="0">
                <a:solidFill>
                  <a:srgbClr val="000000"/>
                </a:solidFill>
                <a:latin typeface="+mn-lt"/>
              </a:rPr>
              <a:t>Education </a:t>
            </a:r>
            <a:endParaRPr kumimoji="0" lang="en-GB" sz="4800" b="0" i="0" u="none" strike="noStrike" kern="1200" cap="none" spc="100" normalizeH="0" baseline="0" noProof="0" dirty="0">
              <a:ln>
                <a:noFill/>
              </a:ln>
              <a:solidFill>
                <a:srgbClr val="000000"/>
              </a:solidFill>
              <a:effectLst/>
              <a:uLnTx/>
              <a:uFillTx/>
              <a:latin typeface="+mn-lt"/>
            </a:endParaRPr>
          </a:p>
        </p:txBody>
      </p:sp>
      <p:sp>
        <p:nvSpPr>
          <p:cNvPr id="18" name="Rectangle 17">
            <a:extLst>
              <a:ext uri="{FF2B5EF4-FFF2-40B4-BE49-F238E27FC236}">
                <a16:creationId xmlns:a16="http://schemas.microsoft.com/office/drawing/2014/main" id="{4E2600E1-D76F-5589-EBA0-19307790A72B}"/>
              </a:ext>
            </a:extLst>
          </p:cNvPr>
          <p:cNvSpPr/>
          <p:nvPr/>
        </p:nvSpPr>
        <p:spPr>
          <a:xfrm>
            <a:off x="917512" y="3429000"/>
            <a:ext cx="6854888"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ssorted school supplies">
            <a:extLst>
              <a:ext uri="{FF2B5EF4-FFF2-40B4-BE49-F238E27FC236}">
                <a16:creationId xmlns:a16="http://schemas.microsoft.com/office/drawing/2014/main" id="{45F13733-7AB5-B375-A3EF-DE277BFB98FC}"/>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p:blipFill>
        <p:spPr>
          <a:xfrm>
            <a:off x="217003" y="3733800"/>
            <a:ext cx="11757993" cy="3028229"/>
          </a:xfrm>
          <a:prstGeom prst="rect">
            <a:avLst/>
          </a:prstGeom>
        </p:spPr>
      </p:pic>
      <p:sp>
        <p:nvSpPr>
          <p:cNvPr id="9" name="Text Placeholder 2">
            <a:extLst>
              <a:ext uri="{FF2B5EF4-FFF2-40B4-BE49-F238E27FC236}">
                <a16:creationId xmlns:a16="http://schemas.microsoft.com/office/drawing/2014/main" id="{74880C46-718F-CF92-0F44-3ABF28FFBD59}"/>
              </a:ext>
            </a:extLst>
          </p:cNvPr>
          <p:cNvSpPr txBox="1">
            <a:spLocks/>
          </p:cNvSpPr>
          <p:nvPr/>
        </p:nvSpPr>
        <p:spPr>
          <a:xfrm>
            <a:off x="917512" y="4292258"/>
            <a:ext cx="2352462" cy="5495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b="1">
                <a:solidFill>
                  <a:schemeClr val="bg1"/>
                </a:solidFill>
              </a:rPr>
              <a:t>May </a:t>
            </a:r>
            <a:r>
              <a:rPr kumimoji="0" lang="en-GB" sz="2400" b="1" i="0" u="none" strike="noStrike" kern="1200" cap="none" spc="0" normalizeH="0" baseline="0" noProof="0" dirty="0">
                <a:ln>
                  <a:noFill/>
                </a:ln>
                <a:solidFill>
                  <a:schemeClr val="bg1"/>
                </a:solidFill>
                <a:effectLst/>
                <a:uLnTx/>
                <a:uFillTx/>
                <a:ea typeface="+mn-ea"/>
                <a:cs typeface="+mn-cs"/>
              </a:rPr>
              <a:t> 2026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chemeClr val="bg1"/>
              </a:solidFill>
              <a:effectLst/>
              <a:uLnTx/>
              <a:uFillTx/>
              <a:latin typeface="Franklin Gothic Book"/>
              <a:ea typeface="+mn-ea"/>
              <a:cs typeface="+mn-cs"/>
            </a:endParaRPr>
          </a:p>
        </p:txBody>
      </p:sp>
    </p:spTree>
    <p:extLst>
      <p:ext uri="{BB962C8B-B14F-4D97-AF65-F5344CB8AC3E}">
        <p14:creationId xmlns:p14="http://schemas.microsoft.com/office/powerpoint/2010/main" val="284179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D608CB1-107B-E50A-90A4-ECF97DE65352}"/>
              </a:ext>
            </a:extLst>
          </p:cNvPr>
          <p:cNvSpPr/>
          <p:nvPr/>
        </p:nvSpPr>
        <p:spPr>
          <a:xfrm>
            <a:off x="367264" y="1600515"/>
            <a:ext cx="11405577" cy="499120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80284E5B-3B70-EF3F-8559-B097812087FA}"/>
              </a:ext>
            </a:extLst>
          </p:cNvPr>
          <p:cNvSpPr txBox="1">
            <a:spLocks/>
          </p:cNvSpPr>
          <p:nvPr/>
        </p:nvSpPr>
        <p:spPr>
          <a:xfrm>
            <a:off x="367263" y="88492"/>
            <a:ext cx="9331693" cy="10872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u="sng" dirty="0">
                <a:solidFill>
                  <a:schemeClr val="tx1"/>
                </a:solidFill>
                <a:latin typeface="Calibri" panose="020F0502020204030204" pitchFamily="34" charset="0"/>
                <a:ea typeface="Calibri" panose="020F0502020204030204" pitchFamily="34" charset="0"/>
                <a:cs typeface="Calibri" panose="020F0502020204030204" pitchFamily="34" charset="0"/>
              </a:rPr>
              <a:t>Statutory Guidance</a:t>
            </a:r>
            <a:r>
              <a:rPr lang="en-GB"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en-GB" sz="4000" b="1" i="0"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on</a:t>
            </a:r>
            <a:r>
              <a:rPr kumimoji="0" lang="en-GB" sz="40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Directors of Children’s Services and Lead Members</a:t>
            </a:r>
          </a:p>
        </p:txBody>
      </p:sp>
      <p:sp>
        <p:nvSpPr>
          <p:cNvPr id="22" name="TextBox 21">
            <a:extLst>
              <a:ext uri="{FF2B5EF4-FFF2-40B4-BE49-F238E27FC236}">
                <a16:creationId xmlns:a16="http://schemas.microsoft.com/office/drawing/2014/main" id="{E81B06A5-A35F-B633-0A64-BC4549343226}"/>
              </a:ext>
            </a:extLst>
          </p:cNvPr>
          <p:cNvSpPr txBox="1"/>
          <p:nvPr/>
        </p:nvSpPr>
        <p:spPr>
          <a:xfrm>
            <a:off x="367263" y="1661777"/>
            <a:ext cx="11405578" cy="5278368"/>
          </a:xfrm>
          <a:prstGeom prst="rect">
            <a:avLst/>
          </a:prstGeom>
          <a:noFill/>
        </p:spPr>
        <p:txBody>
          <a:bodyPr wrap="square" lIns="91440" tIns="45720" rIns="91440" bIns="45720" rtlCol="0" anchor="t">
            <a:spAutoFit/>
          </a:bodyPr>
          <a:lstStyle/>
          <a:p>
            <a:pPr algn="l">
              <a:spcAft>
                <a:spcPts val="1134"/>
              </a:spcAft>
            </a:pPr>
            <a:r>
              <a:rPr lang="en-GB" sz="2200" dirty="0"/>
              <a:t>E</a:t>
            </a:r>
            <a:r>
              <a:rPr lang="en-GB" sz="2000" dirty="0"/>
              <a:t>very Local Authority must appoint a </a:t>
            </a:r>
            <a:r>
              <a:rPr lang="en-GB" sz="2000" b="1" dirty="0"/>
              <a:t>Director of Children’s Services (DCS) </a:t>
            </a:r>
            <a:r>
              <a:rPr lang="en-GB" sz="2000" dirty="0"/>
              <a:t>who has statutory professional responsibility for  the delivery of social care </a:t>
            </a:r>
            <a:r>
              <a:rPr lang="en-GB" sz="2000" i="1" dirty="0"/>
              <a:t>and education </a:t>
            </a:r>
            <a:r>
              <a:rPr lang="en-GB" sz="2000" dirty="0"/>
              <a:t>services in accordance with relevant legislation.  </a:t>
            </a:r>
            <a:r>
              <a:rPr lang="en-GB" sz="2000" b="1" dirty="0"/>
              <a:t>The DCS must</a:t>
            </a:r>
            <a:r>
              <a:rPr lang="en-GB" sz="2000" dirty="0"/>
              <a:t>: </a:t>
            </a:r>
            <a:endParaRPr lang="en-GB" sz="2000" dirty="0">
              <a:ea typeface="Calibri"/>
              <a:cs typeface="Calibri"/>
            </a:endParaRPr>
          </a:p>
          <a:p>
            <a:pPr marL="342900" indent="-342900">
              <a:spcAft>
                <a:spcPts val="1134"/>
              </a:spcAft>
              <a:buFont typeface="Wingdings" panose="05000000000000000000" pitchFamily="2" charset="2"/>
              <a:buChar char="Ø"/>
            </a:pPr>
            <a:r>
              <a:rPr lang="en-GB" sz="2000" dirty="0">
                <a:ea typeface="Calibri"/>
                <a:cs typeface="Calibri"/>
              </a:rPr>
              <a:t>Work with headteachers, school governors and academy sponsors and principals to </a:t>
            </a:r>
            <a:r>
              <a:rPr lang="en-GB" sz="2000" b="1" dirty="0">
                <a:ea typeface="Calibri"/>
                <a:cs typeface="Calibri"/>
              </a:rPr>
              <a:t>promote educational excellence for all children</a:t>
            </a:r>
            <a:r>
              <a:rPr lang="en-GB" sz="2000" dirty="0">
                <a:ea typeface="Calibri"/>
                <a:cs typeface="Calibri"/>
              </a:rPr>
              <a:t> and young people and be </a:t>
            </a:r>
            <a:r>
              <a:rPr lang="en-GB" sz="2000" b="1" dirty="0">
                <a:ea typeface="Calibri"/>
                <a:cs typeface="Calibri"/>
              </a:rPr>
              <a:t>ambitious in tackling</a:t>
            </a:r>
            <a:r>
              <a:rPr lang="en-GB" sz="2000" dirty="0">
                <a:ea typeface="Calibri"/>
                <a:cs typeface="Calibri"/>
              </a:rPr>
              <a:t> </a:t>
            </a:r>
            <a:r>
              <a:rPr lang="en-GB" sz="2000" b="1" dirty="0">
                <a:ea typeface="Calibri"/>
                <a:cs typeface="Calibri"/>
              </a:rPr>
              <a:t>underperformance</a:t>
            </a:r>
            <a:r>
              <a:rPr lang="en-GB" sz="2000" dirty="0">
                <a:ea typeface="Calibri"/>
                <a:cs typeface="Calibri"/>
              </a:rPr>
              <a:t>.</a:t>
            </a:r>
          </a:p>
          <a:p>
            <a:pPr marL="342900" indent="-342900">
              <a:spcAft>
                <a:spcPts val="1134"/>
              </a:spcAft>
              <a:buFont typeface="Wingdings" panose="05000000000000000000" pitchFamily="2" charset="2"/>
              <a:buChar char="Ø"/>
            </a:pPr>
            <a:r>
              <a:rPr lang="en-GB" sz="2000" b="1" dirty="0"/>
              <a:t>Secure the provision of services necessary to address the needs of all children and young people</a:t>
            </a:r>
            <a:r>
              <a:rPr lang="en-GB" sz="2000" dirty="0"/>
              <a:t>, including the most vulnerable and disadvantaged, and their families and carers. </a:t>
            </a:r>
            <a:endParaRPr lang="en-GB" sz="2000" dirty="0">
              <a:ea typeface="Calibri"/>
              <a:cs typeface="Calibri"/>
            </a:endParaRPr>
          </a:p>
          <a:p>
            <a:pPr marL="342900" indent="-342900">
              <a:spcAft>
                <a:spcPts val="1134"/>
              </a:spcAft>
              <a:buFont typeface="Wingdings" panose="05000000000000000000" pitchFamily="2" charset="2"/>
              <a:buChar char="Ø"/>
            </a:pPr>
            <a:r>
              <a:rPr lang="en-GB" sz="2000" dirty="0"/>
              <a:t>Work with partners to </a:t>
            </a:r>
            <a:r>
              <a:rPr lang="en-GB" sz="2000" b="1" dirty="0"/>
              <a:t>improve the outcomes and wellbeing </a:t>
            </a:r>
            <a:r>
              <a:rPr lang="en-GB" sz="2000" dirty="0"/>
              <a:t>of children and young people. </a:t>
            </a:r>
            <a:endParaRPr lang="en-GB" sz="2000" dirty="0">
              <a:ea typeface="Calibri"/>
              <a:cs typeface="Calibri"/>
            </a:endParaRPr>
          </a:p>
          <a:p>
            <a:pPr marL="342900" indent="-342900" algn="l">
              <a:spcAft>
                <a:spcPts val="1134"/>
              </a:spcAft>
              <a:buFont typeface="Wingdings" panose="05000000000000000000" pitchFamily="2" charset="2"/>
              <a:buChar char="Ø"/>
            </a:pPr>
            <a:r>
              <a:rPr lang="en-GB" sz="2000" dirty="0"/>
              <a:t>Take responsibility for the </a:t>
            </a:r>
            <a:r>
              <a:rPr lang="en-GB" sz="2000" b="1" dirty="0"/>
              <a:t>performance</a:t>
            </a:r>
            <a:r>
              <a:rPr lang="en-GB" sz="2000" dirty="0"/>
              <a:t> of both children’s services and education functions. </a:t>
            </a:r>
            <a:endParaRPr lang="en-GB" sz="2000" dirty="0">
              <a:ea typeface="Calibri"/>
              <a:cs typeface="Calibri"/>
            </a:endParaRPr>
          </a:p>
          <a:p>
            <a:pPr algn="l">
              <a:spcAft>
                <a:spcPts val="1134"/>
              </a:spcAft>
            </a:pPr>
            <a:r>
              <a:rPr lang="en-GB" sz="2000" dirty="0"/>
              <a:t>Every Local Authority must also have a </a:t>
            </a:r>
            <a:r>
              <a:rPr lang="en-GB" sz="2000" b="1" dirty="0"/>
              <a:t>Lead Member for Children’s Services </a:t>
            </a:r>
            <a:r>
              <a:rPr lang="en-GB" sz="2000" dirty="0"/>
              <a:t>who has statutory </a:t>
            </a:r>
            <a:r>
              <a:rPr lang="en-GB" sz="2000" b="1" dirty="0"/>
              <a:t>political responsibility for the leadership, strategy and effectiveness </a:t>
            </a:r>
            <a:r>
              <a:rPr lang="en-GB" sz="2000" dirty="0"/>
              <a:t>of children’s services and education. The Lead member must provide </a:t>
            </a:r>
            <a:r>
              <a:rPr lang="en-GB" sz="2000" b="1" dirty="0"/>
              <a:t>effective oversight </a:t>
            </a:r>
            <a:r>
              <a:rPr lang="en-GB" sz="2000" dirty="0"/>
              <a:t>of the discharge of local authority functions, strong strategic leadership, and support and challenge to the DCS. </a:t>
            </a:r>
            <a:endParaRPr lang="en-GB" sz="2000" dirty="0">
              <a:ea typeface="Calibri"/>
              <a:cs typeface="Calibri"/>
            </a:endParaRPr>
          </a:p>
          <a:p>
            <a:pPr algn="l">
              <a:spcAft>
                <a:spcPts val="1134"/>
              </a:spcAft>
            </a:pPr>
            <a:r>
              <a:rPr lang="en-GB" sz="2000" dirty="0"/>
              <a:t>	</a:t>
            </a:r>
            <a:endParaRPr lang="en-GB" sz="2000" dirty="0">
              <a:ea typeface="Calibri"/>
              <a:cs typeface="Calibri"/>
            </a:endParaRPr>
          </a:p>
        </p:txBody>
      </p:sp>
    </p:spTree>
    <p:extLst>
      <p:ext uri="{BB962C8B-B14F-4D97-AF65-F5344CB8AC3E}">
        <p14:creationId xmlns:p14="http://schemas.microsoft.com/office/powerpoint/2010/main" val="401816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BA9F9F3-2FBF-6D1D-BAF8-6EFE87F11362}"/>
              </a:ext>
            </a:extLst>
          </p:cNvPr>
          <p:cNvSpPr txBox="1">
            <a:spLocks/>
          </p:cNvSpPr>
          <p:nvPr/>
        </p:nvSpPr>
        <p:spPr>
          <a:xfrm>
            <a:off x="562168" y="252208"/>
            <a:ext cx="6871582" cy="77285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Safeguarding</a:t>
            </a:r>
          </a:p>
        </p:txBody>
      </p:sp>
      <p:sp>
        <p:nvSpPr>
          <p:cNvPr id="17" name="Rectangle 16">
            <a:extLst>
              <a:ext uri="{FF2B5EF4-FFF2-40B4-BE49-F238E27FC236}">
                <a16:creationId xmlns:a16="http://schemas.microsoft.com/office/drawing/2014/main" id="{AC7B6E01-98C7-079D-C03D-15E4769E267F}"/>
              </a:ext>
            </a:extLst>
          </p:cNvPr>
          <p:cNvSpPr/>
          <p:nvPr/>
        </p:nvSpPr>
        <p:spPr>
          <a:xfrm>
            <a:off x="589311" y="1030562"/>
            <a:ext cx="5033739" cy="10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3">
            <a:extLst>
              <a:ext uri="{FF2B5EF4-FFF2-40B4-BE49-F238E27FC236}">
                <a16:creationId xmlns:a16="http://schemas.microsoft.com/office/drawing/2014/main" id="{A45970F9-11BE-F3C6-C93F-0571B46B1900}"/>
              </a:ext>
            </a:extLst>
          </p:cNvPr>
          <p:cNvSpPr>
            <a:spLocks noChangeArrowheads="1"/>
          </p:cNvSpPr>
          <p:nvPr/>
        </p:nvSpPr>
        <p:spPr bwMode="auto">
          <a:xfrm>
            <a:off x="492779" y="1121784"/>
            <a:ext cx="5177842" cy="51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ts val="0"/>
              </a:spcBef>
              <a:spcAft>
                <a:spcPts val="600"/>
              </a:spcAft>
              <a:buClrTx/>
              <a:buSzTx/>
              <a:tabLst/>
              <a:defRPr/>
            </a:pPr>
            <a:r>
              <a:rPr kumimoji="0" lang="en-GB" altLang="en-US" b="0" i="0" u="none" strike="noStrike" kern="1200" cap="none" spc="0" normalizeH="0" baseline="0" noProof="0" dirty="0">
                <a:ln>
                  <a:noFill/>
                </a:ln>
                <a:solidFill>
                  <a:srgbClr val="000000"/>
                </a:solidFill>
                <a:effectLst/>
                <a:uLnTx/>
                <a:uFillTx/>
                <a:ea typeface="MS PGothic"/>
                <a:cs typeface="Calibri"/>
              </a:rPr>
              <a:t>It is the responsibility of local authorities and </a:t>
            </a:r>
            <a:r>
              <a:rPr lang="en-GB" altLang="en-US" dirty="0">
                <a:solidFill>
                  <a:srgbClr val="000000"/>
                </a:solidFill>
                <a:ea typeface="MS PGothic"/>
                <a:cs typeface="Calibri"/>
              </a:rPr>
              <a:t>relevant partners to </a:t>
            </a:r>
            <a:r>
              <a:rPr kumimoji="0" lang="en-GB" altLang="en-US" b="0" i="0" u="none" strike="noStrike" kern="1200" cap="none" spc="0" normalizeH="0" baseline="0" noProof="0" dirty="0">
                <a:ln>
                  <a:noFill/>
                </a:ln>
                <a:solidFill>
                  <a:srgbClr val="000000"/>
                </a:solidFill>
                <a:effectLst/>
                <a:uLnTx/>
                <a:uFillTx/>
                <a:ea typeface="MS PGothic"/>
                <a:cs typeface="Calibri"/>
              </a:rPr>
              <a:t>safeguard</a:t>
            </a:r>
            <a:r>
              <a:rPr lang="en-GB" altLang="en-US" dirty="0">
                <a:solidFill>
                  <a:srgbClr val="000000"/>
                </a:solidFill>
                <a:ea typeface="MS PGothic"/>
                <a:cs typeface="Calibri"/>
              </a:rPr>
              <a:t> and promote the welfare of children and young people under </a:t>
            </a:r>
            <a:r>
              <a:rPr lang="en-GB" altLang="en-US" b="1" dirty="0">
                <a:solidFill>
                  <a:srgbClr val="000000"/>
                </a:solidFill>
                <a:ea typeface="MS PGothic"/>
                <a:cs typeface="Calibri"/>
              </a:rPr>
              <a:t>Section 11 of the Children Act 2004</a:t>
            </a:r>
            <a:r>
              <a:rPr lang="en-GB" altLang="en-US" dirty="0">
                <a:solidFill>
                  <a:srgbClr val="000000"/>
                </a:solidFill>
                <a:ea typeface="MS PGothic"/>
                <a:cs typeface="Calibri"/>
              </a:rPr>
              <a:t>.</a:t>
            </a:r>
          </a:p>
          <a:p>
            <a:pPr marR="0" lvl="0" algn="l" defTabSz="914400" rtl="0" eaLnBrk="1" fontAlgn="base" latinLnBrk="0" hangingPunct="1">
              <a:lnSpc>
                <a:spcPct val="100000"/>
              </a:lnSpc>
              <a:spcBef>
                <a:spcPts val="0"/>
              </a:spcBef>
              <a:spcAft>
                <a:spcPts val="600"/>
              </a:spcAft>
              <a:buClrTx/>
              <a:buSzTx/>
              <a:tabLst/>
              <a:defRPr/>
            </a:pPr>
            <a:r>
              <a:rPr lang="en-GB" altLang="en-US" dirty="0">
                <a:solidFill>
                  <a:srgbClr val="000000"/>
                </a:solidFill>
                <a:ea typeface="MS PGothic"/>
                <a:cs typeface="Calibri"/>
              </a:rPr>
              <a:t>Expectations of how this should be done are set out in </a:t>
            </a:r>
            <a:r>
              <a:rPr lang="en-GB" altLang="en-US" b="1" dirty="0">
                <a:solidFill>
                  <a:srgbClr val="000000"/>
                </a:solidFill>
                <a:ea typeface="MS PGothic"/>
                <a:cs typeface="Calibri"/>
                <a:hlinkClick r:id="rId3"/>
              </a:rPr>
              <a:t>Working Together to Safeguard Children 2026</a:t>
            </a:r>
            <a:r>
              <a:rPr lang="en-GB" altLang="en-US" dirty="0">
                <a:solidFill>
                  <a:srgbClr val="000000"/>
                </a:solidFill>
                <a:ea typeface="MS PGothic"/>
                <a:cs typeface="Calibri"/>
                <a:hlinkClick r:id="rId3"/>
              </a:rPr>
              <a:t>. </a:t>
            </a:r>
            <a:endParaRPr lang="en-GB" altLang="en-US" dirty="0">
              <a:solidFill>
                <a:srgbClr val="000000"/>
              </a:solidFill>
              <a:ea typeface="MS PGothic"/>
              <a:cs typeface="Calibri"/>
            </a:endParaRPr>
          </a:p>
          <a:p>
            <a:pPr marL="285750" marR="0" lvl="0" indent="-285750" algn="l" defTabSz="914400" rtl="0" eaLnBrk="1" fontAlgn="base" latinLnBrk="0" hangingPunct="1">
              <a:lnSpc>
                <a:spcPct val="100000"/>
              </a:lnSpc>
              <a:spcBef>
                <a:spcPts val="0"/>
              </a:spcBef>
              <a:spcAft>
                <a:spcPts val="600"/>
              </a:spcAft>
              <a:buClrTx/>
              <a:buSzTx/>
              <a:buFont typeface="Wingdings" panose="05000000000000000000" pitchFamily="2" charset="2"/>
              <a:buChar char="Ø"/>
              <a:tabLst/>
              <a:defRPr/>
            </a:pPr>
            <a:r>
              <a:rPr lang="en-GB" altLang="en-US" b="1" dirty="0">
                <a:solidFill>
                  <a:srgbClr val="000000"/>
                </a:solidFill>
                <a:ea typeface="MS PGothic"/>
                <a:cs typeface="Calibri"/>
              </a:rPr>
              <a:t>Safeguarding</a:t>
            </a:r>
            <a:r>
              <a:rPr lang="en-GB" altLang="en-US" dirty="0">
                <a:solidFill>
                  <a:srgbClr val="000000"/>
                </a:solidFill>
                <a:ea typeface="MS PGothic"/>
                <a:cs typeface="Calibri"/>
              </a:rPr>
              <a:t> is a proactive approach that aims to prevent harm and promote welfare.  </a:t>
            </a:r>
          </a:p>
          <a:p>
            <a:pPr marL="285750" marR="0" lvl="0" indent="-285750" algn="l" defTabSz="914400" rtl="0" eaLnBrk="1" fontAlgn="base" latinLnBrk="0" hangingPunct="1">
              <a:lnSpc>
                <a:spcPct val="100000"/>
              </a:lnSpc>
              <a:spcBef>
                <a:spcPts val="0"/>
              </a:spcBef>
              <a:spcAft>
                <a:spcPts val="600"/>
              </a:spcAft>
              <a:buClrTx/>
              <a:buSzTx/>
              <a:buFont typeface="Wingdings" panose="05000000000000000000" pitchFamily="2" charset="2"/>
              <a:buChar char="Ø"/>
              <a:tabLst/>
              <a:defRPr/>
            </a:pPr>
            <a:r>
              <a:rPr lang="en-GB" altLang="en-US" b="1" dirty="0">
                <a:solidFill>
                  <a:srgbClr val="000000"/>
                </a:solidFill>
                <a:ea typeface="MS PGothic"/>
                <a:cs typeface="Calibri"/>
              </a:rPr>
              <a:t>Child Protection </a:t>
            </a:r>
            <a:r>
              <a:rPr lang="en-GB" altLang="en-US" dirty="0">
                <a:solidFill>
                  <a:srgbClr val="000000"/>
                </a:solidFill>
                <a:ea typeface="MS PGothic"/>
                <a:cs typeface="Calibri"/>
              </a:rPr>
              <a:t>is a specific reactive process that takes place when a child is at risk of or experiencing significant harm. </a:t>
            </a:r>
          </a:p>
          <a:p>
            <a:pPr marL="285750" marR="0" lvl="0" indent="-285750" algn="l" defTabSz="914400" rtl="0" eaLnBrk="1" fontAlgn="base" latinLnBrk="0" hangingPunct="1">
              <a:lnSpc>
                <a:spcPct val="100000"/>
              </a:lnSpc>
              <a:spcBef>
                <a:spcPts val="0"/>
              </a:spcBef>
              <a:spcAft>
                <a:spcPts val="600"/>
              </a:spcAft>
              <a:buClrTx/>
              <a:buSzTx/>
              <a:buFont typeface="Wingdings" panose="05000000000000000000" pitchFamily="2" charset="2"/>
              <a:buChar char="Ø"/>
              <a:tabLst/>
              <a:defRPr/>
            </a:pPr>
            <a:r>
              <a:rPr lang="en-GB" altLang="en-US" dirty="0">
                <a:solidFill>
                  <a:srgbClr val="000000"/>
                </a:solidFill>
                <a:ea typeface="MS PGothic"/>
                <a:cs typeface="Calibri"/>
              </a:rPr>
              <a:t>Effective safeguarding practices across an area, delivered by multi-agency partnerships, should ultimately limit the number of children requiring child protection. </a:t>
            </a:r>
          </a:p>
          <a:p>
            <a:pPr marL="285750" marR="0" lvl="0" indent="-285750" algn="l" defTabSz="914400" rtl="0" eaLnBrk="1" fontAlgn="base" latinLnBrk="0" hangingPunct="1">
              <a:lnSpc>
                <a:spcPct val="100000"/>
              </a:lnSpc>
              <a:spcBef>
                <a:spcPts val="0"/>
              </a:spcBef>
              <a:spcAft>
                <a:spcPts val="600"/>
              </a:spcAft>
              <a:buClrTx/>
              <a:buSzTx/>
              <a:buFont typeface="Wingdings" panose="05000000000000000000" pitchFamily="2" charset="2"/>
              <a:buChar char="Ø"/>
              <a:tabLst/>
              <a:defRPr/>
            </a:pPr>
            <a:r>
              <a:rPr lang="en-GB" altLang="en-US" dirty="0">
                <a:solidFill>
                  <a:srgbClr val="000000"/>
                </a:solidFill>
                <a:ea typeface="MS PGothic"/>
                <a:cs typeface="Calibri"/>
              </a:rPr>
              <a:t>Risk however cannot be fully removed from systems – we work with </a:t>
            </a:r>
            <a:r>
              <a:rPr lang="en-GB" altLang="en-US" b="1" dirty="0">
                <a:solidFill>
                  <a:srgbClr val="000000"/>
                </a:solidFill>
                <a:ea typeface="MS PGothic"/>
                <a:cs typeface="Calibri"/>
              </a:rPr>
              <a:t>‘safe uncertainty</a:t>
            </a:r>
            <a:r>
              <a:rPr lang="en-GB" altLang="en-US" dirty="0">
                <a:solidFill>
                  <a:srgbClr val="000000"/>
                </a:solidFill>
                <a:ea typeface="MS PGothic"/>
                <a:cs typeface="Calibri"/>
              </a:rPr>
              <a:t>’</a:t>
            </a:r>
            <a:r>
              <a:rPr lang="en-GB" altLang="en-US" b="1" dirty="0">
                <a:solidFill>
                  <a:srgbClr val="000000"/>
                </a:solidFill>
                <a:ea typeface="MS PGothic"/>
                <a:cs typeface="Calibri"/>
              </a:rPr>
              <a:t>.</a:t>
            </a:r>
            <a:r>
              <a:rPr lang="en-GB" altLang="en-US" dirty="0">
                <a:solidFill>
                  <a:srgbClr val="000000"/>
                </a:solidFill>
                <a:ea typeface="MS PGothic"/>
                <a:cs typeface="Calibri"/>
              </a:rPr>
              <a:t>  </a:t>
            </a:r>
          </a:p>
        </p:txBody>
      </p:sp>
      <p:sp>
        <p:nvSpPr>
          <p:cNvPr id="18" name="Title 1">
            <a:extLst>
              <a:ext uri="{FF2B5EF4-FFF2-40B4-BE49-F238E27FC236}">
                <a16:creationId xmlns:a16="http://schemas.microsoft.com/office/drawing/2014/main" id="{DC8A2A86-D2F3-DD16-70B3-AFD94D2D878F}"/>
              </a:ext>
            </a:extLst>
          </p:cNvPr>
          <p:cNvSpPr txBox="1">
            <a:spLocks/>
          </p:cNvSpPr>
          <p:nvPr/>
        </p:nvSpPr>
        <p:spPr>
          <a:xfrm>
            <a:off x="6161345" y="5652881"/>
            <a:ext cx="2146709" cy="5225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100" b="0" dirty="0">
              <a:latin typeface="Franklin Gothic Demi" panose="020B0703020102020204" pitchFamily="34" charset="0"/>
            </a:endParaRPr>
          </a:p>
        </p:txBody>
      </p:sp>
      <p:sp>
        <p:nvSpPr>
          <p:cNvPr id="2" name="Title 1">
            <a:extLst>
              <a:ext uri="{FF2B5EF4-FFF2-40B4-BE49-F238E27FC236}">
                <a16:creationId xmlns:a16="http://schemas.microsoft.com/office/drawing/2014/main" id="{42562425-8EEC-7470-8A90-5B4236EAEFF7}"/>
              </a:ext>
            </a:extLst>
          </p:cNvPr>
          <p:cNvSpPr txBox="1">
            <a:spLocks/>
          </p:cNvSpPr>
          <p:nvPr/>
        </p:nvSpPr>
        <p:spPr>
          <a:xfrm>
            <a:off x="2738460" y="5035847"/>
            <a:ext cx="2146709" cy="3254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800" b="0" dirty="0">
              <a:latin typeface="Franklin Gothic Demi" panose="020B0703020102020204" pitchFamily="34" charset="0"/>
            </a:endParaRPr>
          </a:p>
        </p:txBody>
      </p:sp>
      <p:sp>
        <p:nvSpPr>
          <p:cNvPr id="4" name="Title 1">
            <a:extLst>
              <a:ext uri="{FF2B5EF4-FFF2-40B4-BE49-F238E27FC236}">
                <a16:creationId xmlns:a16="http://schemas.microsoft.com/office/drawing/2014/main" id="{C113E8A5-A2B9-237A-E425-91958D72CF6C}"/>
              </a:ext>
            </a:extLst>
          </p:cNvPr>
          <p:cNvSpPr txBox="1">
            <a:spLocks/>
          </p:cNvSpPr>
          <p:nvPr/>
        </p:nvSpPr>
        <p:spPr>
          <a:xfrm>
            <a:off x="6161345" y="5182873"/>
            <a:ext cx="2146709" cy="3254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800" b="0">
              <a:latin typeface="Franklin Gothic Demi" panose="020B0703020102020204" pitchFamily="34" charset="0"/>
            </a:endParaRPr>
          </a:p>
        </p:txBody>
      </p:sp>
      <p:sp>
        <p:nvSpPr>
          <p:cNvPr id="5" name="Title 1">
            <a:extLst>
              <a:ext uri="{FF2B5EF4-FFF2-40B4-BE49-F238E27FC236}">
                <a16:creationId xmlns:a16="http://schemas.microsoft.com/office/drawing/2014/main" id="{01CBBD61-DBC9-A0AB-1BB0-F4ECE4BF3930}"/>
              </a:ext>
            </a:extLst>
          </p:cNvPr>
          <p:cNvSpPr txBox="1">
            <a:spLocks/>
          </p:cNvSpPr>
          <p:nvPr/>
        </p:nvSpPr>
        <p:spPr>
          <a:xfrm>
            <a:off x="9462822" y="5035847"/>
            <a:ext cx="2146709" cy="3254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800" b="0" dirty="0">
              <a:latin typeface="Franklin Gothic Demi" panose="020B0703020102020204" pitchFamily="34" charset="0"/>
            </a:endParaRPr>
          </a:p>
        </p:txBody>
      </p:sp>
      <p:sp>
        <p:nvSpPr>
          <p:cNvPr id="6" name="Title 1">
            <a:extLst>
              <a:ext uri="{FF2B5EF4-FFF2-40B4-BE49-F238E27FC236}">
                <a16:creationId xmlns:a16="http://schemas.microsoft.com/office/drawing/2014/main" id="{EB9C7B3A-D6E2-82AC-9A3A-6AC04413FBA5}"/>
              </a:ext>
            </a:extLst>
          </p:cNvPr>
          <p:cNvSpPr txBox="1">
            <a:spLocks/>
          </p:cNvSpPr>
          <p:nvPr/>
        </p:nvSpPr>
        <p:spPr>
          <a:xfrm>
            <a:off x="9434551" y="5668015"/>
            <a:ext cx="2146709" cy="3254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GB" sz="1100" b="0" dirty="0">
                <a:latin typeface="Franklin Gothic Demi" panose="020B0703020102020204" pitchFamily="34" charset="0"/>
              </a:rPr>
              <a:t>)</a:t>
            </a:r>
            <a:endParaRPr lang="en-GB" sz="1800" b="0" dirty="0">
              <a:latin typeface="Franklin Gothic Demi" panose="020B0703020102020204" pitchFamily="34" charset="0"/>
            </a:endParaRPr>
          </a:p>
        </p:txBody>
      </p:sp>
      <p:sp>
        <p:nvSpPr>
          <p:cNvPr id="19" name="Title 1">
            <a:extLst>
              <a:ext uri="{FF2B5EF4-FFF2-40B4-BE49-F238E27FC236}">
                <a16:creationId xmlns:a16="http://schemas.microsoft.com/office/drawing/2014/main" id="{0720F45B-B763-07BC-55C1-FBD3F12667DD}"/>
              </a:ext>
            </a:extLst>
          </p:cNvPr>
          <p:cNvSpPr txBox="1">
            <a:spLocks/>
          </p:cNvSpPr>
          <p:nvPr/>
        </p:nvSpPr>
        <p:spPr>
          <a:xfrm>
            <a:off x="2784691" y="6350340"/>
            <a:ext cx="2146709" cy="3254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800" b="0">
              <a:latin typeface="Franklin Gothic Demi" panose="020B0703020102020204" pitchFamily="34" charset="0"/>
            </a:endParaRPr>
          </a:p>
        </p:txBody>
      </p:sp>
      <p:sp>
        <p:nvSpPr>
          <p:cNvPr id="20" name="Title 1">
            <a:extLst>
              <a:ext uri="{FF2B5EF4-FFF2-40B4-BE49-F238E27FC236}">
                <a16:creationId xmlns:a16="http://schemas.microsoft.com/office/drawing/2014/main" id="{59D0D469-FA0C-DDB4-8F39-E4F634FD6CBB}"/>
              </a:ext>
            </a:extLst>
          </p:cNvPr>
          <p:cNvSpPr txBox="1">
            <a:spLocks/>
          </p:cNvSpPr>
          <p:nvPr/>
        </p:nvSpPr>
        <p:spPr>
          <a:xfrm>
            <a:off x="5623050" y="6257815"/>
            <a:ext cx="3038581" cy="5225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100" b="0" dirty="0">
              <a:latin typeface="Franklin Gothic Demi" panose="020B0703020102020204" pitchFamily="34" charset="0"/>
            </a:endParaRPr>
          </a:p>
        </p:txBody>
      </p:sp>
      <p:sp>
        <p:nvSpPr>
          <p:cNvPr id="21" name="Title 1">
            <a:extLst>
              <a:ext uri="{FF2B5EF4-FFF2-40B4-BE49-F238E27FC236}">
                <a16:creationId xmlns:a16="http://schemas.microsoft.com/office/drawing/2014/main" id="{53FF6528-43FF-F893-575C-018431CA00F7}"/>
              </a:ext>
            </a:extLst>
          </p:cNvPr>
          <p:cNvSpPr txBox="1">
            <a:spLocks/>
          </p:cNvSpPr>
          <p:nvPr/>
        </p:nvSpPr>
        <p:spPr>
          <a:xfrm>
            <a:off x="6123143" y="5020697"/>
            <a:ext cx="2146709" cy="4934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100" b="0" dirty="0">
              <a:latin typeface="Franklin Gothic Demi" panose="020B0703020102020204" pitchFamily="34" charset="0"/>
            </a:endParaRPr>
          </a:p>
        </p:txBody>
      </p:sp>
      <p:sp>
        <p:nvSpPr>
          <p:cNvPr id="23" name="Title 1">
            <a:extLst>
              <a:ext uri="{FF2B5EF4-FFF2-40B4-BE49-F238E27FC236}">
                <a16:creationId xmlns:a16="http://schemas.microsoft.com/office/drawing/2014/main" id="{6C17ADA6-CF25-C735-4E30-EF2E32BAB96B}"/>
              </a:ext>
            </a:extLst>
          </p:cNvPr>
          <p:cNvSpPr txBox="1">
            <a:spLocks/>
          </p:cNvSpPr>
          <p:nvPr/>
        </p:nvSpPr>
        <p:spPr>
          <a:xfrm>
            <a:off x="2379249" y="6251035"/>
            <a:ext cx="3038581" cy="5225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100" b="0" dirty="0">
              <a:latin typeface="Franklin Gothic Demi" panose="020B0703020102020204" pitchFamily="34" charset="0"/>
            </a:endParaRPr>
          </a:p>
        </p:txBody>
      </p:sp>
      <p:sp>
        <p:nvSpPr>
          <p:cNvPr id="24" name="Title 1">
            <a:extLst>
              <a:ext uri="{FF2B5EF4-FFF2-40B4-BE49-F238E27FC236}">
                <a16:creationId xmlns:a16="http://schemas.microsoft.com/office/drawing/2014/main" id="{1684C40D-33EC-DA9A-0A01-0BA2C4741CFE}"/>
              </a:ext>
            </a:extLst>
          </p:cNvPr>
          <p:cNvSpPr txBox="1">
            <a:spLocks/>
          </p:cNvSpPr>
          <p:nvPr/>
        </p:nvSpPr>
        <p:spPr>
          <a:xfrm>
            <a:off x="8866852" y="6256796"/>
            <a:ext cx="3139291" cy="5225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100" b="0" dirty="0">
              <a:latin typeface="Franklin Gothic Demi" panose="020B0703020102020204" pitchFamily="34" charset="0"/>
            </a:endParaRPr>
          </a:p>
        </p:txBody>
      </p:sp>
      <p:sp>
        <p:nvSpPr>
          <p:cNvPr id="25" name="Title 1">
            <a:extLst>
              <a:ext uri="{FF2B5EF4-FFF2-40B4-BE49-F238E27FC236}">
                <a16:creationId xmlns:a16="http://schemas.microsoft.com/office/drawing/2014/main" id="{A907EBBE-C89C-5105-65E2-94114FA4D2DD}"/>
              </a:ext>
            </a:extLst>
          </p:cNvPr>
          <p:cNvSpPr txBox="1">
            <a:spLocks/>
          </p:cNvSpPr>
          <p:nvPr/>
        </p:nvSpPr>
        <p:spPr>
          <a:xfrm>
            <a:off x="2776662" y="5627655"/>
            <a:ext cx="2146709" cy="40316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GB" sz="1800" b="0" dirty="0">
              <a:latin typeface="Franklin Gothic Demi" panose="020B0703020102020204" pitchFamily="34" charset="0"/>
            </a:endParaRPr>
          </a:p>
        </p:txBody>
      </p:sp>
      <p:sp>
        <p:nvSpPr>
          <p:cNvPr id="34" name="TextBox 33">
            <a:extLst>
              <a:ext uri="{FF2B5EF4-FFF2-40B4-BE49-F238E27FC236}">
                <a16:creationId xmlns:a16="http://schemas.microsoft.com/office/drawing/2014/main" id="{15BCDE9A-27DD-794D-1068-6D223C059323}"/>
              </a:ext>
            </a:extLst>
          </p:cNvPr>
          <p:cNvSpPr txBox="1"/>
          <p:nvPr/>
        </p:nvSpPr>
        <p:spPr>
          <a:xfrm>
            <a:off x="6094293" y="1495445"/>
            <a:ext cx="5824349" cy="5109236"/>
          </a:xfrm>
          <a:prstGeom prst="rect">
            <a:avLst/>
          </a:prstGeom>
          <a:solidFill>
            <a:srgbClr val="009900"/>
          </a:solidFill>
        </p:spPr>
        <p:txBody>
          <a:bodyPr wrap="square" anchor="ctr">
            <a:noAutofit/>
          </a:bodyPr>
          <a:lstStyle/>
          <a:p>
            <a:pPr lvl="0" algn="ctr" fontAlgn="base">
              <a:spcAft>
                <a:spcPts val="600"/>
              </a:spcAft>
              <a:defRPr/>
            </a:pPr>
            <a:r>
              <a:rPr kumimoji="0" lang="en-GB" altLang="en-US" i="0" u="none" strike="noStrike" kern="1200" cap="none" spc="0" normalizeH="0" baseline="0" noProof="0" dirty="0">
                <a:ln>
                  <a:noFill/>
                </a:ln>
                <a:solidFill>
                  <a:schemeClr val="bg1"/>
                </a:solidFill>
                <a:effectLst/>
                <a:uLnTx/>
                <a:uFillTx/>
                <a:ea typeface="MS PGothic"/>
                <a:cs typeface="Calibri"/>
              </a:rPr>
              <a:t>Within the local authority </a:t>
            </a:r>
            <a:r>
              <a:rPr lang="en-GB" altLang="en-US" dirty="0">
                <a:solidFill>
                  <a:schemeClr val="bg1"/>
                </a:solidFill>
                <a:ea typeface="MS PGothic"/>
                <a:cs typeface="Calibri"/>
              </a:rPr>
              <a:t>three </a:t>
            </a:r>
            <a:r>
              <a:rPr lang="en-GB" altLang="en-US" b="1" dirty="0">
                <a:solidFill>
                  <a:schemeClr val="bg1"/>
                </a:solidFill>
                <a:ea typeface="MS PGothic"/>
                <a:cs typeface="Calibri"/>
              </a:rPr>
              <a:t>‘Safeguarding Partners’ </a:t>
            </a:r>
            <a:r>
              <a:rPr lang="en-GB" altLang="en-US" dirty="0">
                <a:solidFill>
                  <a:schemeClr val="bg1"/>
                </a:solidFill>
                <a:ea typeface="MS PGothic"/>
                <a:cs typeface="Calibri"/>
              </a:rPr>
              <a:t>are legally responsible for the effective operation of safeguarding practice. </a:t>
            </a:r>
          </a:p>
          <a:p>
            <a:pPr lvl="0" algn="ctr" fontAlgn="base">
              <a:spcAft>
                <a:spcPts val="600"/>
              </a:spcAft>
              <a:defRPr/>
            </a:pPr>
            <a:r>
              <a:rPr lang="en-GB" altLang="en-US" dirty="0">
                <a:solidFill>
                  <a:schemeClr val="bg1"/>
                </a:solidFill>
                <a:ea typeface="MS PGothic"/>
                <a:cs typeface="Calibri"/>
              </a:rPr>
              <a:t>These are the Local Authority, the Police, and Health. </a:t>
            </a:r>
          </a:p>
          <a:p>
            <a:pPr lvl="0" algn="ctr" fontAlgn="base">
              <a:spcAft>
                <a:spcPts val="600"/>
              </a:spcAft>
              <a:defRPr/>
            </a:pPr>
            <a:r>
              <a:rPr lang="en-GB" altLang="en-US" dirty="0">
                <a:solidFill>
                  <a:schemeClr val="bg1"/>
                </a:solidFill>
                <a:ea typeface="MS PGothic"/>
                <a:cs typeface="Calibri"/>
              </a:rPr>
              <a:t>The Safeguarding Partners must establish </a:t>
            </a:r>
            <a:r>
              <a:rPr lang="en-GB" altLang="en-US" b="1" dirty="0">
                <a:solidFill>
                  <a:schemeClr val="bg1"/>
                </a:solidFill>
                <a:ea typeface="MS PGothic"/>
                <a:cs typeface="Calibri"/>
              </a:rPr>
              <a:t>‘Multi-Agency Safeguarding Arrangements’</a:t>
            </a:r>
            <a:r>
              <a:rPr lang="en-GB" altLang="en-US" dirty="0">
                <a:solidFill>
                  <a:schemeClr val="bg1"/>
                </a:solidFill>
                <a:ea typeface="MS PGothic"/>
                <a:cs typeface="Calibri"/>
              </a:rPr>
              <a:t> to enable co-operation and ensure effectiveness and should ensure the appropriate representation of other agencies (including education) within these.  </a:t>
            </a:r>
          </a:p>
          <a:p>
            <a:pPr algn="ctr" fontAlgn="base">
              <a:spcAft>
                <a:spcPts val="600"/>
              </a:spcAft>
              <a:defRPr/>
            </a:pPr>
            <a:r>
              <a:rPr lang="en-GB" dirty="0">
                <a:solidFill>
                  <a:schemeClr val="bg1"/>
                </a:solidFill>
                <a:ea typeface="MS PGothic"/>
                <a:cs typeface="Calibri"/>
              </a:rPr>
              <a:t>In Essex, Education act as a statutory partner and participate in those meetings and processes</a:t>
            </a:r>
          </a:p>
          <a:p>
            <a:pPr lvl="0" algn="ctr" fontAlgn="base">
              <a:spcAft>
                <a:spcPts val="600"/>
              </a:spcAft>
              <a:defRPr/>
            </a:pPr>
            <a:r>
              <a:rPr kumimoji="0" lang="en-GB" altLang="en-US" i="0" u="none" strike="noStrike" kern="1200" cap="none" spc="0" normalizeH="0" baseline="0" noProof="0" dirty="0">
                <a:ln>
                  <a:noFill/>
                </a:ln>
                <a:solidFill>
                  <a:schemeClr val="bg1"/>
                </a:solidFill>
                <a:effectLst/>
                <a:uLnTx/>
                <a:uFillTx/>
                <a:ea typeface="MS PGothic"/>
                <a:cs typeface="Calibri"/>
              </a:rPr>
              <a:t>Safeguarding </a:t>
            </a:r>
            <a:r>
              <a:rPr lang="en-GB" altLang="en-US" dirty="0">
                <a:solidFill>
                  <a:schemeClr val="bg1"/>
                </a:solidFill>
                <a:ea typeface="MS PGothic"/>
                <a:cs typeface="Calibri"/>
              </a:rPr>
              <a:t>Boards are just one of a number of partnership forums through multi-agency responsibilities related to social care and safeguarding are discharged. </a:t>
            </a:r>
            <a:endParaRPr kumimoji="0" lang="en-GB" altLang="en-US" i="0" u="none" strike="noStrike" kern="1200" cap="none" spc="0" normalizeH="0" baseline="0" noProof="0" dirty="0">
              <a:ln>
                <a:noFill/>
              </a:ln>
              <a:solidFill>
                <a:schemeClr val="bg1"/>
              </a:solidFill>
              <a:effectLst/>
              <a:uLnTx/>
              <a:uFillTx/>
              <a:ea typeface="MS PGothic"/>
              <a:cs typeface="Calibri"/>
            </a:endParaRPr>
          </a:p>
        </p:txBody>
      </p:sp>
      <p:sp>
        <p:nvSpPr>
          <p:cNvPr id="35" name="Rectangle 34">
            <a:extLst>
              <a:ext uri="{FF2B5EF4-FFF2-40B4-BE49-F238E27FC236}">
                <a16:creationId xmlns:a16="http://schemas.microsoft.com/office/drawing/2014/main" id="{A6A404C0-62D3-D165-434E-60690227AB57}"/>
              </a:ext>
            </a:extLst>
          </p:cNvPr>
          <p:cNvSpPr/>
          <p:nvPr/>
        </p:nvSpPr>
        <p:spPr>
          <a:xfrm>
            <a:off x="6096000" y="1045127"/>
            <a:ext cx="5824349" cy="42352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Franklin Gothic Demi" panose="020B0703020102020204" pitchFamily="34" charset="0"/>
              </a:rPr>
              <a:t>Safeguarding Children Boards</a:t>
            </a:r>
          </a:p>
        </p:txBody>
      </p:sp>
      <p:pic>
        <p:nvPicPr>
          <p:cNvPr id="8" name="Picture 7">
            <a:extLst>
              <a:ext uri="{FF2B5EF4-FFF2-40B4-BE49-F238E27FC236}">
                <a16:creationId xmlns:a16="http://schemas.microsoft.com/office/drawing/2014/main" id="{D10E4E52-304B-1DEA-5155-7B82855DCF2A}"/>
              </a:ext>
            </a:extLst>
          </p:cNvPr>
          <p:cNvPicPr>
            <a:picLocks noChangeAspect="1"/>
          </p:cNvPicPr>
          <p:nvPr/>
        </p:nvPicPr>
        <p:blipFill>
          <a:blip r:embed="rId4"/>
          <a:stretch>
            <a:fillRect/>
          </a:stretch>
        </p:blipFill>
        <p:spPr>
          <a:xfrm>
            <a:off x="8193625" y="182613"/>
            <a:ext cx="1625684" cy="787440"/>
          </a:xfrm>
          <a:prstGeom prst="rect">
            <a:avLst/>
          </a:prstGeom>
        </p:spPr>
      </p:pic>
    </p:spTree>
    <p:extLst>
      <p:ext uri="{BB962C8B-B14F-4D97-AF65-F5344CB8AC3E}">
        <p14:creationId xmlns:p14="http://schemas.microsoft.com/office/powerpoint/2010/main" val="41551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CFD2-0948-182D-572C-F54E853EC71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28E39BA-B13C-78A1-C904-635D9B1551CC}"/>
              </a:ext>
            </a:extLst>
          </p:cNvPr>
          <p:cNvSpPr/>
          <p:nvPr/>
        </p:nvSpPr>
        <p:spPr>
          <a:xfrm>
            <a:off x="385857" y="976486"/>
            <a:ext cx="11330521" cy="562528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F588F2A-88D4-71D4-CD51-7008F98BC58D}"/>
              </a:ext>
            </a:extLst>
          </p:cNvPr>
          <p:cNvSpPr>
            <a:spLocks noGrp="1"/>
          </p:cNvSpPr>
          <p:nvPr>
            <p:ph sz="quarter" idx="4"/>
          </p:nvPr>
        </p:nvSpPr>
        <p:spPr>
          <a:xfrm>
            <a:off x="365760" y="976486"/>
            <a:ext cx="11340570" cy="5625281"/>
          </a:xfrm>
        </p:spPr>
        <p:txBody>
          <a:bodyPr>
            <a:noAutofit/>
          </a:bodyPr>
          <a:lstStyle/>
          <a:p>
            <a:pPr marL="0" indent="0">
              <a:lnSpc>
                <a:spcPct val="110000"/>
              </a:lnSpc>
              <a:spcBef>
                <a:spcPts val="0"/>
              </a:spcBef>
              <a:buNone/>
            </a:pPr>
            <a:r>
              <a:rPr lang="en-GB" sz="2000" b="1" i="0" dirty="0">
                <a:cs typeface="Arial" panose="020B0604020202020204" pitchFamily="34" charset="0"/>
              </a:rPr>
              <a:t>Duty to Secure Sufficient Childcare:</a:t>
            </a:r>
          </a:p>
          <a:p>
            <a:pPr marL="0" indent="0">
              <a:lnSpc>
                <a:spcPct val="110000"/>
              </a:lnSpc>
              <a:spcBef>
                <a:spcPts val="0"/>
              </a:spcBef>
              <a:spcAft>
                <a:spcPts val="1800"/>
              </a:spcAft>
              <a:buNone/>
            </a:pPr>
            <a:r>
              <a:rPr lang="en-GB" sz="2000" dirty="0">
                <a:cs typeface="Arial" panose="020B0604020202020204" pitchFamily="34" charset="0"/>
              </a:rPr>
              <a:t>Local authorities must ensure, as far as is reasonably practicable, that there is sufficient childcare for working parents or parents in education / training.</a:t>
            </a:r>
            <a:endParaRPr lang="en-GB" sz="2000" b="1" dirty="0"/>
          </a:p>
          <a:p>
            <a:pPr marL="0" indent="0">
              <a:lnSpc>
                <a:spcPct val="110000"/>
              </a:lnSpc>
              <a:spcBef>
                <a:spcPts val="0"/>
              </a:spcBef>
              <a:buNone/>
            </a:pPr>
            <a:r>
              <a:rPr lang="en-GB" sz="2000" b="1" dirty="0"/>
              <a:t>School Places:</a:t>
            </a:r>
          </a:p>
          <a:p>
            <a:pPr marL="0" indent="0">
              <a:lnSpc>
                <a:spcPct val="110000"/>
              </a:lnSpc>
              <a:spcBef>
                <a:spcPts val="0"/>
              </a:spcBef>
              <a:spcAft>
                <a:spcPts val="1800"/>
              </a:spcAft>
              <a:buNone/>
            </a:pPr>
            <a:r>
              <a:rPr lang="en-GB" sz="2000" dirty="0"/>
              <a:t>Duty to provide enough school places for children living in Essex -  including children with Special Educational Needs and / or a disability. </a:t>
            </a:r>
            <a:endParaRPr lang="en-GB" sz="2000" b="1" dirty="0"/>
          </a:p>
          <a:p>
            <a:pPr marL="0" indent="0" algn="l">
              <a:buNone/>
            </a:pPr>
            <a:r>
              <a:rPr lang="en-GB" sz="2000" b="1" dirty="0"/>
              <a:t>School admissions: </a:t>
            </a:r>
          </a:p>
          <a:p>
            <a:pPr algn="l">
              <a:spcBef>
                <a:spcPts val="600"/>
              </a:spcBef>
              <a:buFont typeface="Arial" panose="020B0604020202020204" pitchFamily="34" charset="0"/>
              <a:buChar char="•"/>
            </a:pPr>
            <a:r>
              <a:rPr lang="en-GB" sz="2000" b="0" i="0" dirty="0">
                <a:solidFill>
                  <a:srgbClr val="242424"/>
                </a:solidFill>
                <a:effectLst/>
              </a:rPr>
              <a:t>Statutory co-ordination of admissions for all children starting infant, primary, junior and secondary school each year.</a:t>
            </a:r>
          </a:p>
          <a:p>
            <a:pPr algn="l">
              <a:spcBef>
                <a:spcPts val="600"/>
              </a:spcBef>
              <a:buFont typeface="Arial" panose="020B0604020202020204" pitchFamily="34" charset="0"/>
              <a:buChar char="•"/>
            </a:pPr>
            <a:r>
              <a:rPr lang="en-GB" sz="2000" b="0" i="0" dirty="0">
                <a:solidFill>
                  <a:srgbClr val="242424"/>
                </a:solidFill>
                <a:effectLst/>
              </a:rPr>
              <a:t>Co-ordination of mid-year admissions for all community and voluntary controlled schools and securing of places for parents unable to secure one.</a:t>
            </a:r>
          </a:p>
          <a:p>
            <a:pPr algn="l">
              <a:spcBef>
                <a:spcPts val="600"/>
              </a:spcBef>
              <a:buFont typeface="Arial" panose="020B0604020202020204" pitchFamily="34" charset="0"/>
              <a:buChar char="•"/>
            </a:pPr>
            <a:r>
              <a:rPr lang="en-GB" sz="2000" b="0" i="0" dirty="0">
                <a:solidFill>
                  <a:srgbClr val="242424"/>
                </a:solidFill>
                <a:effectLst/>
              </a:rPr>
              <a:t>Publication of admissions policies for all schools across Greater Essex. </a:t>
            </a:r>
          </a:p>
          <a:p>
            <a:pPr algn="l">
              <a:spcBef>
                <a:spcPts val="600"/>
              </a:spcBef>
              <a:buFont typeface="Arial" panose="020B0604020202020204" pitchFamily="34" charset="0"/>
              <a:buChar char="•"/>
            </a:pPr>
            <a:r>
              <a:rPr lang="en-GB" sz="2000" b="0" i="0" dirty="0">
                <a:solidFill>
                  <a:srgbClr val="242424"/>
                </a:solidFill>
                <a:effectLst/>
              </a:rPr>
              <a:t>Setting of admissions policies for all community and voluntary controlled schools.</a:t>
            </a:r>
          </a:p>
          <a:p>
            <a:pPr algn="l">
              <a:spcBef>
                <a:spcPts val="600"/>
              </a:spcBef>
              <a:buFont typeface="Arial" panose="020B0604020202020204" pitchFamily="34" charset="0"/>
              <a:buChar char="•"/>
            </a:pPr>
            <a:r>
              <a:rPr lang="en-GB" sz="2000" b="0" i="0" dirty="0">
                <a:solidFill>
                  <a:srgbClr val="242424"/>
                </a:solidFill>
                <a:effectLst/>
              </a:rPr>
              <a:t>Handling of independent admission appeals for all community and voluntary controlled schools.</a:t>
            </a:r>
            <a:endParaRPr lang="en-GB" sz="2000" dirty="0">
              <a:solidFill>
                <a:srgbClr val="242424"/>
              </a:solidFill>
            </a:endParaRPr>
          </a:p>
          <a:p>
            <a:pPr marL="0" indent="0">
              <a:lnSpc>
                <a:spcPct val="110000"/>
              </a:lnSpc>
              <a:spcBef>
                <a:spcPts val="0"/>
              </a:spcBef>
              <a:buNone/>
            </a:pPr>
            <a:endParaRPr lang="en-GB" sz="1800" b="1" dirty="0">
              <a:latin typeface="Franklin Gothic Book" panose="020B0503020102020204" pitchFamily="34" charset="0"/>
            </a:endParaRPr>
          </a:p>
        </p:txBody>
      </p:sp>
      <p:sp>
        <p:nvSpPr>
          <p:cNvPr id="7" name="Title 1">
            <a:extLst>
              <a:ext uri="{FF2B5EF4-FFF2-40B4-BE49-F238E27FC236}">
                <a16:creationId xmlns:a16="http://schemas.microsoft.com/office/drawing/2014/main" id="{C72F4741-2FFD-DA01-3960-9DB072CBCC56}"/>
              </a:ext>
            </a:extLst>
          </p:cNvPr>
          <p:cNvSpPr txBox="1">
            <a:spLocks noGrp="1"/>
          </p:cNvSpPr>
          <p:nvPr>
            <p:ph type="title"/>
          </p:nvPr>
        </p:nvSpPr>
        <p:spPr>
          <a:xfrm>
            <a:off x="385857" y="100051"/>
            <a:ext cx="10515600" cy="69526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Sufficiency Duty</a:t>
            </a:r>
          </a:p>
        </p:txBody>
      </p:sp>
      <p:sp>
        <p:nvSpPr>
          <p:cNvPr id="8" name="Rectangle 7">
            <a:extLst>
              <a:ext uri="{FF2B5EF4-FFF2-40B4-BE49-F238E27FC236}">
                <a16:creationId xmlns:a16="http://schemas.microsoft.com/office/drawing/2014/main" id="{1120773F-EA22-27A4-FA85-295B94582059}"/>
              </a:ext>
            </a:extLst>
          </p:cNvPr>
          <p:cNvSpPr/>
          <p:nvPr/>
        </p:nvSpPr>
        <p:spPr>
          <a:xfrm>
            <a:off x="385857" y="774162"/>
            <a:ext cx="11320472" cy="814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9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3C07E0-0802-300F-87D6-C48F954D6913}"/>
              </a:ext>
            </a:extLst>
          </p:cNvPr>
          <p:cNvSpPr/>
          <p:nvPr/>
        </p:nvSpPr>
        <p:spPr>
          <a:xfrm>
            <a:off x="268259" y="1022464"/>
            <a:ext cx="11659134" cy="563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Title 1">
            <a:extLst>
              <a:ext uri="{FF2B5EF4-FFF2-40B4-BE49-F238E27FC236}">
                <a16:creationId xmlns:a16="http://schemas.microsoft.com/office/drawing/2014/main" id="{B691BF1B-9D95-EF43-69AD-7CE227318CA9}"/>
              </a:ext>
            </a:extLst>
          </p:cNvPr>
          <p:cNvSpPr>
            <a:spLocks noGrp="1"/>
          </p:cNvSpPr>
          <p:nvPr>
            <p:ph type="title"/>
          </p:nvPr>
        </p:nvSpPr>
        <p:spPr>
          <a:xfrm>
            <a:off x="264607" y="186112"/>
            <a:ext cx="11659134" cy="836352"/>
          </a:xfrm>
        </p:spPr>
        <p:txBody>
          <a:bodyPr/>
          <a:lstStyle/>
          <a:p>
            <a:r>
              <a:rPr lang="en-GB" b="1" spc="100" dirty="0">
                <a:solidFill>
                  <a:srgbClr val="000000"/>
                </a:solidFill>
                <a:latin typeface="Calibri" panose="020F0502020204030204" pitchFamily="34" charset="0"/>
                <a:ea typeface="Calibri" panose="020F0502020204030204" pitchFamily="34" charset="0"/>
                <a:cs typeface="Calibri" panose="020F0502020204030204" pitchFamily="34" charset="0"/>
              </a:rPr>
              <a:t>What are our Strategies </a:t>
            </a:r>
          </a:p>
        </p:txBody>
      </p:sp>
      <p:sp>
        <p:nvSpPr>
          <p:cNvPr id="3" name="Content Placeholder 2">
            <a:extLst>
              <a:ext uri="{FF2B5EF4-FFF2-40B4-BE49-F238E27FC236}">
                <a16:creationId xmlns:a16="http://schemas.microsoft.com/office/drawing/2014/main" id="{ACC9252A-3DEC-C4CB-A5A5-A32F10236A38}"/>
              </a:ext>
            </a:extLst>
          </p:cNvPr>
          <p:cNvSpPr>
            <a:spLocks noGrp="1"/>
          </p:cNvSpPr>
          <p:nvPr>
            <p:ph idx="1"/>
          </p:nvPr>
        </p:nvSpPr>
        <p:spPr>
          <a:xfrm>
            <a:off x="548639" y="1271847"/>
            <a:ext cx="11097491" cy="4888491"/>
          </a:xfrm>
        </p:spPr>
        <p:txBody>
          <a:bodyPr>
            <a:normAutofit/>
          </a:bodyPr>
          <a:lstStyle/>
          <a:p>
            <a:pPr marL="0" lvl="0" indent="0">
              <a:buNone/>
            </a:pPr>
            <a:endParaRPr lang="en-GB" dirty="0"/>
          </a:p>
          <a:p>
            <a:pPr marL="0" lvl="0" indent="0">
              <a:buNone/>
            </a:pPr>
            <a:endParaRPr lang="en-GB" dirty="0"/>
          </a:p>
          <a:p>
            <a:pPr marL="0" lvl="0" indent="0">
              <a:buNone/>
            </a:pPr>
            <a:endParaRPr lang="en-GB" dirty="0"/>
          </a:p>
          <a:p>
            <a:pPr marL="0" lvl="0" indent="0">
              <a:buNone/>
            </a:pPr>
            <a:endParaRPr lang="en-GB" dirty="0"/>
          </a:p>
          <a:p>
            <a:pPr marL="0" lvl="0" indent="0">
              <a:buNone/>
            </a:pPr>
            <a:endParaRPr lang="en-GB" dirty="0"/>
          </a:p>
          <a:p>
            <a:pPr marL="0" indent="0">
              <a:buNone/>
            </a:pPr>
            <a:endParaRPr lang="en-GB" dirty="0"/>
          </a:p>
        </p:txBody>
      </p:sp>
      <p:sp>
        <p:nvSpPr>
          <p:cNvPr id="9" name="Rectangle 8">
            <a:extLst>
              <a:ext uri="{FF2B5EF4-FFF2-40B4-BE49-F238E27FC236}">
                <a16:creationId xmlns:a16="http://schemas.microsoft.com/office/drawing/2014/main" id="{7CAEA9EC-32F7-9D3E-460E-D46FC503ABC2}"/>
              </a:ext>
            </a:extLst>
          </p:cNvPr>
          <p:cNvSpPr/>
          <p:nvPr/>
        </p:nvSpPr>
        <p:spPr>
          <a:xfrm>
            <a:off x="886408" y="1271846"/>
            <a:ext cx="4711959" cy="2138301"/>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en-GB" sz="4000" b="1" dirty="0"/>
              <a:t>Inclusion Strategy</a:t>
            </a:r>
          </a:p>
          <a:p>
            <a:pPr lvl="0" algn="ctr"/>
            <a:r>
              <a:rPr lang="en-GB" u="sng" dirty="0">
                <a:hlinkClick r:id="rId2"/>
              </a:rPr>
              <a:t>Inclusion vision and strategy | Essex Schools Infolink</a:t>
            </a:r>
            <a:endParaRPr lang="en-GB" u="sng" dirty="0"/>
          </a:p>
        </p:txBody>
      </p:sp>
      <p:sp>
        <p:nvSpPr>
          <p:cNvPr id="10" name="Rectangle 9">
            <a:extLst>
              <a:ext uri="{FF2B5EF4-FFF2-40B4-BE49-F238E27FC236}">
                <a16:creationId xmlns:a16="http://schemas.microsoft.com/office/drawing/2014/main" id="{834CED65-0FD3-5C31-0C9E-AF7D85A51317}"/>
              </a:ext>
            </a:extLst>
          </p:cNvPr>
          <p:cNvSpPr/>
          <p:nvPr/>
        </p:nvSpPr>
        <p:spPr>
          <a:xfrm>
            <a:off x="6463004" y="1271845"/>
            <a:ext cx="4842588" cy="2138301"/>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4000" b="1" dirty="0"/>
              <a:t>Early Years and Childcare Strategy</a:t>
            </a:r>
          </a:p>
          <a:p>
            <a:pPr lvl="0" algn="ctr"/>
            <a:r>
              <a:rPr lang="en-GB" u="sng" dirty="0">
                <a:hlinkClick r:id="rId3"/>
              </a:rPr>
              <a:t>Early years and childcare strategy | Essex County Council</a:t>
            </a:r>
            <a:endParaRPr lang="en-GB" u="sng" dirty="0"/>
          </a:p>
        </p:txBody>
      </p:sp>
      <p:sp>
        <p:nvSpPr>
          <p:cNvPr id="11" name="Rectangle 10">
            <a:extLst>
              <a:ext uri="{FF2B5EF4-FFF2-40B4-BE49-F238E27FC236}">
                <a16:creationId xmlns:a16="http://schemas.microsoft.com/office/drawing/2014/main" id="{30625959-D0FF-0E57-89FA-D47B5F3AD451}"/>
              </a:ext>
            </a:extLst>
          </p:cNvPr>
          <p:cNvSpPr/>
          <p:nvPr/>
        </p:nvSpPr>
        <p:spPr>
          <a:xfrm>
            <a:off x="6463004" y="3984332"/>
            <a:ext cx="4842588" cy="2138300"/>
          </a:xfrm>
          <a:prstGeom prst="rect">
            <a:avLst/>
          </a:prstGeom>
          <a:solidFill>
            <a:srgbClr val="F19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en-GB" sz="4000" b="1" dirty="0"/>
              <a:t>SEND Strategy </a:t>
            </a:r>
          </a:p>
          <a:p>
            <a:pPr lvl="0" algn="ctr"/>
            <a:r>
              <a:rPr lang="en-GB" u="sng" dirty="0">
                <a:hlinkClick r:id="rId4"/>
              </a:rPr>
              <a:t>SEND Strategy | Essex County Council</a:t>
            </a:r>
            <a:endParaRPr lang="en-GB" u="sng" dirty="0"/>
          </a:p>
        </p:txBody>
      </p:sp>
      <p:sp>
        <p:nvSpPr>
          <p:cNvPr id="12" name="Rectangle 11">
            <a:extLst>
              <a:ext uri="{FF2B5EF4-FFF2-40B4-BE49-F238E27FC236}">
                <a16:creationId xmlns:a16="http://schemas.microsoft.com/office/drawing/2014/main" id="{4F776EC8-203C-5BA2-3356-0358322257F4}"/>
              </a:ext>
            </a:extLst>
          </p:cNvPr>
          <p:cNvSpPr/>
          <p:nvPr/>
        </p:nvSpPr>
        <p:spPr>
          <a:xfrm>
            <a:off x="886408" y="3984332"/>
            <a:ext cx="4711959" cy="2138301"/>
          </a:xfrm>
          <a:prstGeom prst="rect">
            <a:avLst/>
          </a:prstGeom>
          <a:solidFill>
            <a:srgbClr val="D07A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4000" b="1" dirty="0"/>
              <a:t>Partnership Strategy</a:t>
            </a:r>
          </a:p>
          <a:p>
            <a:pPr lvl="0" algn="ctr">
              <a:spcAft>
                <a:spcPts val="1200"/>
              </a:spcAft>
            </a:pPr>
            <a:r>
              <a:rPr lang="en-GB" u="sng" dirty="0">
                <a:hlinkClick r:id="rId5"/>
              </a:rPr>
              <a:t>School Partnership Strategy: School Partnership Strategy | Essex Schools Infolink</a:t>
            </a:r>
            <a:endParaRPr lang="en-GB" dirty="0"/>
          </a:p>
        </p:txBody>
      </p:sp>
    </p:spTree>
    <p:extLst>
      <p:ext uri="{BB962C8B-B14F-4D97-AF65-F5344CB8AC3E}">
        <p14:creationId xmlns:p14="http://schemas.microsoft.com/office/powerpoint/2010/main" val="156598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BEDE3-65F6-57E8-D01A-E74AB94D4C6A}"/>
              </a:ext>
            </a:extLst>
          </p:cNvPr>
          <p:cNvSpPr>
            <a:spLocks noGrp="1"/>
          </p:cNvSpPr>
          <p:nvPr>
            <p:ph idx="1"/>
          </p:nvPr>
        </p:nvSpPr>
        <p:spPr>
          <a:xfrm>
            <a:off x="341644" y="391885"/>
            <a:ext cx="5754356" cy="6321348"/>
          </a:xfrm>
        </p:spPr>
        <p:txBody>
          <a:bodyPr>
            <a:noAutofit/>
          </a:bodyPr>
          <a:lstStyle/>
          <a:p>
            <a:pPr marL="0" indent="0">
              <a:lnSpc>
                <a:spcPct val="100000"/>
              </a:lnSpc>
              <a:spcBef>
                <a:spcPts val="0"/>
              </a:spcBef>
              <a:spcAft>
                <a:spcPts val="600"/>
              </a:spcAft>
              <a:buNone/>
            </a:pPr>
            <a:r>
              <a:rPr lang="en-GB" sz="2000" b="0" dirty="0">
                <a:latin typeface="Calibri" panose="020F0502020204030204" pitchFamily="34" charset="0"/>
                <a:ea typeface="Calibri" panose="020F0502020204030204" pitchFamily="34" charset="0"/>
                <a:cs typeface="Calibri" panose="020F0502020204030204" pitchFamily="34" charset="0"/>
              </a:rPr>
              <a:t>C</a:t>
            </a:r>
            <a:r>
              <a:rPr lang="en-GB" sz="2000" b="0" i="0" dirty="0">
                <a:effectLst/>
                <a:latin typeface="Calibri" panose="020F0502020204030204" pitchFamily="34" charset="0"/>
                <a:ea typeface="Calibri" panose="020F0502020204030204" pitchFamily="34" charset="0"/>
                <a:cs typeface="Calibri" panose="020F0502020204030204" pitchFamily="34" charset="0"/>
              </a:rPr>
              <a:t>hildcare must be available </a:t>
            </a:r>
            <a:r>
              <a:rPr lang="en-GB" sz="2000" b="0" dirty="0">
                <a:latin typeface="Calibri" panose="020F0502020204030204" pitchFamily="34" charset="0"/>
                <a:ea typeface="Calibri" panose="020F0502020204030204" pitchFamily="34" charset="0"/>
                <a:cs typeface="Calibri" panose="020F0502020204030204" pitchFamily="34" charset="0"/>
              </a:rPr>
              <a:t>to support parents to be able to work or study and is broken down by: </a:t>
            </a:r>
          </a:p>
          <a:p>
            <a:pPr>
              <a:lnSpc>
                <a:spcPct val="100000"/>
              </a:lnSpc>
              <a:spcBef>
                <a:spcPts val="0"/>
              </a:spcBef>
              <a:spcAft>
                <a:spcPts val="600"/>
              </a:spcAft>
            </a:pPr>
            <a:r>
              <a:rPr lang="en-GB" sz="2000" b="0" i="0" dirty="0">
                <a:effectLst/>
                <a:latin typeface="Calibri" panose="020F0502020204030204" pitchFamily="34" charset="0"/>
                <a:ea typeface="Calibri" panose="020F0502020204030204" pitchFamily="34" charset="0"/>
                <a:cs typeface="Calibri" panose="020F0502020204030204" pitchFamily="34" charset="0"/>
              </a:rPr>
              <a:t>Early Years - childcare from birth up to the term after a child’s fifth birthday and also includes access to a funded early education entitlement place for children from the term after they turn 9 months up to school age.</a:t>
            </a:r>
          </a:p>
          <a:p>
            <a:pPr>
              <a:lnSpc>
                <a:spcPct val="100000"/>
              </a:lnSpc>
              <a:spcBef>
                <a:spcPts val="0"/>
              </a:spcBef>
              <a:spcAft>
                <a:spcPts val="600"/>
              </a:spcAft>
            </a:pPr>
            <a:r>
              <a:rPr lang="en-GB" sz="2000" b="0" i="0" dirty="0">
                <a:effectLst/>
                <a:latin typeface="Calibri" panose="020F0502020204030204" pitchFamily="34" charset="0"/>
                <a:ea typeface="Calibri" panose="020F0502020204030204" pitchFamily="34" charset="0"/>
                <a:cs typeface="Calibri" panose="020F0502020204030204" pitchFamily="34" charset="0"/>
              </a:rPr>
              <a:t>School Age - childcare for children aged 5 to 14 years (or up to </a:t>
            </a:r>
            <a:r>
              <a:rPr lang="en-GB" sz="2000" dirty="0">
                <a:latin typeface="Calibri" panose="020F0502020204030204" pitchFamily="34" charset="0"/>
                <a:ea typeface="Calibri" panose="020F0502020204030204" pitchFamily="34" charset="0"/>
                <a:cs typeface="Calibri" panose="020F0502020204030204" pitchFamily="34" charset="0"/>
              </a:rPr>
              <a:t>18</a:t>
            </a:r>
            <a:r>
              <a:rPr lang="en-GB" sz="2000" b="0" i="0" dirty="0">
                <a:effectLst/>
                <a:latin typeface="Calibri" panose="020F0502020204030204" pitchFamily="34" charset="0"/>
                <a:ea typeface="Calibri" panose="020F0502020204030204" pitchFamily="34" charset="0"/>
                <a:cs typeface="Calibri" panose="020F0502020204030204" pitchFamily="34" charset="0"/>
              </a:rPr>
              <a:t> years for </a:t>
            </a:r>
            <a:r>
              <a:rPr lang="en-GB" sz="2000" dirty="0">
                <a:latin typeface="Calibri" panose="020F0502020204030204" pitchFamily="34" charset="0"/>
                <a:ea typeface="Calibri" panose="020F0502020204030204" pitchFamily="34" charset="0"/>
                <a:cs typeface="Calibri" panose="020F0502020204030204" pitchFamily="34" charset="0"/>
              </a:rPr>
              <a:t>young people with an education health and care plan</a:t>
            </a:r>
            <a:r>
              <a:rPr lang="en-GB" sz="2000" b="0" i="0" dirty="0">
                <a:effectLst/>
                <a:latin typeface="Calibri" panose="020F0502020204030204" pitchFamily="34" charset="0"/>
                <a:ea typeface="Calibri" panose="020F0502020204030204" pitchFamily="34" charset="0"/>
                <a:cs typeface="Calibri" panose="020F0502020204030204" pitchFamily="34" charset="0"/>
              </a:rPr>
              <a:t>).</a:t>
            </a:r>
            <a:endParaRPr lang="en-GB" sz="2000"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en-GB" sz="2000" b="0" dirty="0">
                <a:latin typeface="Calibri" panose="020F0502020204030204" pitchFamily="34" charset="0"/>
                <a:ea typeface="Calibri" panose="020F0502020204030204" pitchFamily="34" charset="0"/>
                <a:cs typeface="Calibri" panose="020F0502020204030204" pitchFamily="34" charset="0"/>
              </a:rPr>
              <a:t>The provision is provided by: </a:t>
            </a:r>
          </a:p>
          <a:p>
            <a:pPr lvl="1" indent="-288000">
              <a:lnSpc>
                <a:spcPct val="100000"/>
              </a:lnSpc>
              <a:spcBef>
                <a:spcPts val="0"/>
              </a:spcBef>
              <a:spcAft>
                <a:spcPts val="600"/>
              </a:spcAft>
              <a:buFont typeface="Wingdings" panose="05000000000000000000" pitchFamily="2" charset="2"/>
              <a:buChar char="Ø"/>
            </a:pPr>
            <a:r>
              <a:rPr lang="en-GB" sz="2000" b="0" dirty="0">
                <a:latin typeface="Calibri" panose="020F0502020204030204" pitchFamily="34" charset="0"/>
                <a:ea typeface="Calibri" panose="020F0502020204030204" pitchFamily="34" charset="0"/>
                <a:cs typeface="Calibri" panose="020F0502020204030204" pitchFamily="34" charset="0"/>
              </a:rPr>
              <a:t>Private, voluntary and independent (PVI) providers (pre-schools, day nurseries, out-o</a:t>
            </a:r>
            <a:r>
              <a:rPr lang="en-GB" sz="2000" dirty="0">
                <a:latin typeface="Calibri" panose="020F0502020204030204" pitchFamily="34" charset="0"/>
                <a:ea typeface="Calibri" panose="020F0502020204030204" pitchFamily="34" charset="0"/>
                <a:cs typeface="Calibri" panose="020F0502020204030204" pitchFamily="34" charset="0"/>
              </a:rPr>
              <a:t>f-</a:t>
            </a:r>
            <a:r>
              <a:rPr lang="en-GB" sz="2000" b="0" dirty="0">
                <a:latin typeface="Calibri" panose="020F0502020204030204" pitchFamily="34" charset="0"/>
                <a:ea typeface="Calibri" panose="020F0502020204030204" pitchFamily="34" charset="0"/>
                <a:cs typeface="Calibri" panose="020F0502020204030204" pitchFamily="34" charset="0"/>
              </a:rPr>
              <a:t> school providers and independent schools)</a:t>
            </a:r>
          </a:p>
          <a:p>
            <a:pPr lvl="1" indent="-288000">
              <a:lnSpc>
                <a:spcPct val="100000"/>
              </a:lnSpc>
              <a:spcBef>
                <a:spcPts val="0"/>
              </a:spcBef>
              <a:spcAft>
                <a:spcPts val="600"/>
              </a:spcAft>
              <a:buFont typeface="Wingdings" panose="05000000000000000000" pitchFamily="2" charset="2"/>
              <a:buChar char="Ø"/>
            </a:pPr>
            <a:r>
              <a:rPr lang="en-GB" sz="2000" b="0" dirty="0">
                <a:latin typeface="Calibri" panose="020F0502020204030204" pitchFamily="34" charset="0"/>
                <a:ea typeface="Calibri" panose="020F0502020204030204" pitchFamily="34" charset="0"/>
                <a:cs typeface="Calibri" panose="020F0502020204030204" pitchFamily="34" charset="0"/>
              </a:rPr>
              <a:t>Childminders and Childminder Agencies</a:t>
            </a:r>
          </a:p>
          <a:p>
            <a:pPr lvl="1" indent="-288000">
              <a:lnSpc>
                <a:spcPct val="100000"/>
              </a:lnSpc>
              <a:spcBef>
                <a:spcPts val="0"/>
              </a:spcBef>
              <a:spcAft>
                <a:spcPts val="600"/>
              </a:spcAft>
              <a:buFont typeface="Wingdings" panose="05000000000000000000" pitchFamily="2" charset="2"/>
              <a:buChar char="Ø"/>
            </a:pPr>
            <a:r>
              <a:rPr lang="en-GB" sz="2000" b="0" dirty="0">
                <a:latin typeface="Calibri" panose="020F0502020204030204" pitchFamily="34" charset="0"/>
                <a:ea typeface="Calibri" panose="020F0502020204030204" pitchFamily="34" charset="0"/>
                <a:cs typeface="Calibri" panose="020F0502020204030204" pitchFamily="34" charset="0"/>
              </a:rPr>
              <a:t>Maintained providers (schools, academies, Further Education colleges and maintained nursery schools).</a:t>
            </a:r>
          </a:p>
        </p:txBody>
      </p:sp>
      <p:sp>
        <p:nvSpPr>
          <p:cNvPr id="8" name="Text Placeholder 3">
            <a:extLst>
              <a:ext uri="{FF2B5EF4-FFF2-40B4-BE49-F238E27FC236}">
                <a16:creationId xmlns:a16="http://schemas.microsoft.com/office/drawing/2014/main" id="{845730A0-8782-0A24-1E91-E2441F29751F}"/>
              </a:ext>
            </a:extLst>
          </p:cNvPr>
          <p:cNvSpPr>
            <a:spLocks noGrp="1"/>
          </p:cNvSpPr>
          <p:nvPr>
            <p:ph type="body" sz="quarter" idx="10"/>
          </p:nvPr>
        </p:nvSpPr>
        <p:spPr>
          <a:xfrm>
            <a:off x="7114233" y="1763611"/>
            <a:ext cx="4545204" cy="2888650"/>
          </a:xfrm>
        </p:spPr>
        <p:txBody>
          <a:bodyPr vert="horz" lIns="91440" tIns="45720" rIns="91440" bIns="45720" rtlCol="0" anchor="t">
            <a:normAutofit lnSpcReduction="10000"/>
          </a:bodyPr>
          <a:lstStyle/>
          <a:p>
            <a:pPr marL="0" indent="0" algn="ctr">
              <a:spcBef>
                <a:spcPts val="0"/>
              </a:spcBef>
              <a:spcAft>
                <a:spcPts val="1200"/>
              </a:spcAft>
              <a:buNone/>
            </a:pPr>
            <a:r>
              <a:rPr lang="en-GB" sz="4800" b="1" dirty="0">
                <a:latin typeface="Calibri" panose="020F0502020204030204" pitchFamily="34" charset="0"/>
                <a:ea typeface="Calibri" panose="020F0502020204030204" pitchFamily="34" charset="0"/>
                <a:cs typeface="Calibri" panose="020F0502020204030204" pitchFamily="34" charset="0"/>
              </a:rPr>
              <a:t>What do we mean by </a:t>
            </a:r>
          </a:p>
          <a:p>
            <a:pPr marL="0" indent="0" algn="ctr">
              <a:buNone/>
            </a:pPr>
            <a:r>
              <a:rPr lang="en-GB" sz="5400" b="1" dirty="0">
                <a:latin typeface="Calibri"/>
                <a:ea typeface="Calibri"/>
                <a:cs typeface="Calibri"/>
              </a:rPr>
              <a:t>‘Early Years and Childcare’ </a:t>
            </a:r>
          </a:p>
          <a:p>
            <a:pPr marL="0" indent="0" algn="ctr">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08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6C79AC-CFCC-2CFE-6DB5-EDD50A6B75EC}"/>
              </a:ext>
            </a:extLst>
          </p:cNvPr>
          <p:cNvSpPr txBox="1"/>
          <p:nvPr/>
        </p:nvSpPr>
        <p:spPr>
          <a:xfrm>
            <a:off x="396610" y="187864"/>
            <a:ext cx="11706445" cy="1065091"/>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Statutory duties for Local Authorities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srgbClr val="E40037"/>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3DB1F120-1E5C-EA1E-B70A-AD351D29B30E}"/>
              </a:ext>
            </a:extLst>
          </p:cNvPr>
          <p:cNvSpPr txBox="1"/>
          <p:nvPr/>
        </p:nvSpPr>
        <p:spPr>
          <a:xfrm>
            <a:off x="7745698" y="3008590"/>
            <a:ext cx="3533117" cy="1202400"/>
          </a:xfrm>
          <a:prstGeom prst="rect">
            <a:avLst/>
          </a:prstGeom>
          <a:noFill/>
        </p:spPr>
        <p:txBody>
          <a:bodyPr wrap="square" lIns="0" tIns="0" rIns="0" bIns="0" rtlCol="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B842902-5B51-C860-F5EF-D8E8E2283346}"/>
              </a:ext>
            </a:extLst>
          </p:cNvPr>
          <p:cNvSpPr txBox="1"/>
          <p:nvPr/>
        </p:nvSpPr>
        <p:spPr>
          <a:xfrm>
            <a:off x="8089640" y="2078135"/>
            <a:ext cx="3097764" cy="583948"/>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E7EFBB2-97E8-8CA0-3E6C-43A9EB41D472}"/>
              </a:ext>
            </a:extLst>
          </p:cNvPr>
          <p:cNvSpPr txBox="1"/>
          <p:nvPr/>
        </p:nvSpPr>
        <p:spPr>
          <a:xfrm>
            <a:off x="2110211" y="1945504"/>
            <a:ext cx="3701309" cy="158001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8C50C8-2C97-B16A-BA55-91A8FD1EB500}"/>
              </a:ext>
            </a:extLst>
          </p:cNvPr>
          <p:cNvSpPr txBox="1"/>
          <p:nvPr/>
        </p:nvSpPr>
        <p:spPr>
          <a:xfrm>
            <a:off x="8089640" y="4183767"/>
            <a:ext cx="3533116" cy="583948"/>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402D1E1F-CFBB-45B3-D11F-C1FBD900B86D}"/>
              </a:ext>
            </a:extLst>
          </p:cNvPr>
          <p:cNvGrpSpPr/>
          <p:nvPr/>
        </p:nvGrpSpPr>
        <p:grpSpPr>
          <a:xfrm>
            <a:off x="396610" y="1129008"/>
            <a:ext cx="11416974" cy="5380733"/>
            <a:chOff x="396610" y="1129008"/>
            <a:chExt cx="11416974" cy="5380733"/>
          </a:xfrm>
        </p:grpSpPr>
        <p:sp>
          <p:nvSpPr>
            <p:cNvPr id="4" name="Freeform: Shape 3">
              <a:extLst>
                <a:ext uri="{FF2B5EF4-FFF2-40B4-BE49-F238E27FC236}">
                  <a16:creationId xmlns:a16="http://schemas.microsoft.com/office/drawing/2014/main" id="{25193693-D207-B4A2-924D-05134DC82D76}"/>
                </a:ext>
              </a:extLst>
            </p:cNvPr>
            <p:cNvSpPr/>
            <p:nvPr/>
          </p:nvSpPr>
          <p:spPr>
            <a:xfrm>
              <a:off x="396610" y="1129941"/>
              <a:ext cx="2088000" cy="1260000"/>
            </a:xfrm>
            <a:custGeom>
              <a:avLst/>
              <a:gdLst>
                <a:gd name="connsiteX0" fmla="*/ 0 w 2127335"/>
                <a:gd name="connsiteY0" fmla="*/ 0 h 1231348"/>
                <a:gd name="connsiteX1" fmla="*/ 2127335 w 2127335"/>
                <a:gd name="connsiteY1" fmla="*/ 0 h 1231348"/>
                <a:gd name="connsiteX2" fmla="*/ 2127335 w 2127335"/>
                <a:gd name="connsiteY2" fmla="*/ 1231348 h 1231348"/>
                <a:gd name="connsiteX3" fmla="*/ 0 w 2127335"/>
                <a:gd name="connsiteY3" fmla="*/ 1231348 h 1231348"/>
                <a:gd name="connsiteX4" fmla="*/ 0 w 2127335"/>
                <a:gd name="connsiteY4" fmla="*/ 0 h 123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231348">
                  <a:moveTo>
                    <a:pt x="0" y="0"/>
                  </a:moveTo>
                  <a:lnTo>
                    <a:pt x="2127335" y="0"/>
                  </a:lnTo>
                  <a:lnTo>
                    <a:pt x="2127335" y="1231348"/>
                  </a:lnTo>
                  <a:lnTo>
                    <a:pt x="0" y="12313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Secure Sufficient Childcare</a:t>
              </a:r>
              <a:r>
                <a:rPr lang="en-GB" sz="2000" b="0" i="0" kern="1200" dirty="0">
                  <a:latin typeface="Calibri" panose="020F0502020204030204" pitchFamily="34" charset="0"/>
                  <a:ea typeface="Calibri" panose="020F0502020204030204" pitchFamily="34" charset="0"/>
                  <a:cs typeface="Calibri" panose="020F0502020204030204" pitchFamily="34" charset="0"/>
                </a:rPr>
                <a:t>:</a:t>
              </a:r>
              <a:endParaRPr lang="en-GB" sz="2000" b="1" i="0" kern="1200" dirty="0">
                <a:latin typeface="Calibri" panose="020F0502020204030204" pitchFamily="34" charset="0"/>
                <a:ea typeface="Calibri" panose="020F0502020204030204" pitchFamily="34" charset="0"/>
                <a:cs typeface="Calibri" panose="020F0502020204030204" pitchFamily="34" charset="0"/>
              </a:endParaRPr>
            </a:p>
          </p:txBody>
        </p:sp>
        <p:sp>
          <p:nvSpPr>
            <p:cNvPr id="5" name="Freeform: Shape 4">
              <a:extLst>
                <a:ext uri="{FF2B5EF4-FFF2-40B4-BE49-F238E27FC236}">
                  <a16:creationId xmlns:a16="http://schemas.microsoft.com/office/drawing/2014/main" id="{E8A0DA16-8FCA-FEEB-2F68-1F8296779525}"/>
                </a:ext>
              </a:extLst>
            </p:cNvPr>
            <p:cNvSpPr/>
            <p:nvPr/>
          </p:nvSpPr>
          <p:spPr>
            <a:xfrm>
              <a:off x="396610" y="2434060"/>
              <a:ext cx="2088000" cy="4068000"/>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GB" kern="1200" dirty="0">
                  <a:cs typeface="Calibri" panose="020F0502020204030204" pitchFamily="34" charset="0"/>
                </a:rPr>
                <a:t>Local authorities must ensure, as far as is reasonably practicable, that there is sufficient childcare for working parents or parents in education / training</a:t>
              </a:r>
              <a:endParaRPr lang="en-US" kern="1200" dirty="0">
                <a:cs typeface="Calibri" panose="020F0502020204030204" pitchFamily="34" charset="0"/>
              </a:endParaRPr>
            </a:p>
          </p:txBody>
        </p:sp>
        <p:sp>
          <p:nvSpPr>
            <p:cNvPr id="6" name="Freeform: Shape 5">
              <a:extLst>
                <a:ext uri="{FF2B5EF4-FFF2-40B4-BE49-F238E27FC236}">
                  <a16:creationId xmlns:a16="http://schemas.microsoft.com/office/drawing/2014/main" id="{6F3444BE-9C4F-3DB1-E707-2ECC02001E31}"/>
                </a:ext>
              </a:extLst>
            </p:cNvPr>
            <p:cNvSpPr/>
            <p:nvPr/>
          </p:nvSpPr>
          <p:spPr>
            <a:xfrm>
              <a:off x="2723573" y="1129941"/>
              <a:ext cx="2088000" cy="1260000"/>
            </a:xfrm>
            <a:custGeom>
              <a:avLst/>
              <a:gdLst>
                <a:gd name="connsiteX0" fmla="*/ 0 w 2127335"/>
                <a:gd name="connsiteY0" fmla="*/ 0 h 1125864"/>
                <a:gd name="connsiteX1" fmla="*/ 2127335 w 2127335"/>
                <a:gd name="connsiteY1" fmla="*/ 0 h 1125864"/>
                <a:gd name="connsiteX2" fmla="*/ 2127335 w 2127335"/>
                <a:gd name="connsiteY2" fmla="*/ 1125864 h 1125864"/>
                <a:gd name="connsiteX3" fmla="*/ 0 w 2127335"/>
                <a:gd name="connsiteY3" fmla="*/ 1125864 h 1125864"/>
                <a:gd name="connsiteX4" fmla="*/ 0 w 2127335"/>
                <a:gd name="connsiteY4" fmla="*/ 0 h 11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125864">
                  <a:moveTo>
                    <a:pt x="0" y="0"/>
                  </a:moveTo>
                  <a:lnTo>
                    <a:pt x="2127335" y="0"/>
                  </a:lnTo>
                  <a:lnTo>
                    <a:pt x="2127335" y="1125864"/>
                  </a:lnTo>
                  <a:lnTo>
                    <a:pt x="0" y="112586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Secure Sufficient Children’s Centres</a:t>
              </a:r>
              <a:r>
                <a:rPr lang="en-GB" sz="1800" b="0" i="0" kern="1200" dirty="0">
                  <a:latin typeface="Calibri" panose="020F0502020204030204" pitchFamily="34" charset="0"/>
                  <a:ea typeface="Calibri" panose="020F0502020204030204" pitchFamily="34" charset="0"/>
                  <a:cs typeface="Calibri" panose="020F0502020204030204" pitchFamily="34" charset="0"/>
                </a:rPr>
                <a:t>:</a:t>
              </a:r>
              <a:endParaRPr lang="en-GB" sz="1800" b="1" i="0" kern="1200" dirty="0">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F5FC3222-36AE-52A4-34C2-129DB0E41A91}"/>
                </a:ext>
              </a:extLst>
            </p:cNvPr>
            <p:cNvSpPr/>
            <p:nvPr/>
          </p:nvSpPr>
          <p:spPr>
            <a:xfrm>
              <a:off x="2723573" y="2441741"/>
              <a:ext cx="2088000" cy="4068000"/>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GB" b="0" i="0" u="none" kern="1200" dirty="0"/>
                <a:t>Secure sufficient children</a:t>
              </a:r>
              <a:r>
                <a:rPr lang="en-GB" dirty="0"/>
                <a:t> / Family</a:t>
              </a:r>
              <a:r>
                <a:rPr lang="en-GB" b="0" i="0" u="none" kern="1200" dirty="0"/>
                <a:t> centres that are accessible to all families with young children, and targeted evidence-based interventions for those families in greatest need of support</a:t>
              </a:r>
              <a:endParaRPr lang="en-GB" kern="1200" dirty="0"/>
            </a:p>
          </p:txBody>
        </p:sp>
        <p:sp>
          <p:nvSpPr>
            <p:cNvPr id="9" name="Freeform: Shape 8">
              <a:extLst>
                <a:ext uri="{FF2B5EF4-FFF2-40B4-BE49-F238E27FC236}">
                  <a16:creationId xmlns:a16="http://schemas.microsoft.com/office/drawing/2014/main" id="{25AC1FDA-ABC7-E056-10CB-81643F8E829A}"/>
                </a:ext>
              </a:extLst>
            </p:cNvPr>
            <p:cNvSpPr/>
            <p:nvPr/>
          </p:nvSpPr>
          <p:spPr>
            <a:xfrm>
              <a:off x="5052000" y="1129941"/>
              <a:ext cx="2088000" cy="1260000"/>
            </a:xfrm>
            <a:custGeom>
              <a:avLst/>
              <a:gdLst>
                <a:gd name="connsiteX0" fmla="*/ 0 w 2127335"/>
                <a:gd name="connsiteY0" fmla="*/ 0 h 1085701"/>
                <a:gd name="connsiteX1" fmla="*/ 2127335 w 2127335"/>
                <a:gd name="connsiteY1" fmla="*/ 0 h 1085701"/>
                <a:gd name="connsiteX2" fmla="*/ 2127335 w 2127335"/>
                <a:gd name="connsiteY2" fmla="*/ 1085701 h 1085701"/>
                <a:gd name="connsiteX3" fmla="*/ 0 w 2127335"/>
                <a:gd name="connsiteY3" fmla="*/ 1085701 h 1085701"/>
                <a:gd name="connsiteX4" fmla="*/ 0 w 2127335"/>
                <a:gd name="connsiteY4" fmla="*/ 0 h 108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085701">
                  <a:moveTo>
                    <a:pt x="0" y="0"/>
                  </a:moveTo>
                  <a:lnTo>
                    <a:pt x="2127335" y="0"/>
                  </a:lnTo>
                  <a:lnTo>
                    <a:pt x="2127335" y="1085701"/>
                  </a:lnTo>
                  <a:lnTo>
                    <a:pt x="0" y="108570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Provide Funded Early Education</a:t>
              </a:r>
              <a:r>
                <a:rPr lang="en-GB" sz="2000" b="0" i="0" kern="1200" dirty="0">
                  <a:latin typeface="Calibri" panose="020F0502020204030204" pitchFamily="34" charset="0"/>
                  <a:ea typeface="Calibri" panose="020F0502020204030204" pitchFamily="34" charset="0"/>
                  <a:cs typeface="Calibri" panose="020F0502020204030204" pitchFamily="34" charset="0"/>
                </a:rPr>
                <a:t>:</a:t>
              </a:r>
              <a:endParaRPr lang="en-GB" sz="2000" b="1" i="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303BB935-0199-B792-E96E-B227A7119DDA}"/>
                </a:ext>
              </a:extLst>
            </p:cNvPr>
            <p:cNvSpPr/>
            <p:nvPr/>
          </p:nvSpPr>
          <p:spPr>
            <a:xfrm>
              <a:off x="5053242" y="2434060"/>
              <a:ext cx="2088000" cy="4068000"/>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GB" kern="1200" dirty="0">
                  <a:cs typeface="Calibri" panose="020F0502020204030204" pitchFamily="34" charset="0"/>
                </a:rPr>
                <a:t>Authorities must secure funded early years provision for eligible children from 9 months old up to school age</a:t>
              </a:r>
            </a:p>
          </p:txBody>
        </p:sp>
        <p:sp>
          <p:nvSpPr>
            <p:cNvPr id="11" name="Freeform: Shape 10">
              <a:extLst>
                <a:ext uri="{FF2B5EF4-FFF2-40B4-BE49-F238E27FC236}">
                  <a16:creationId xmlns:a16="http://schemas.microsoft.com/office/drawing/2014/main" id="{F73E2290-ABA3-C5EA-AD18-FA3D88268187}"/>
                </a:ext>
              </a:extLst>
            </p:cNvPr>
            <p:cNvSpPr/>
            <p:nvPr/>
          </p:nvSpPr>
          <p:spPr>
            <a:xfrm>
              <a:off x="7389413" y="1129008"/>
              <a:ext cx="2088000" cy="1260000"/>
            </a:xfrm>
            <a:custGeom>
              <a:avLst/>
              <a:gdLst>
                <a:gd name="connsiteX0" fmla="*/ 0 w 2127335"/>
                <a:gd name="connsiteY0" fmla="*/ 0 h 1212644"/>
                <a:gd name="connsiteX1" fmla="*/ 2127335 w 2127335"/>
                <a:gd name="connsiteY1" fmla="*/ 0 h 1212644"/>
                <a:gd name="connsiteX2" fmla="*/ 2127335 w 2127335"/>
                <a:gd name="connsiteY2" fmla="*/ 1212644 h 1212644"/>
                <a:gd name="connsiteX3" fmla="*/ 0 w 2127335"/>
                <a:gd name="connsiteY3" fmla="*/ 1212644 h 1212644"/>
                <a:gd name="connsiteX4" fmla="*/ 0 w 2127335"/>
                <a:gd name="connsiteY4" fmla="*/ 0 h 1212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212644">
                  <a:moveTo>
                    <a:pt x="0" y="0"/>
                  </a:moveTo>
                  <a:lnTo>
                    <a:pt x="2127335" y="0"/>
                  </a:lnTo>
                  <a:lnTo>
                    <a:pt x="2127335" y="1212644"/>
                  </a:lnTo>
                  <a:lnTo>
                    <a:pt x="0" y="121264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b="1" i="0" kern="1200" dirty="0">
                  <a:latin typeface="Calibri" panose="020F0502020204030204" pitchFamily="34" charset="0"/>
                  <a:ea typeface="Calibri" panose="020F0502020204030204" pitchFamily="34" charset="0"/>
                  <a:cs typeface="Calibri" panose="020F0502020204030204" pitchFamily="34" charset="0"/>
                </a:rPr>
                <a:t>Duty to Provide Wraparound childcare for school aged children:</a:t>
              </a:r>
              <a:endParaRPr lang="en-US" b="1" kern="1200" dirty="0">
                <a:latin typeface="Calibri" panose="020F0502020204030204" pitchFamily="34" charset="0"/>
                <a:ea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A324FA52-BE47-6BFA-1860-9BC9CF575956}"/>
                </a:ext>
              </a:extLst>
            </p:cNvPr>
            <p:cNvSpPr/>
            <p:nvPr/>
          </p:nvSpPr>
          <p:spPr>
            <a:xfrm>
              <a:off x="7389413" y="2441741"/>
              <a:ext cx="2088000" cy="4068000"/>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indent="-228600" defTabSz="889000">
                <a:lnSpc>
                  <a:spcPct val="90000"/>
                </a:lnSpc>
                <a:spcBef>
                  <a:spcPct val="0"/>
                </a:spcBef>
                <a:spcAft>
                  <a:spcPct val="15000"/>
                </a:spcAft>
                <a:buFontTx/>
                <a:buNone/>
              </a:pPr>
              <a:r>
                <a:rPr lang="en-GB" b="0" i="0" u="none" kern="1200" dirty="0"/>
                <a:t>Meet the childcare needs of families with children over the age of five through out-of-school care and provision for children and young people up to the age of 14 (or to 25 for children with disabilities) </a:t>
              </a:r>
              <a:r>
                <a:rPr lang="en-US" sz="2000" b="0" i="0" kern="1200" dirty="0"/>
                <a:t>​</a:t>
              </a:r>
              <a:endParaRPr lang="en-US" sz="2000" kern="1200"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E3F763D8-575B-D5B9-FF73-ED4F561D56DF}"/>
                </a:ext>
              </a:extLst>
            </p:cNvPr>
            <p:cNvSpPr/>
            <p:nvPr/>
          </p:nvSpPr>
          <p:spPr>
            <a:xfrm>
              <a:off x="9716304" y="1129008"/>
              <a:ext cx="2088000" cy="1260000"/>
            </a:xfrm>
            <a:custGeom>
              <a:avLst/>
              <a:gdLst>
                <a:gd name="connsiteX0" fmla="*/ 0 w 2127335"/>
                <a:gd name="connsiteY0" fmla="*/ 0 h 952626"/>
                <a:gd name="connsiteX1" fmla="*/ 2127335 w 2127335"/>
                <a:gd name="connsiteY1" fmla="*/ 0 h 952626"/>
                <a:gd name="connsiteX2" fmla="*/ 2127335 w 2127335"/>
                <a:gd name="connsiteY2" fmla="*/ 952626 h 952626"/>
                <a:gd name="connsiteX3" fmla="*/ 0 w 2127335"/>
                <a:gd name="connsiteY3" fmla="*/ 952626 h 952626"/>
                <a:gd name="connsiteX4" fmla="*/ 0 w 2127335"/>
                <a:gd name="connsiteY4" fmla="*/ 0 h 95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952626">
                  <a:moveTo>
                    <a:pt x="0" y="0"/>
                  </a:moveTo>
                  <a:lnTo>
                    <a:pt x="2127335" y="0"/>
                  </a:lnTo>
                  <a:lnTo>
                    <a:pt x="2127335" y="952626"/>
                  </a:lnTo>
                  <a:lnTo>
                    <a:pt x="0" y="9526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Assess Childcare Provision</a:t>
              </a:r>
              <a:r>
                <a:rPr lang="en-GB" sz="2000" b="0" i="0" kern="1200" dirty="0">
                  <a:latin typeface="Calibri" panose="020F0502020204030204" pitchFamily="34" charset="0"/>
                  <a:ea typeface="Calibri" panose="020F0502020204030204" pitchFamily="34" charset="0"/>
                  <a:cs typeface="Calibri" panose="020F0502020204030204" pitchFamily="34" charset="0"/>
                </a:rPr>
                <a:t>:</a:t>
              </a:r>
              <a:endParaRPr lang="en-US" sz="200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4851444B-0C59-52A1-EA53-7BDCBD92A016}"/>
                </a:ext>
              </a:extLst>
            </p:cNvPr>
            <p:cNvSpPr/>
            <p:nvPr/>
          </p:nvSpPr>
          <p:spPr>
            <a:xfrm>
              <a:off x="9725584" y="2434060"/>
              <a:ext cx="2088000" cy="4068000"/>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indent="-228600" defTabSz="1066800">
                <a:lnSpc>
                  <a:spcPct val="90000"/>
                </a:lnSpc>
                <a:spcBef>
                  <a:spcPct val="0"/>
                </a:spcBef>
                <a:buFontTx/>
                <a:buNone/>
              </a:pPr>
              <a:r>
                <a:rPr lang="en-GB" kern="1200" dirty="0"/>
                <a:t>Local authorities are required to assess the childcare provision in their area to ensure they can meet the needs of parents</a:t>
              </a:r>
              <a:endParaRPr lang="en-US" kern="1200" dirty="0"/>
            </a:p>
          </p:txBody>
        </p:sp>
      </p:grpSp>
    </p:spTree>
    <p:extLst>
      <p:ext uri="{BB962C8B-B14F-4D97-AF65-F5344CB8AC3E}">
        <p14:creationId xmlns:p14="http://schemas.microsoft.com/office/powerpoint/2010/main" val="38249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6C79AC-CFCC-2CFE-6DB5-EDD50A6B75EC}"/>
              </a:ext>
            </a:extLst>
          </p:cNvPr>
          <p:cNvSpPr txBox="1"/>
          <p:nvPr/>
        </p:nvSpPr>
        <p:spPr>
          <a:xfrm>
            <a:off x="396610" y="284388"/>
            <a:ext cx="11706445" cy="1065091"/>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Statutory duties for Local Authorities </a:t>
            </a:r>
            <a:r>
              <a:rPr kumimoji="0" lang="en-US" sz="44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cont</a:t>
            </a:r>
            <a:r>
              <a:rPr kumimoji="0" lang="en-US" sz="4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srgbClr val="E40037"/>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3DB1F120-1E5C-EA1E-B70A-AD351D29B30E}"/>
              </a:ext>
            </a:extLst>
          </p:cNvPr>
          <p:cNvSpPr txBox="1"/>
          <p:nvPr/>
        </p:nvSpPr>
        <p:spPr>
          <a:xfrm>
            <a:off x="7745698" y="3008590"/>
            <a:ext cx="3533117" cy="1202400"/>
          </a:xfrm>
          <a:prstGeom prst="rect">
            <a:avLst/>
          </a:prstGeom>
          <a:noFill/>
        </p:spPr>
        <p:txBody>
          <a:bodyPr wrap="square" lIns="0" tIns="0" rIns="0" bIns="0" rtlCol="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B842902-5B51-C860-F5EF-D8E8E2283346}"/>
              </a:ext>
            </a:extLst>
          </p:cNvPr>
          <p:cNvSpPr txBox="1"/>
          <p:nvPr/>
        </p:nvSpPr>
        <p:spPr>
          <a:xfrm>
            <a:off x="8089640" y="2078135"/>
            <a:ext cx="3097764" cy="583948"/>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8C50C8-2C97-B16A-BA55-91A8FD1EB500}"/>
              </a:ext>
            </a:extLst>
          </p:cNvPr>
          <p:cNvSpPr txBox="1"/>
          <p:nvPr/>
        </p:nvSpPr>
        <p:spPr>
          <a:xfrm>
            <a:off x="8089640" y="4183767"/>
            <a:ext cx="3533116" cy="583948"/>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Freeform: Shape 1">
            <a:extLst>
              <a:ext uri="{FF2B5EF4-FFF2-40B4-BE49-F238E27FC236}">
                <a16:creationId xmlns:a16="http://schemas.microsoft.com/office/drawing/2014/main" id="{D5B2DAAB-FF8A-81BC-4399-CD4919C95B3E}"/>
              </a:ext>
            </a:extLst>
          </p:cNvPr>
          <p:cNvSpPr/>
          <p:nvPr/>
        </p:nvSpPr>
        <p:spPr>
          <a:xfrm>
            <a:off x="396610" y="1129941"/>
            <a:ext cx="2700000" cy="1080000"/>
          </a:xfrm>
          <a:custGeom>
            <a:avLst/>
            <a:gdLst>
              <a:gd name="connsiteX0" fmla="*/ 0 w 2127335"/>
              <a:gd name="connsiteY0" fmla="*/ 0 h 1231348"/>
              <a:gd name="connsiteX1" fmla="*/ 2127335 w 2127335"/>
              <a:gd name="connsiteY1" fmla="*/ 0 h 1231348"/>
              <a:gd name="connsiteX2" fmla="*/ 2127335 w 2127335"/>
              <a:gd name="connsiteY2" fmla="*/ 1231348 h 1231348"/>
              <a:gd name="connsiteX3" fmla="*/ 0 w 2127335"/>
              <a:gd name="connsiteY3" fmla="*/ 1231348 h 1231348"/>
              <a:gd name="connsiteX4" fmla="*/ 0 w 2127335"/>
              <a:gd name="connsiteY4" fmla="*/ 0 h 123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231348">
                <a:moveTo>
                  <a:pt x="0" y="0"/>
                </a:moveTo>
                <a:lnTo>
                  <a:pt x="2127335" y="0"/>
                </a:lnTo>
                <a:lnTo>
                  <a:pt x="2127335" y="1231348"/>
                </a:lnTo>
                <a:lnTo>
                  <a:pt x="0" y="12313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dirty="0">
                <a:latin typeface="Calibri" panose="020F0502020204030204" pitchFamily="34" charset="0"/>
                <a:ea typeface="Calibri" panose="020F0502020204030204" pitchFamily="34" charset="0"/>
                <a:cs typeface="Calibri" panose="020F0502020204030204" pitchFamily="34" charset="0"/>
              </a:rPr>
              <a:t>Duty to Provide Information, Advice and Guidance</a:t>
            </a:r>
            <a:r>
              <a:rPr lang="en-GB" sz="2000" b="0" i="0" kern="1200" dirty="0">
                <a:latin typeface="Calibri" panose="020F0502020204030204" pitchFamily="34" charset="0"/>
                <a:ea typeface="Calibri" panose="020F0502020204030204" pitchFamily="34" charset="0"/>
                <a:cs typeface="Calibri" panose="020F0502020204030204" pitchFamily="34" charset="0"/>
              </a:rPr>
              <a:t>:</a:t>
            </a:r>
            <a:endParaRPr lang="en-GB" sz="2000" b="1" i="0" kern="1200" dirty="0">
              <a:latin typeface="Calibri" panose="020F0502020204030204" pitchFamily="34" charset="0"/>
              <a:ea typeface="Calibri" panose="020F0502020204030204" pitchFamily="34" charset="0"/>
              <a:cs typeface="Calibri" panose="020F0502020204030204" pitchFamily="34" charset="0"/>
            </a:endParaRPr>
          </a:p>
        </p:txBody>
      </p:sp>
      <p:sp>
        <p:nvSpPr>
          <p:cNvPr id="4" name="Freeform: Shape 3">
            <a:extLst>
              <a:ext uri="{FF2B5EF4-FFF2-40B4-BE49-F238E27FC236}">
                <a16:creationId xmlns:a16="http://schemas.microsoft.com/office/drawing/2014/main" id="{407769AB-05AC-CF0E-5302-6A7A199EA6E0}"/>
              </a:ext>
            </a:extLst>
          </p:cNvPr>
          <p:cNvSpPr/>
          <p:nvPr/>
        </p:nvSpPr>
        <p:spPr>
          <a:xfrm>
            <a:off x="3268213" y="1139414"/>
            <a:ext cx="2700000" cy="1080000"/>
          </a:xfrm>
          <a:custGeom>
            <a:avLst/>
            <a:gdLst>
              <a:gd name="connsiteX0" fmla="*/ 0 w 2127335"/>
              <a:gd name="connsiteY0" fmla="*/ 0 h 1231348"/>
              <a:gd name="connsiteX1" fmla="*/ 2127335 w 2127335"/>
              <a:gd name="connsiteY1" fmla="*/ 0 h 1231348"/>
              <a:gd name="connsiteX2" fmla="*/ 2127335 w 2127335"/>
              <a:gd name="connsiteY2" fmla="*/ 1231348 h 1231348"/>
              <a:gd name="connsiteX3" fmla="*/ 0 w 2127335"/>
              <a:gd name="connsiteY3" fmla="*/ 1231348 h 1231348"/>
              <a:gd name="connsiteX4" fmla="*/ 0 w 2127335"/>
              <a:gd name="connsiteY4" fmla="*/ 0 h 123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231348">
                <a:moveTo>
                  <a:pt x="0" y="0"/>
                </a:moveTo>
                <a:lnTo>
                  <a:pt x="2127335" y="0"/>
                </a:lnTo>
                <a:lnTo>
                  <a:pt x="2127335" y="1231348"/>
                </a:lnTo>
                <a:lnTo>
                  <a:pt x="0" y="12313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Ensure Quality of Childcare and Early Learning:</a:t>
            </a:r>
          </a:p>
        </p:txBody>
      </p:sp>
      <p:sp>
        <p:nvSpPr>
          <p:cNvPr id="5" name="Freeform: Shape 4">
            <a:extLst>
              <a:ext uri="{FF2B5EF4-FFF2-40B4-BE49-F238E27FC236}">
                <a16:creationId xmlns:a16="http://schemas.microsoft.com/office/drawing/2014/main" id="{E83472F0-E6AF-B607-74A1-6B5C6AFB8BBA}"/>
              </a:ext>
            </a:extLst>
          </p:cNvPr>
          <p:cNvSpPr/>
          <p:nvPr/>
        </p:nvSpPr>
        <p:spPr>
          <a:xfrm>
            <a:off x="6139816" y="1139414"/>
            <a:ext cx="2700000" cy="1080000"/>
          </a:xfrm>
          <a:custGeom>
            <a:avLst/>
            <a:gdLst>
              <a:gd name="connsiteX0" fmla="*/ 0 w 2127335"/>
              <a:gd name="connsiteY0" fmla="*/ 0 h 1231348"/>
              <a:gd name="connsiteX1" fmla="*/ 2127335 w 2127335"/>
              <a:gd name="connsiteY1" fmla="*/ 0 h 1231348"/>
              <a:gd name="connsiteX2" fmla="*/ 2127335 w 2127335"/>
              <a:gd name="connsiteY2" fmla="*/ 1231348 h 1231348"/>
              <a:gd name="connsiteX3" fmla="*/ 0 w 2127335"/>
              <a:gd name="connsiteY3" fmla="*/ 1231348 h 1231348"/>
              <a:gd name="connsiteX4" fmla="*/ 0 w 2127335"/>
              <a:gd name="connsiteY4" fmla="*/ 0 h 123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231348">
                <a:moveTo>
                  <a:pt x="0" y="0"/>
                </a:moveTo>
                <a:lnTo>
                  <a:pt x="2127335" y="0"/>
                </a:lnTo>
                <a:lnTo>
                  <a:pt x="2127335" y="1231348"/>
                </a:lnTo>
                <a:lnTo>
                  <a:pt x="0" y="12313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Safeguard and Promote Welfare:</a:t>
            </a:r>
          </a:p>
        </p:txBody>
      </p:sp>
      <p:sp>
        <p:nvSpPr>
          <p:cNvPr id="6" name="Freeform: Shape 5">
            <a:extLst>
              <a:ext uri="{FF2B5EF4-FFF2-40B4-BE49-F238E27FC236}">
                <a16:creationId xmlns:a16="http://schemas.microsoft.com/office/drawing/2014/main" id="{765C76CC-BCBA-8D05-68C4-B93265547CA0}"/>
              </a:ext>
            </a:extLst>
          </p:cNvPr>
          <p:cNvSpPr/>
          <p:nvPr/>
        </p:nvSpPr>
        <p:spPr>
          <a:xfrm>
            <a:off x="9011419" y="1139414"/>
            <a:ext cx="2700000" cy="1080000"/>
          </a:xfrm>
          <a:custGeom>
            <a:avLst/>
            <a:gdLst>
              <a:gd name="connsiteX0" fmla="*/ 0 w 2127335"/>
              <a:gd name="connsiteY0" fmla="*/ 0 h 1231348"/>
              <a:gd name="connsiteX1" fmla="*/ 2127335 w 2127335"/>
              <a:gd name="connsiteY1" fmla="*/ 0 h 1231348"/>
              <a:gd name="connsiteX2" fmla="*/ 2127335 w 2127335"/>
              <a:gd name="connsiteY2" fmla="*/ 1231348 h 1231348"/>
              <a:gd name="connsiteX3" fmla="*/ 0 w 2127335"/>
              <a:gd name="connsiteY3" fmla="*/ 1231348 h 1231348"/>
              <a:gd name="connsiteX4" fmla="*/ 0 w 2127335"/>
              <a:gd name="connsiteY4" fmla="*/ 0 h 123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1231348">
                <a:moveTo>
                  <a:pt x="0" y="0"/>
                </a:moveTo>
                <a:lnTo>
                  <a:pt x="2127335" y="0"/>
                </a:lnTo>
                <a:lnTo>
                  <a:pt x="2127335" y="1231348"/>
                </a:lnTo>
                <a:lnTo>
                  <a:pt x="0" y="12313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2000" b="1" i="0" kern="1200" dirty="0">
                <a:latin typeface="Calibri" panose="020F0502020204030204" pitchFamily="34" charset="0"/>
                <a:ea typeface="Calibri" panose="020F0502020204030204" pitchFamily="34" charset="0"/>
                <a:cs typeface="Calibri" panose="020F0502020204030204" pitchFamily="34" charset="0"/>
              </a:rPr>
              <a:t>Duty to Meet the Needs of Children  with SEND:</a:t>
            </a:r>
          </a:p>
        </p:txBody>
      </p:sp>
      <p:sp>
        <p:nvSpPr>
          <p:cNvPr id="7" name="Freeform: Shape 6">
            <a:extLst>
              <a:ext uri="{FF2B5EF4-FFF2-40B4-BE49-F238E27FC236}">
                <a16:creationId xmlns:a16="http://schemas.microsoft.com/office/drawing/2014/main" id="{1A371987-4A55-74EB-21AD-8339DF4D3C79}"/>
              </a:ext>
            </a:extLst>
          </p:cNvPr>
          <p:cNvSpPr/>
          <p:nvPr/>
        </p:nvSpPr>
        <p:spPr>
          <a:xfrm>
            <a:off x="396610" y="2331942"/>
            <a:ext cx="2700000" cy="3822147"/>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US" sz="2000" dirty="0">
                <a:cs typeface="Calibri" panose="020F0502020204030204" pitchFamily="34" charset="0"/>
              </a:rPr>
              <a:t>Provide information, advice and assistance to families through providing:</a:t>
            </a:r>
          </a:p>
          <a:p>
            <a:pPr marL="285750" lvl="1" indent="-285750" defTabSz="711200">
              <a:lnSpc>
                <a:spcPct val="90000"/>
              </a:lnSpc>
              <a:spcBef>
                <a:spcPct val="0"/>
              </a:spcBef>
              <a:spcAft>
                <a:spcPct val="15000"/>
              </a:spcAft>
              <a:buFont typeface="Arial" panose="020B0604020202020204" pitchFamily="34" charset="0"/>
              <a:buChar char="•"/>
            </a:pPr>
            <a:r>
              <a:rPr lang="en-US" sz="2000" dirty="0">
                <a:cs typeface="Calibri" panose="020F0502020204030204" pitchFamily="34" charset="0"/>
              </a:rPr>
              <a:t>a</a:t>
            </a:r>
            <a:r>
              <a:rPr lang="en-US" sz="2000" kern="1200" dirty="0">
                <a:cs typeface="Calibri" panose="020F0502020204030204" pitchFamily="34" charset="0"/>
              </a:rPr>
              <a:t> Families Information Service (FIS)</a:t>
            </a:r>
          </a:p>
          <a:p>
            <a:pPr marL="285750" lvl="1" indent="-285750" defTabSz="711200">
              <a:lnSpc>
                <a:spcPct val="90000"/>
              </a:lnSpc>
              <a:spcBef>
                <a:spcPct val="0"/>
              </a:spcBef>
              <a:spcAft>
                <a:spcPct val="15000"/>
              </a:spcAft>
              <a:buFont typeface="Arial" panose="020B0604020202020204" pitchFamily="34" charset="0"/>
              <a:buChar char="•"/>
            </a:pPr>
            <a:r>
              <a:rPr lang="en-US" sz="2000" dirty="0">
                <a:cs typeface="Calibri" panose="020F0502020204030204" pitchFamily="34" charset="0"/>
              </a:rPr>
              <a:t>a SEND Local Offer</a:t>
            </a:r>
            <a:endParaRPr lang="en-US" sz="2000" kern="1200" dirty="0">
              <a:cs typeface="Calibri" panose="020F0502020204030204" pitchFamily="34" charset="0"/>
            </a:endParaRPr>
          </a:p>
        </p:txBody>
      </p:sp>
      <p:sp>
        <p:nvSpPr>
          <p:cNvPr id="10" name="Freeform: Shape 9">
            <a:extLst>
              <a:ext uri="{FF2B5EF4-FFF2-40B4-BE49-F238E27FC236}">
                <a16:creationId xmlns:a16="http://schemas.microsoft.com/office/drawing/2014/main" id="{0F2BF0B6-A490-A445-62C3-D65B01B49F79}"/>
              </a:ext>
            </a:extLst>
          </p:cNvPr>
          <p:cNvSpPr/>
          <p:nvPr/>
        </p:nvSpPr>
        <p:spPr>
          <a:xfrm>
            <a:off x="3268213" y="2331942"/>
            <a:ext cx="2700000" cy="3822147"/>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defTabSz="711200">
              <a:lnSpc>
                <a:spcPct val="90000"/>
              </a:lnSpc>
              <a:spcBef>
                <a:spcPct val="0"/>
              </a:spcBef>
              <a:spcAft>
                <a:spcPct val="15000"/>
              </a:spcAft>
              <a:buFont typeface="Arial" panose="020B0604020202020204" pitchFamily="34" charset="0"/>
              <a:buChar char="•"/>
            </a:pPr>
            <a:r>
              <a:rPr lang="en-US" sz="2000" kern="1200" dirty="0">
                <a:cs typeface="Calibri" panose="020F0502020204030204" pitchFamily="34" charset="0"/>
              </a:rPr>
              <a:t>Secure information advice, guidance and training for childcare providers</a:t>
            </a:r>
          </a:p>
          <a:p>
            <a:pPr marL="285750" lvl="1" indent="-285750" defTabSz="711200">
              <a:lnSpc>
                <a:spcPct val="90000"/>
              </a:lnSpc>
              <a:spcBef>
                <a:spcPct val="0"/>
              </a:spcBef>
              <a:spcAft>
                <a:spcPct val="15000"/>
              </a:spcAft>
              <a:buFont typeface="Arial" panose="020B0604020202020204" pitchFamily="34" charset="0"/>
              <a:buChar char="•"/>
            </a:pPr>
            <a:r>
              <a:rPr lang="en-US" sz="2000" dirty="0">
                <a:cs typeface="Calibri" panose="020F0502020204030204" pitchFamily="34" charset="0"/>
              </a:rPr>
              <a:t>Support improvement in the quality of childcare</a:t>
            </a:r>
            <a:endParaRPr lang="en-US" sz="2000" kern="1200" dirty="0">
              <a:cs typeface="Calibri" panose="020F0502020204030204" pitchFamily="34" charset="0"/>
            </a:endParaRPr>
          </a:p>
        </p:txBody>
      </p:sp>
      <p:sp>
        <p:nvSpPr>
          <p:cNvPr id="11" name="Freeform: Shape 10">
            <a:extLst>
              <a:ext uri="{FF2B5EF4-FFF2-40B4-BE49-F238E27FC236}">
                <a16:creationId xmlns:a16="http://schemas.microsoft.com/office/drawing/2014/main" id="{21465980-13BA-5214-4A60-9AEDB339DC54}"/>
              </a:ext>
            </a:extLst>
          </p:cNvPr>
          <p:cNvSpPr/>
          <p:nvPr/>
        </p:nvSpPr>
        <p:spPr>
          <a:xfrm>
            <a:off x="6139816" y="2331942"/>
            <a:ext cx="2700000" cy="3822147"/>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US" sz="2000" kern="1200" dirty="0">
                <a:cs typeface="Calibri" panose="020F0502020204030204" pitchFamily="34" charset="0"/>
              </a:rPr>
              <a:t>Safeguard and promote the welfare of all children throughout all aspects of the work of Early Years and Childcare with specific regard to ensuring that early years and childcare providers understand their responsibilities and are accountable for their practice</a:t>
            </a:r>
          </a:p>
        </p:txBody>
      </p:sp>
      <p:sp>
        <p:nvSpPr>
          <p:cNvPr id="12" name="Freeform: Shape 11">
            <a:extLst>
              <a:ext uri="{FF2B5EF4-FFF2-40B4-BE49-F238E27FC236}">
                <a16:creationId xmlns:a16="http://schemas.microsoft.com/office/drawing/2014/main" id="{5E199E3C-58E8-A402-11F9-5878FE87F461}"/>
              </a:ext>
            </a:extLst>
          </p:cNvPr>
          <p:cNvSpPr/>
          <p:nvPr/>
        </p:nvSpPr>
        <p:spPr>
          <a:xfrm>
            <a:off x="9011419" y="2331942"/>
            <a:ext cx="2700000" cy="3822147"/>
          </a:xfrm>
          <a:custGeom>
            <a:avLst/>
            <a:gdLst>
              <a:gd name="connsiteX0" fmla="*/ 0 w 2127335"/>
              <a:gd name="connsiteY0" fmla="*/ 0 h 4529250"/>
              <a:gd name="connsiteX1" fmla="*/ 2127335 w 2127335"/>
              <a:gd name="connsiteY1" fmla="*/ 0 h 4529250"/>
              <a:gd name="connsiteX2" fmla="*/ 2127335 w 2127335"/>
              <a:gd name="connsiteY2" fmla="*/ 4529250 h 4529250"/>
              <a:gd name="connsiteX3" fmla="*/ 0 w 2127335"/>
              <a:gd name="connsiteY3" fmla="*/ 4529250 h 4529250"/>
              <a:gd name="connsiteX4" fmla="*/ 0 w 2127335"/>
              <a:gd name="connsiteY4" fmla="*/ 0 h 45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35" h="4529250">
                <a:moveTo>
                  <a:pt x="0" y="0"/>
                </a:moveTo>
                <a:lnTo>
                  <a:pt x="2127335" y="0"/>
                </a:lnTo>
                <a:lnTo>
                  <a:pt x="2127335" y="4529250"/>
                </a:lnTo>
                <a:lnTo>
                  <a:pt x="0" y="4529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US" sz="2000" kern="1200" dirty="0">
                <a:cs typeface="Calibri" panose="020F0502020204030204" pitchFamily="34" charset="0"/>
              </a:rPr>
              <a:t>Ensure that all providers delivering funded early education places meet the needs of children with Special Educational Needs and / or Disabilities in accordance with the SEND Code of Practice 2015</a:t>
            </a:r>
          </a:p>
        </p:txBody>
      </p:sp>
    </p:spTree>
    <p:extLst>
      <p:ext uri="{BB962C8B-B14F-4D97-AF65-F5344CB8AC3E}">
        <p14:creationId xmlns:p14="http://schemas.microsoft.com/office/powerpoint/2010/main" val="287402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7498-ABA5-1101-FEEB-04A4014E3AFE}"/>
              </a:ext>
            </a:extLst>
          </p:cNvPr>
          <p:cNvSpPr>
            <a:spLocks noGrp="1"/>
          </p:cNvSpPr>
          <p:nvPr>
            <p:ph type="title"/>
          </p:nvPr>
        </p:nvSpPr>
        <p:spPr>
          <a:xfrm>
            <a:off x="432310" y="0"/>
            <a:ext cx="10515600" cy="1325563"/>
          </a:xfrm>
        </p:spPr>
        <p:txBody>
          <a:bodyPr>
            <a:normAutofit/>
          </a:bodyPr>
          <a:lstStyle/>
          <a:p>
            <a:r>
              <a:rPr lang="en-GB" b="1" dirty="0">
                <a:latin typeface="+mn-lt"/>
              </a:rPr>
              <a:t>What is meant by SEND?</a:t>
            </a:r>
          </a:p>
        </p:txBody>
      </p:sp>
      <p:sp>
        <p:nvSpPr>
          <p:cNvPr id="3" name="Content Placeholder 2">
            <a:extLst>
              <a:ext uri="{FF2B5EF4-FFF2-40B4-BE49-F238E27FC236}">
                <a16:creationId xmlns:a16="http://schemas.microsoft.com/office/drawing/2014/main" id="{21C5B88F-9BB4-7969-4896-8EE8B3C39DF5}"/>
              </a:ext>
            </a:extLst>
          </p:cNvPr>
          <p:cNvSpPr>
            <a:spLocks noGrp="1"/>
          </p:cNvSpPr>
          <p:nvPr>
            <p:ph idx="1"/>
          </p:nvPr>
        </p:nvSpPr>
        <p:spPr>
          <a:xfrm>
            <a:off x="529919" y="1099741"/>
            <a:ext cx="11307039" cy="5272080"/>
          </a:xfrm>
        </p:spPr>
        <p:txBody>
          <a:bodyPr>
            <a:noAutofit/>
          </a:bodyPr>
          <a:lstStyle/>
          <a:p>
            <a:pPr>
              <a:lnSpc>
                <a:spcPct val="120000"/>
              </a:lnSpc>
            </a:pPr>
            <a:r>
              <a:rPr lang="en-GB" sz="1800" dirty="0"/>
              <a:t>A child or young person has a Special Educational, Need and/or Disability (SEND) where their learning difficulty or disability calls for special educational provision (provision different from or additional to that available to all pupils of the same age). </a:t>
            </a:r>
          </a:p>
          <a:p>
            <a:pPr>
              <a:lnSpc>
                <a:spcPct val="120000"/>
              </a:lnSpc>
            </a:pPr>
            <a:r>
              <a:rPr lang="en-GB" sz="1800" dirty="0"/>
              <a:t>The areas of need are:</a:t>
            </a:r>
          </a:p>
          <a:p>
            <a:pPr lvl="1">
              <a:lnSpc>
                <a:spcPct val="120000"/>
              </a:lnSpc>
              <a:spcBef>
                <a:spcPts val="0"/>
              </a:spcBef>
            </a:pPr>
            <a:r>
              <a:rPr lang="en-GB" sz="1800" b="1" dirty="0"/>
              <a:t>Communication and interaction </a:t>
            </a:r>
          </a:p>
          <a:p>
            <a:pPr lvl="1">
              <a:lnSpc>
                <a:spcPct val="120000"/>
              </a:lnSpc>
              <a:spcBef>
                <a:spcPts val="0"/>
              </a:spcBef>
            </a:pPr>
            <a:r>
              <a:rPr lang="en-GB" sz="1800" b="1" dirty="0"/>
              <a:t>Cognition and learning </a:t>
            </a:r>
          </a:p>
          <a:p>
            <a:pPr lvl="1">
              <a:lnSpc>
                <a:spcPct val="120000"/>
              </a:lnSpc>
              <a:spcBef>
                <a:spcPts val="0"/>
              </a:spcBef>
            </a:pPr>
            <a:r>
              <a:rPr lang="en-GB" sz="1800" b="1" dirty="0"/>
              <a:t>Social, emotional and mental health difficulties</a:t>
            </a:r>
          </a:p>
          <a:p>
            <a:pPr lvl="1">
              <a:lnSpc>
                <a:spcPct val="120000"/>
              </a:lnSpc>
              <a:spcBef>
                <a:spcPts val="0"/>
              </a:spcBef>
            </a:pPr>
            <a:r>
              <a:rPr lang="en-GB" sz="1800" b="1" dirty="0"/>
              <a:t>Sensory and/or physical needs </a:t>
            </a:r>
          </a:p>
          <a:p>
            <a:pPr>
              <a:lnSpc>
                <a:spcPct val="120000"/>
              </a:lnSpc>
            </a:pPr>
            <a:r>
              <a:rPr lang="en-GB" sz="1800" b="1" dirty="0"/>
              <a:t>SEN Support: </a:t>
            </a:r>
            <a:r>
              <a:rPr lang="en-GB" sz="1800" dirty="0"/>
              <a:t>Schools should take action to remove barriers to learning and put effective special educational provision in place, for those children identified as having SEN. This ‘SEN support’ should take the form of a four-part cycle, known as the graduated approach (assess, plan, do, review). In Essex we call this One Planning.</a:t>
            </a:r>
            <a:endParaRPr lang="en-GB" sz="1800" b="1" dirty="0"/>
          </a:p>
          <a:p>
            <a:pPr>
              <a:lnSpc>
                <a:spcPct val="120000"/>
              </a:lnSpc>
            </a:pPr>
            <a:r>
              <a:rPr lang="en-GB" sz="1800" b="1" dirty="0"/>
              <a:t>EHCP: </a:t>
            </a:r>
            <a:r>
              <a:rPr lang="en-GB" sz="1800" dirty="0"/>
              <a:t>Where, despite the school having taken relevant and purposeful action, the child or young person has not made expected progress, the school or parents should consider requesting an Education, Health and Care needs assessment from the local authority.  Some of these needs assessments will result in an Education, Health and Care Plan (EHCP).</a:t>
            </a:r>
            <a:endParaRPr lang="en-GB" sz="1800" b="1" dirty="0"/>
          </a:p>
        </p:txBody>
      </p:sp>
      <p:sp>
        <p:nvSpPr>
          <p:cNvPr id="4" name="Rectangle 3">
            <a:extLst>
              <a:ext uri="{FF2B5EF4-FFF2-40B4-BE49-F238E27FC236}">
                <a16:creationId xmlns:a16="http://schemas.microsoft.com/office/drawing/2014/main" id="{86416519-D287-B158-CED9-D0BB41304C62}"/>
              </a:ext>
            </a:extLst>
          </p:cNvPr>
          <p:cNvSpPr/>
          <p:nvPr/>
        </p:nvSpPr>
        <p:spPr>
          <a:xfrm>
            <a:off x="529919" y="991741"/>
            <a:ext cx="11229771" cy="108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74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40151-6B76-11D9-B574-86E51CFC27FB}"/>
              </a:ext>
            </a:extLst>
          </p:cNvPr>
          <p:cNvSpPr txBox="1">
            <a:spLocks/>
          </p:cNvSpPr>
          <p:nvPr/>
        </p:nvSpPr>
        <p:spPr>
          <a:xfrm>
            <a:off x="303474" y="-61441"/>
            <a:ext cx="10515600" cy="1325563"/>
          </a:xfrm>
          <a:prstGeom prst="rect">
            <a:avLst/>
          </a:prstGeom>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4400" dirty="0">
                <a:solidFill>
                  <a:schemeClr val="tx1"/>
                </a:solidFill>
                <a:latin typeface="+mn-lt"/>
              </a:rPr>
              <a:t>Our Duties</a:t>
            </a:r>
          </a:p>
        </p:txBody>
      </p:sp>
      <p:sp>
        <p:nvSpPr>
          <p:cNvPr id="9" name="TextBox 8">
            <a:extLst>
              <a:ext uri="{FF2B5EF4-FFF2-40B4-BE49-F238E27FC236}">
                <a16:creationId xmlns:a16="http://schemas.microsoft.com/office/drawing/2014/main" id="{4E1B8979-F9A4-F9EC-E981-2C5E34C7B96C}"/>
              </a:ext>
            </a:extLst>
          </p:cNvPr>
          <p:cNvSpPr txBox="1"/>
          <p:nvPr/>
        </p:nvSpPr>
        <p:spPr>
          <a:xfrm>
            <a:off x="3933517" y="372572"/>
            <a:ext cx="8603226" cy="646331"/>
          </a:xfrm>
          <a:prstGeom prst="rect">
            <a:avLst/>
          </a:prstGeom>
          <a:noFill/>
        </p:spPr>
        <p:txBody>
          <a:bodyPr wrap="square" anchor="ctr">
            <a:spAutoFit/>
          </a:bodyPr>
          <a:lstStyle/>
          <a:p>
            <a:r>
              <a:rPr lang="en-GB" b="0" i="0" dirty="0">
                <a:solidFill>
                  <a:srgbClr val="424242"/>
                </a:solidFill>
                <a:effectLst/>
              </a:rPr>
              <a:t>Schools, the LA and Health services have legal duties regarding SEND under the </a:t>
            </a:r>
          </a:p>
          <a:p>
            <a:r>
              <a:rPr lang="en-GB" b="0" i="0" dirty="0">
                <a:solidFill>
                  <a:srgbClr val="424242"/>
                </a:solidFill>
                <a:effectLst/>
              </a:rPr>
              <a:t>Children and Families Act 2014 and the SEND Code of Practice 2015.</a:t>
            </a:r>
            <a:endParaRPr lang="en-GB" dirty="0"/>
          </a:p>
        </p:txBody>
      </p:sp>
      <p:sp>
        <p:nvSpPr>
          <p:cNvPr id="8" name="Freeform: Shape 7">
            <a:extLst>
              <a:ext uri="{FF2B5EF4-FFF2-40B4-BE49-F238E27FC236}">
                <a16:creationId xmlns:a16="http://schemas.microsoft.com/office/drawing/2014/main" id="{71D06A4A-9888-9DAF-9B67-34CA5BACB7CA}"/>
              </a:ext>
            </a:extLst>
          </p:cNvPr>
          <p:cNvSpPr/>
          <p:nvPr/>
        </p:nvSpPr>
        <p:spPr>
          <a:xfrm>
            <a:off x="329380" y="1173563"/>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600" b="1" i="0" kern="1200" dirty="0">
                <a:solidFill>
                  <a:schemeClr val="bg1"/>
                </a:solidFill>
                <a:effectLst/>
              </a:rPr>
              <a:t>Identification and Assessment</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solidFill>
                  <a:schemeClr val="bg1"/>
                </a:solidFill>
                <a:effectLst/>
              </a:rPr>
              <a:t>Local authorities, schools, and health services must identify and assess the special educational needs of children and young people in their area. </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solidFill>
                  <a:schemeClr val="bg1"/>
                </a:solidFill>
                <a:effectLst/>
              </a:rPr>
              <a:t>This includes conducting and contributing to Education, Health and Care (EHC) needs assessments. </a:t>
            </a:r>
            <a:endParaRPr lang="en-GB" sz="1200" kern="1200" dirty="0">
              <a:solidFill>
                <a:schemeClr val="bg1"/>
              </a:solidFill>
            </a:endParaRPr>
          </a:p>
        </p:txBody>
      </p:sp>
      <p:sp>
        <p:nvSpPr>
          <p:cNvPr id="10" name="Freeform: Shape 9">
            <a:extLst>
              <a:ext uri="{FF2B5EF4-FFF2-40B4-BE49-F238E27FC236}">
                <a16:creationId xmlns:a16="http://schemas.microsoft.com/office/drawing/2014/main" id="{13796BDA-D838-5564-6F14-8F622DA51BC6}"/>
              </a:ext>
            </a:extLst>
          </p:cNvPr>
          <p:cNvSpPr/>
          <p:nvPr/>
        </p:nvSpPr>
        <p:spPr>
          <a:xfrm>
            <a:off x="4293930" y="1173563"/>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algn="ctr" defTabSz="533400">
              <a:lnSpc>
                <a:spcPct val="90000"/>
              </a:lnSpc>
              <a:spcBef>
                <a:spcPct val="0"/>
              </a:spcBef>
              <a:spcAft>
                <a:spcPct val="35000"/>
              </a:spcAft>
            </a:pPr>
            <a:r>
              <a:rPr lang="en-GB" sz="1600" b="1" dirty="0">
                <a:solidFill>
                  <a:schemeClr val="bg1"/>
                </a:solidFill>
              </a:rPr>
              <a:t>Provision</a:t>
            </a:r>
          </a:p>
          <a:p>
            <a:pPr algn="ctr" defTabSz="533400">
              <a:lnSpc>
                <a:spcPct val="90000"/>
              </a:lnSpc>
              <a:spcBef>
                <a:spcPct val="0"/>
              </a:spcBef>
              <a:spcAft>
                <a:spcPct val="35000"/>
              </a:spcAft>
            </a:pPr>
            <a:r>
              <a:rPr lang="en-GB" sz="1200" dirty="0">
                <a:solidFill>
                  <a:schemeClr val="bg1"/>
                </a:solidFill>
              </a:rPr>
              <a:t>Provide sufficient support and services to meet the needs identified in EHC plans. This involves collaboration between education, health, and social care services. </a:t>
            </a:r>
          </a:p>
          <a:p>
            <a:pPr algn="ctr" defTabSz="533400">
              <a:lnSpc>
                <a:spcPct val="90000"/>
              </a:lnSpc>
              <a:spcBef>
                <a:spcPct val="0"/>
              </a:spcBef>
              <a:spcAft>
                <a:spcPct val="35000"/>
              </a:spcAft>
            </a:pPr>
            <a:r>
              <a:rPr lang="en-GB" sz="1200" dirty="0">
                <a:solidFill>
                  <a:schemeClr val="bg1"/>
                </a:solidFill>
              </a:rPr>
              <a:t>Schools must </a:t>
            </a:r>
            <a:r>
              <a:rPr lang="en-GB" sz="1200" dirty="0"/>
              <a:t>designate a teacher to be responsible for co-ordinating SEN provision (SENCO).</a:t>
            </a:r>
            <a:endParaRPr lang="en-GB" sz="1200" dirty="0">
              <a:solidFill>
                <a:schemeClr val="bg1"/>
              </a:solidFill>
            </a:endParaRPr>
          </a:p>
        </p:txBody>
      </p:sp>
      <p:sp>
        <p:nvSpPr>
          <p:cNvPr id="11" name="Freeform: Shape 10">
            <a:extLst>
              <a:ext uri="{FF2B5EF4-FFF2-40B4-BE49-F238E27FC236}">
                <a16:creationId xmlns:a16="http://schemas.microsoft.com/office/drawing/2014/main" id="{2CD41E24-396E-5D87-8926-5C6086733BF2}"/>
              </a:ext>
            </a:extLst>
          </p:cNvPr>
          <p:cNvSpPr/>
          <p:nvPr/>
        </p:nvSpPr>
        <p:spPr>
          <a:xfrm>
            <a:off x="8258482" y="1173563"/>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algn="ctr" defTabSz="533400">
              <a:lnSpc>
                <a:spcPct val="90000"/>
              </a:lnSpc>
              <a:spcBef>
                <a:spcPct val="0"/>
              </a:spcBef>
              <a:spcAft>
                <a:spcPct val="35000"/>
              </a:spcAft>
            </a:pPr>
            <a:r>
              <a:rPr lang="en-GB" sz="1600" b="1" dirty="0">
                <a:solidFill>
                  <a:schemeClr val="bg1"/>
                </a:solidFill>
              </a:rPr>
              <a:t>Inclusive Education</a:t>
            </a:r>
          </a:p>
          <a:p>
            <a:pPr marL="0" lvl="0" indent="0" algn="ctr" defTabSz="533400">
              <a:lnSpc>
                <a:spcPct val="90000"/>
              </a:lnSpc>
              <a:spcBef>
                <a:spcPct val="0"/>
              </a:spcBef>
              <a:spcAft>
                <a:spcPct val="35000"/>
              </a:spcAft>
              <a:buNone/>
            </a:pPr>
            <a:r>
              <a:rPr lang="en-GB" sz="1200" b="0" i="0" kern="1200" dirty="0">
                <a:solidFill>
                  <a:schemeClr val="bg1"/>
                </a:solidFill>
                <a:effectLst/>
              </a:rPr>
              <a:t>Schools </a:t>
            </a:r>
            <a:r>
              <a:rPr lang="en-GB" sz="1200" b="0" i="0" kern="1200" dirty="0">
                <a:solidFill>
                  <a:prstClr val="white"/>
                </a:solidFill>
                <a:effectLst/>
                <a:ea typeface="+mn-ea"/>
                <a:cs typeface="+mn-cs"/>
              </a:rPr>
              <a:t>must u</a:t>
            </a:r>
            <a:r>
              <a:rPr lang="en-GB" sz="1200" dirty="0">
                <a:solidFill>
                  <a:schemeClr val="bg1"/>
                </a:solidFill>
              </a:rPr>
              <a:t>se their best endeavours to make sure that children with SEND get the support they need.</a:t>
            </a:r>
          </a:p>
          <a:p>
            <a:pPr algn="ctr" defTabSz="533400">
              <a:lnSpc>
                <a:spcPct val="90000"/>
              </a:lnSpc>
              <a:spcBef>
                <a:spcPct val="0"/>
              </a:spcBef>
              <a:spcAft>
                <a:spcPct val="35000"/>
              </a:spcAft>
            </a:pPr>
            <a:r>
              <a:rPr lang="en-GB" sz="1200" dirty="0">
                <a:solidFill>
                  <a:schemeClr val="bg1"/>
                </a:solidFill>
              </a:rPr>
              <a:t>Schools must also ensure that children and young people with SEND engage in activities alongside pupils who do not have SEND.</a:t>
            </a:r>
          </a:p>
        </p:txBody>
      </p:sp>
      <p:sp>
        <p:nvSpPr>
          <p:cNvPr id="12" name="Freeform: Shape 11">
            <a:extLst>
              <a:ext uri="{FF2B5EF4-FFF2-40B4-BE49-F238E27FC236}">
                <a16:creationId xmlns:a16="http://schemas.microsoft.com/office/drawing/2014/main" id="{B65A0594-2375-01A5-8B4F-E4BD48845A1E}"/>
              </a:ext>
            </a:extLst>
          </p:cNvPr>
          <p:cNvSpPr/>
          <p:nvPr/>
        </p:nvSpPr>
        <p:spPr>
          <a:xfrm>
            <a:off x="8258476" y="3083913"/>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marL="0" lvl="0" indent="0" algn="ctr" defTabSz="533400">
              <a:lnSpc>
                <a:spcPct val="90000"/>
              </a:lnSpc>
              <a:spcBef>
                <a:spcPct val="0"/>
              </a:spcBef>
              <a:spcAft>
                <a:spcPct val="35000"/>
              </a:spcAft>
              <a:buNone/>
            </a:pPr>
            <a:r>
              <a:rPr lang="en-GB" sz="1600" b="1" dirty="0">
                <a:solidFill>
                  <a:schemeClr val="bg1"/>
                </a:solidFill>
              </a:rPr>
              <a:t>Information and Advice</a:t>
            </a:r>
          </a:p>
          <a:p>
            <a:pPr marL="0" lvl="1" algn="ctr" defTabSz="533400">
              <a:lnSpc>
                <a:spcPct val="90000"/>
              </a:lnSpc>
              <a:spcBef>
                <a:spcPct val="0"/>
              </a:spcBef>
              <a:spcAft>
                <a:spcPct val="15000"/>
              </a:spcAft>
            </a:pPr>
            <a:r>
              <a:rPr lang="en-GB" sz="1200" b="0" i="0" kern="1200" dirty="0">
                <a:solidFill>
                  <a:schemeClr val="bg1"/>
                </a:solidFill>
                <a:effectLst/>
              </a:rPr>
              <a:t>All partners must provide information, advice, and support to children, young people, and their families regarding SEND. This includes maintaining a local offer that outlines the support available. </a:t>
            </a:r>
          </a:p>
          <a:p>
            <a:pPr marL="0" lvl="1" algn="ctr" defTabSz="533400">
              <a:lnSpc>
                <a:spcPct val="90000"/>
              </a:lnSpc>
              <a:spcBef>
                <a:spcPct val="0"/>
              </a:spcBef>
              <a:spcAft>
                <a:spcPct val="15000"/>
              </a:spcAft>
            </a:pPr>
            <a:r>
              <a:rPr lang="en-GB" sz="1200" dirty="0">
                <a:solidFill>
                  <a:schemeClr val="bg1"/>
                </a:solidFill>
              </a:rPr>
              <a:t>Schools must inform parents/carers when they are making SEN provision for their child and must publish an SEN report.</a:t>
            </a:r>
            <a:endParaRPr lang="en-GB" sz="1200" b="0" i="0" kern="1200" dirty="0">
              <a:solidFill>
                <a:schemeClr val="bg1"/>
              </a:solidFill>
              <a:effectLst/>
            </a:endParaRPr>
          </a:p>
        </p:txBody>
      </p:sp>
      <p:sp>
        <p:nvSpPr>
          <p:cNvPr id="13" name="Freeform: Shape 12">
            <a:extLst>
              <a:ext uri="{FF2B5EF4-FFF2-40B4-BE49-F238E27FC236}">
                <a16:creationId xmlns:a16="http://schemas.microsoft.com/office/drawing/2014/main" id="{02DBCD5D-98BE-A141-D33A-8B4E40827176}"/>
              </a:ext>
            </a:extLst>
          </p:cNvPr>
          <p:cNvSpPr/>
          <p:nvPr/>
        </p:nvSpPr>
        <p:spPr>
          <a:xfrm>
            <a:off x="329380" y="3083915"/>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marL="0" lvl="0" indent="0" algn="ctr" defTabSz="533400">
              <a:lnSpc>
                <a:spcPct val="90000"/>
              </a:lnSpc>
              <a:spcBef>
                <a:spcPct val="0"/>
              </a:spcBef>
              <a:spcAft>
                <a:spcPct val="35000"/>
              </a:spcAft>
              <a:buNone/>
            </a:pPr>
            <a:r>
              <a:rPr lang="en-GB" sz="1600" b="1" dirty="0">
                <a:solidFill>
                  <a:schemeClr val="bg1"/>
                </a:solidFill>
              </a:rPr>
              <a:t>Monitoring and Review</a:t>
            </a:r>
          </a:p>
          <a:p>
            <a:pPr marL="0" lvl="0" indent="0" algn="ctr" defTabSz="533400">
              <a:lnSpc>
                <a:spcPct val="90000"/>
              </a:lnSpc>
              <a:spcBef>
                <a:spcPct val="0"/>
              </a:spcBef>
              <a:spcAft>
                <a:spcPct val="35000"/>
              </a:spcAft>
              <a:buNone/>
            </a:pPr>
            <a:r>
              <a:rPr lang="en-GB" sz="1200" b="0" i="0" kern="1200" dirty="0">
                <a:solidFill>
                  <a:schemeClr val="bg1"/>
                </a:solidFill>
                <a:effectLst/>
              </a:rPr>
              <a:t>Regular reviews (at least annually) of EHC plans are required to </a:t>
            </a:r>
            <a:r>
              <a:rPr lang="en-GB" sz="1200" dirty="0">
                <a:solidFill>
                  <a:schemeClr val="bg1"/>
                </a:solidFill>
              </a:rPr>
              <a:t>ensure that the support provided continues to meet the needs of the child or young person. </a:t>
            </a:r>
            <a:br>
              <a:rPr lang="en-GB" sz="1200" dirty="0">
                <a:solidFill>
                  <a:schemeClr val="bg1"/>
                </a:solidFill>
              </a:rPr>
            </a:br>
            <a:r>
              <a:rPr lang="en-GB" sz="1200" dirty="0">
                <a:solidFill>
                  <a:schemeClr val="bg1"/>
                </a:solidFill>
              </a:rPr>
              <a:t>The LA must consider whether changes are required to the EHC plan, including any changes to outcomes, provision, or educational placement.</a:t>
            </a:r>
          </a:p>
          <a:p>
            <a:pPr marL="0" lvl="1" algn="ctr" defTabSz="533400">
              <a:lnSpc>
                <a:spcPct val="90000"/>
              </a:lnSpc>
              <a:spcBef>
                <a:spcPct val="0"/>
              </a:spcBef>
              <a:spcAft>
                <a:spcPct val="15000"/>
              </a:spcAft>
            </a:pPr>
            <a:endParaRPr lang="en-GB" sz="1200" b="0" i="0" kern="1200" dirty="0">
              <a:solidFill>
                <a:schemeClr val="bg1"/>
              </a:solidFill>
              <a:effectLst/>
            </a:endParaRPr>
          </a:p>
        </p:txBody>
      </p:sp>
      <p:sp>
        <p:nvSpPr>
          <p:cNvPr id="14" name="Freeform: Shape 13">
            <a:extLst>
              <a:ext uri="{FF2B5EF4-FFF2-40B4-BE49-F238E27FC236}">
                <a16:creationId xmlns:a16="http://schemas.microsoft.com/office/drawing/2014/main" id="{6AF42F70-AF37-6ADD-247C-53DA1386570C}"/>
              </a:ext>
            </a:extLst>
          </p:cNvPr>
          <p:cNvSpPr/>
          <p:nvPr/>
        </p:nvSpPr>
        <p:spPr>
          <a:xfrm>
            <a:off x="330455" y="4994268"/>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marL="0" lvl="0" indent="0" algn="ctr" defTabSz="533400">
              <a:lnSpc>
                <a:spcPct val="90000"/>
              </a:lnSpc>
              <a:spcBef>
                <a:spcPct val="0"/>
              </a:spcBef>
              <a:spcAft>
                <a:spcPct val="35000"/>
              </a:spcAft>
              <a:buNone/>
            </a:pPr>
            <a:r>
              <a:rPr lang="en-GB" sz="1600" b="1" dirty="0">
                <a:solidFill>
                  <a:schemeClr val="bg1"/>
                </a:solidFill>
              </a:rPr>
              <a:t>Joint Commissioning</a:t>
            </a:r>
          </a:p>
          <a:p>
            <a:pPr marL="0" lvl="1" algn="ctr" defTabSz="533400">
              <a:lnSpc>
                <a:spcPct val="90000"/>
              </a:lnSpc>
              <a:spcBef>
                <a:spcPct val="0"/>
              </a:spcBef>
              <a:spcAft>
                <a:spcPct val="15000"/>
              </a:spcAft>
            </a:pPr>
            <a:r>
              <a:rPr lang="en-GB" sz="1200" b="0" i="0" kern="1200" dirty="0">
                <a:solidFill>
                  <a:schemeClr val="bg1"/>
                </a:solidFill>
                <a:effectLst/>
              </a:rPr>
              <a:t>Health services must work collaboratively with local authorities and other agencies to jointly commission services for children and young people with SEND.</a:t>
            </a:r>
          </a:p>
        </p:txBody>
      </p:sp>
      <p:sp>
        <p:nvSpPr>
          <p:cNvPr id="15" name="Freeform: Shape 14">
            <a:extLst>
              <a:ext uri="{FF2B5EF4-FFF2-40B4-BE49-F238E27FC236}">
                <a16:creationId xmlns:a16="http://schemas.microsoft.com/office/drawing/2014/main" id="{DC275F6D-6C44-CFD0-E16C-2685D51BABCE}"/>
              </a:ext>
            </a:extLst>
          </p:cNvPr>
          <p:cNvSpPr/>
          <p:nvPr/>
        </p:nvSpPr>
        <p:spPr>
          <a:xfrm>
            <a:off x="4293928" y="3083914"/>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algn="ctr" defTabSz="533400">
              <a:lnSpc>
                <a:spcPct val="90000"/>
              </a:lnSpc>
              <a:spcBef>
                <a:spcPct val="0"/>
              </a:spcBef>
              <a:spcAft>
                <a:spcPct val="35000"/>
              </a:spcAft>
            </a:pPr>
            <a:r>
              <a:rPr lang="en-GB" sz="1600" b="1" dirty="0">
                <a:solidFill>
                  <a:schemeClr val="bg1"/>
                </a:solidFill>
              </a:rPr>
              <a:t>Transition Planning</a:t>
            </a:r>
          </a:p>
          <a:p>
            <a:pPr marL="0" lvl="1" algn="ctr" defTabSz="533400">
              <a:lnSpc>
                <a:spcPct val="90000"/>
              </a:lnSpc>
              <a:spcBef>
                <a:spcPct val="0"/>
              </a:spcBef>
              <a:spcAft>
                <a:spcPct val="15000"/>
              </a:spcAft>
            </a:pPr>
            <a:r>
              <a:rPr lang="en-GB" sz="1200" b="0" i="0" kern="1200" dirty="0">
                <a:solidFill>
                  <a:schemeClr val="bg1"/>
                </a:solidFill>
                <a:effectLst/>
              </a:rPr>
              <a:t>Support must be provided for the transition of young people with SEND from </a:t>
            </a:r>
            <a:r>
              <a:rPr lang="en-GB" sz="1200" b="0" i="0" kern="1200" dirty="0" err="1">
                <a:solidFill>
                  <a:schemeClr val="bg1"/>
                </a:solidFill>
                <a:effectLst/>
              </a:rPr>
              <a:t>childrens</a:t>
            </a:r>
            <a:r>
              <a:rPr lang="en-GB" sz="1200" b="0" i="0" kern="1200" dirty="0">
                <a:solidFill>
                  <a:schemeClr val="bg1"/>
                </a:solidFill>
                <a:effectLst/>
              </a:rPr>
              <a:t> to adult services</a:t>
            </a:r>
            <a:r>
              <a:rPr lang="en-GB" sz="1200" dirty="0">
                <a:solidFill>
                  <a:schemeClr val="bg1"/>
                </a:solidFill>
              </a:rPr>
              <a:t> where the child meets the thresholds of the Care Act,</a:t>
            </a:r>
            <a:r>
              <a:rPr lang="en-GB" sz="1200" b="0" i="0" kern="1200" dirty="0">
                <a:solidFill>
                  <a:schemeClr val="bg1"/>
                </a:solidFill>
                <a:effectLst/>
              </a:rPr>
              <a:t> ensuring continuity of care and support.</a:t>
            </a:r>
          </a:p>
        </p:txBody>
      </p:sp>
      <p:sp>
        <p:nvSpPr>
          <p:cNvPr id="16" name="Freeform: Shape 15">
            <a:extLst>
              <a:ext uri="{FF2B5EF4-FFF2-40B4-BE49-F238E27FC236}">
                <a16:creationId xmlns:a16="http://schemas.microsoft.com/office/drawing/2014/main" id="{990E2BD1-8D2B-0CF5-990A-1489BB381783}"/>
              </a:ext>
            </a:extLst>
          </p:cNvPr>
          <p:cNvSpPr/>
          <p:nvPr/>
        </p:nvSpPr>
        <p:spPr>
          <a:xfrm>
            <a:off x="4293929" y="4994267"/>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algn="ctr" defTabSz="533400">
              <a:lnSpc>
                <a:spcPct val="90000"/>
              </a:lnSpc>
              <a:spcBef>
                <a:spcPct val="0"/>
              </a:spcBef>
              <a:spcAft>
                <a:spcPct val="35000"/>
              </a:spcAft>
            </a:pPr>
            <a:r>
              <a:rPr lang="en-GB" sz="1600" b="1" dirty="0">
                <a:solidFill>
                  <a:schemeClr val="bg1"/>
                </a:solidFill>
              </a:rPr>
              <a:t>Feedback and Improvement</a:t>
            </a:r>
          </a:p>
          <a:p>
            <a:pPr marL="0" lvl="1" algn="ctr" defTabSz="533400">
              <a:lnSpc>
                <a:spcPct val="90000"/>
              </a:lnSpc>
              <a:spcBef>
                <a:spcPct val="0"/>
              </a:spcBef>
              <a:spcAft>
                <a:spcPct val="15000"/>
              </a:spcAft>
            </a:pPr>
            <a:r>
              <a:rPr lang="en-GB" sz="1200" b="0" i="0" kern="1200" dirty="0">
                <a:solidFill>
                  <a:schemeClr val="bg1"/>
                </a:solidFill>
                <a:effectLst/>
              </a:rPr>
              <a:t>Seek feedback from children, young people, and their families about the SEND services they receive and use this feedback to inform and improve the quality of services. </a:t>
            </a:r>
            <a:endParaRPr lang="en-GB" sz="1200" kern="1200" dirty="0">
              <a:solidFill>
                <a:schemeClr val="bg1"/>
              </a:solidFill>
            </a:endParaRPr>
          </a:p>
        </p:txBody>
      </p:sp>
      <p:sp>
        <p:nvSpPr>
          <p:cNvPr id="17" name="Freeform: Shape 16">
            <a:extLst>
              <a:ext uri="{FF2B5EF4-FFF2-40B4-BE49-F238E27FC236}">
                <a16:creationId xmlns:a16="http://schemas.microsoft.com/office/drawing/2014/main" id="{B7C15F6C-A52C-1BE0-F406-818131DAF3C8}"/>
              </a:ext>
            </a:extLst>
          </p:cNvPr>
          <p:cNvSpPr/>
          <p:nvPr/>
        </p:nvSpPr>
        <p:spPr>
          <a:xfrm>
            <a:off x="8257408" y="4994267"/>
            <a:ext cx="3604137" cy="1637445"/>
          </a:xfrm>
          <a:custGeom>
            <a:avLst/>
            <a:gdLst>
              <a:gd name="connsiteX0" fmla="*/ 0 w 2729076"/>
              <a:gd name="connsiteY0" fmla="*/ 0 h 1637445"/>
              <a:gd name="connsiteX1" fmla="*/ 2729076 w 2729076"/>
              <a:gd name="connsiteY1" fmla="*/ 0 h 1637445"/>
              <a:gd name="connsiteX2" fmla="*/ 2729076 w 2729076"/>
              <a:gd name="connsiteY2" fmla="*/ 1637445 h 1637445"/>
              <a:gd name="connsiteX3" fmla="*/ 0 w 2729076"/>
              <a:gd name="connsiteY3" fmla="*/ 1637445 h 1637445"/>
              <a:gd name="connsiteX4" fmla="*/ 0 w 2729076"/>
              <a:gd name="connsiteY4" fmla="*/ 0 h 16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076" h="1637445">
                <a:moveTo>
                  <a:pt x="0" y="0"/>
                </a:moveTo>
                <a:lnTo>
                  <a:pt x="2729076" y="0"/>
                </a:lnTo>
                <a:lnTo>
                  <a:pt x="2729076" y="1637445"/>
                </a:lnTo>
                <a:lnTo>
                  <a:pt x="0" y="16374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08000" rIns="45720" bIns="45720" numCol="1" spcCol="1270" anchor="t" anchorCtr="0">
            <a:noAutofit/>
          </a:bodyPr>
          <a:lstStyle/>
          <a:p>
            <a:pPr algn="ctr" defTabSz="533400">
              <a:lnSpc>
                <a:spcPct val="90000"/>
              </a:lnSpc>
              <a:spcBef>
                <a:spcPct val="0"/>
              </a:spcBef>
              <a:spcAft>
                <a:spcPct val="35000"/>
              </a:spcAft>
            </a:pPr>
            <a:r>
              <a:rPr lang="en-GB" sz="1600" b="1" dirty="0">
                <a:solidFill>
                  <a:schemeClr val="bg1"/>
                </a:solidFill>
              </a:rPr>
              <a:t>Safeguarding</a:t>
            </a:r>
          </a:p>
          <a:p>
            <a:pPr algn="ctr" defTabSz="533400">
              <a:lnSpc>
                <a:spcPct val="90000"/>
              </a:lnSpc>
              <a:spcBef>
                <a:spcPct val="0"/>
              </a:spcBef>
              <a:spcAft>
                <a:spcPct val="35000"/>
              </a:spcAft>
            </a:pPr>
            <a:r>
              <a:rPr lang="en-GB" sz="1200" dirty="0">
                <a:solidFill>
                  <a:schemeClr val="bg1"/>
                </a:solidFill>
              </a:rPr>
              <a:t>Safeguard and promote the welfare of children with SEND.</a:t>
            </a:r>
          </a:p>
          <a:p>
            <a:pPr marL="114300" lvl="1" indent="-114300" algn="ctr" defTabSz="533400">
              <a:lnSpc>
                <a:spcPct val="90000"/>
              </a:lnSpc>
              <a:spcBef>
                <a:spcPct val="0"/>
              </a:spcBef>
              <a:spcAft>
                <a:spcPct val="15000"/>
              </a:spcAft>
              <a:buChar char="•"/>
            </a:pPr>
            <a:endParaRPr lang="en-GB" sz="1200" kern="1200" dirty="0">
              <a:solidFill>
                <a:schemeClr val="bg1"/>
              </a:solidFill>
            </a:endParaRPr>
          </a:p>
        </p:txBody>
      </p:sp>
    </p:spTree>
    <p:extLst>
      <p:ext uri="{BB962C8B-B14F-4D97-AF65-F5344CB8AC3E}">
        <p14:creationId xmlns:p14="http://schemas.microsoft.com/office/powerpoint/2010/main" val="295463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6083-B42E-EB9D-2323-D7A4A40EE983}"/>
              </a:ext>
            </a:extLst>
          </p:cNvPr>
          <p:cNvSpPr>
            <a:spLocks noGrp="1"/>
          </p:cNvSpPr>
          <p:nvPr>
            <p:ph type="title"/>
          </p:nvPr>
        </p:nvSpPr>
        <p:spPr/>
        <p:txBody>
          <a:bodyPr/>
          <a:lstStyle/>
          <a:p>
            <a:r>
              <a:rPr lang="en-GB" dirty="0"/>
              <a:t>EHCNA – Legal Framework and Decision Making</a:t>
            </a:r>
          </a:p>
        </p:txBody>
      </p:sp>
      <p:sp>
        <p:nvSpPr>
          <p:cNvPr id="3" name="Content Placeholder 2">
            <a:extLst>
              <a:ext uri="{FF2B5EF4-FFF2-40B4-BE49-F238E27FC236}">
                <a16:creationId xmlns:a16="http://schemas.microsoft.com/office/drawing/2014/main" id="{69D10458-795D-4B82-AB3B-C0D996A6C807}"/>
              </a:ext>
            </a:extLst>
          </p:cNvPr>
          <p:cNvSpPr>
            <a:spLocks noGrp="1"/>
          </p:cNvSpPr>
          <p:nvPr>
            <p:ph idx="1"/>
          </p:nvPr>
        </p:nvSpPr>
        <p:spPr/>
        <p:txBody>
          <a:bodyPr>
            <a:normAutofit fontScale="77500" lnSpcReduction="20000"/>
          </a:bodyPr>
          <a:lstStyle/>
          <a:p>
            <a:pPr marL="0" indent="0">
              <a:buNone/>
            </a:pPr>
            <a:r>
              <a:rPr lang="en-GB" sz="2100" b="1" dirty="0"/>
              <a:t>Legal framework </a:t>
            </a:r>
          </a:p>
          <a:p>
            <a:r>
              <a:rPr lang="en-GB" sz="2000" dirty="0"/>
              <a:t>Children and Families Act 2014 – statutory duty to assess where needs may require provision via an EHCP</a:t>
            </a:r>
          </a:p>
          <a:p>
            <a:r>
              <a:rPr lang="en-GB" sz="2000" dirty="0"/>
              <a:t>SEND Code of Practice – sets thresholds and timelines (20 weeks)</a:t>
            </a:r>
          </a:p>
          <a:p>
            <a:r>
              <a:rPr lang="en-GB" sz="2000" dirty="0"/>
              <a:t>Duty to consider whether a child/young person has SEN and if needs cannot be met from ordinarily available provision</a:t>
            </a:r>
          </a:p>
          <a:p>
            <a:pPr marL="0" indent="0">
              <a:buNone/>
            </a:pPr>
            <a:r>
              <a:rPr lang="en-GB" sz="2000" b="1" dirty="0"/>
              <a:t>Decision making </a:t>
            </a:r>
          </a:p>
          <a:p>
            <a:r>
              <a:rPr lang="en-GB" sz="2000" dirty="0"/>
              <a:t>Requests for Education Health and Care Needs Assessments (EHCNAs) can come from parents, schools or any professional</a:t>
            </a:r>
          </a:p>
          <a:p>
            <a:r>
              <a:rPr lang="en-GB" sz="2000" dirty="0"/>
              <a:t>Multi-agency panel arrangements – reviews evidence against threshold</a:t>
            </a:r>
          </a:p>
          <a:p>
            <a:pPr marL="0" indent="0">
              <a:buNone/>
            </a:pPr>
            <a:r>
              <a:rPr lang="en-GB" sz="2000" b="1" dirty="0"/>
              <a:t>Governance and Assurance </a:t>
            </a:r>
          </a:p>
          <a:p>
            <a:r>
              <a:rPr lang="en-GB" sz="2000" dirty="0"/>
              <a:t>Panel Terms of Reference </a:t>
            </a:r>
          </a:p>
          <a:p>
            <a:r>
              <a:rPr lang="en-GB" sz="2000" dirty="0"/>
              <a:t>QA processes </a:t>
            </a:r>
          </a:p>
          <a:p>
            <a:pPr marL="0" indent="0">
              <a:buNone/>
            </a:pPr>
            <a:r>
              <a:rPr lang="en-GB" sz="2000" b="1" dirty="0"/>
              <a:t>Post-Ofsted improvements </a:t>
            </a:r>
          </a:p>
          <a:p>
            <a:r>
              <a:rPr lang="en-GB" sz="2000" dirty="0"/>
              <a:t>Standardised panel Terms of Reference and EHCNA decision making framework </a:t>
            </a:r>
          </a:p>
          <a:p>
            <a:r>
              <a:rPr lang="en-GB" sz="2000" dirty="0"/>
              <a:t>Increased consistency and transparency of decisions </a:t>
            </a:r>
          </a:p>
          <a:p>
            <a:r>
              <a:rPr lang="en-GB" sz="2000" dirty="0"/>
              <a:t>Formalised Quality Assurance process </a:t>
            </a:r>
          </a:p>
        </p:txBody>
      </p:sp>
    </p:spTree>
    <p:extLst>
      <p:ext uri="{BB962C8B-B14F-4D97-AF65-F5344CB8AC3E}">
        <p14:creationId xmlns:p14="http://schemas.microsoft.com/office/powerpoint/2010/main" val="120177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B11C46-1638-92DE-CC84-78D646B7485A}"/>
              </a:ext>
            </a:extLst>
          </p:cNvPr>
          <p:cNvSpPr/>
          <p:nvPr/>
        </p:nvSpPr>
        <p:spPr>
          <a:xfrm>
            <a:off x="268259" y="1662481"/>
            <a:ext cx="11659134" cy="4610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Title 1">
            <a:extLst>
              <a:ext uri="{FF2B5EF4-FFF2-40B4-BE49-F238E27FC236}">
                <a16:creationId xmlns:a16="http://schemas.microsoft.com/office/drawing/2014/main" id="{F49C114F-57E6-FCCC-CDCE-4A451981ADEE}"/>
              </a:ext>
            </a:extLst>
          </p:cNvPr>
          <p:cNvSpPr>
            <a:spLocks noGrp="1"/>
          </p:cNvSpPr>
          <p:nvPr>
            <p:ph type="title"/>
          </p:nvPr>
        </p:nvSpPr>
        <p:spPr>
          <a:xfrm>
            <a:off x="268259" y="215497"/>
            <a:ext cx="9648825" cy="1039726"/>
          </a:xfrm>
        </p:spPr>
        <p:txBody>
          <a:bodyPr>
            <a:normAutofit/>
          </a:bodyPr>
          <a:lstStyle/>
          <a:p>
            <a:r>
              <a:rPr lang="en-GB" sz="3800" b="1" spc="100" dirty="0">
                <a:solidFill>
                  <a:srgbClr val="000000"/>
                </a:solidFill>
                <a:latin typeface="Calibri" panose="020F0502020204030204" pitchFamily="34" charset="0"/>
                <a:ea typeface="Calibri" panose="020F0502020204030204" pitchFamily="34" charset="0"/>
                <a:cs typeface="Calibri" panose="020F0502020204030204" pitchFamily="34" charset="0"/>
              </a:rPr>
              <a:t>What is the Local Authority Required to do?</a:t>
            </a:r>
          </a:p>
        </p:txBody>
      </p:sp>
      <p:sp>
        <p:nvSpPr>
          <p:cNvPr id="3" name="Content Placeholder 2">
            <a:extLst>
              <a:ext uri="{FF2B5EF4-FFF2-40B4-BE49-F238E27FC236}">
                <a16:creationId xmlns:a16="http://schemas.microsoft.com/office/drawing/2014/main" id="{9AE0F946-576D-B0AE-2D0A-C9B2595008DC}"/>
              </a:ext>
            </a:extLst>
          </p:cNvPr>
          <p:cNvSpPr>
            <a:spLocks noGrp="1"/>
          </p:cNvSpPr>
          <p:nvPr>
            <p:ph idx="1"/>
          </p:nvPr>
        </p:nvSpPr>
        <p:spPr>
          <a:xfrm>
            <a:off x="838200" y="1825625"/>
            <a:ext cx="10515600" cy="4336504"/>
          </a:xfrm>
        </p:spPr>
        <p:txBody>
          <a:bodyPr/>
          <a:lstStyle/>
          <a:p>
            <a:r>
              <a:rPr lang="en-GB" dirty="0"/>
              <a:t>The overwhelming majority of Education services are driven by statutory requirements set out in the relevant legislation.</a:t>
            </a:r>
          </a:p>
          <a:p>
            <a:pPr marL="0" indent="0">
              <a:buNone/>
            </a:pPr>
            <a:endParaRPr lang="en-GB" dirty="0"/>
          </a:p>
          <a:p>
            <a:r>
              <a:rPr lang="en-GB" dirty="0"/>
              <a:t>The Local Government Association has produced a very useful, high level summary of the statutory duties of local authorities that are responsible for education.</a:t>
            </a:r>
          </a:p>
          <a:p>
            <a:pPr marL="0" indent="0">
              <a:buNone/>
            </a:pPr>
            <a:endParaRPr lang="en-GB" dirty="0"/>
          </a:p>
          <a:p>
            <a:r>
              <a:rPr lang="en-GB" dirty="0"/>
              <a:t>This can be accessed via the link below. </a:t>
            </a:r>
          </a:p>
          <a:p>
            <a:pPr marL="0" indent="0">
              <a:buNone/>
            </a:pPr>
            <a:r>
              <a:rPr lang="en-GB" u="sng" dirty="0">
                <a:hlinkClick r:id="rId2"/>
              </a:rPr>
              <a:t>https://www.local.gov.uk/publications/must-know-guide-education</a:t>
            </a:r>
            <a:endParaRPr lang="en-GB" dirty="0"/>
          </a:p>
          <a:p>
            <a:pPr marL="0" indent="0">
              <a:buNone/>
            </a:pPr>
            <a:endParaRPr lang="en-GB" dirty="0"/>
          </a:p>
          <a:p>
            <a:endParaRPr lang="en-GB" dirty="0"/>
          </a:p>
        </p:txBody>
      </p:sp>
      <p:pic>
        <p:nvPicPr>
          <p:cNvPr id="1026" name="Picture 2" descr="Local Government Association">
            <a:extLst>
              <a:ext uri="{FF2B5EF4-FFF2-40B4-BE49-F238E27FC236}">
                <a16:creationId xmlns:a16="http://schemas.microsoft.com/office/drawing/2014/main" id="{4B528A6F-C644-4074-C5B9-70593B979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149" y="177138"/>
            <a:ext cx="1898592" cy="11178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37408D-C1FB-09FD-56C2-3EF8BE406A2D}"/>
              </a:ext>
            </a:extLst>
          </p:cNvPr>
          <p:cNvSpPr/>
          <p:nvPr/>
        </p:nvSpPr>
        <p:spPr>
          <a:xfrm>
            <a:off x="332631" y="1404852"/>
            <a:ext cx="11591110" cy="53237"/>
          </a:xfrm>
          <a:prstGeom prst="rect">
            <a:avLst/>
          </a:prstGeom>
          <a:solidFill>
            <a:srgbClr val="A5A5A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99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1ED3-534A-CB9D-D071-41290E1E5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E757A-3C65-AC9E-6A1E-8B86868B42BC}"/>
              </a:ext>
            </a:extLst>
          </p:cNvPr>
          <p:cNvSpPr>
            <a:spLocks noGrp="1"/>
          </p:cNvSpPr>
          <p:nvPr>
            <p:ph type="title"/>
          </p:nvPr>
        </p:nvSpPr>
        <p:spPr/>
        <p:txBody>
          <a:bodyPr/>
          <a:lstStyle/>
          <a:p>
            <a:r>
              <a:rPr lang="en-GB" dirty="0"/>
              <a:t>EHCPs: Process and Growth </a:t>
            </a:r>
          </a:p>
        </p:txBody>
      </p:sp>
      <p:sp>
        <p:nvSpPr>
          <p:cNvPr id="3" name="Content Placeholder 2">
            <a:extLst>
              <a:ext uri="{FF2B5EF4-FFF2-40B4-BE49-F238E27FC236}">
                <a16:creationId xmlns:a16="http://schemas.microsoft.com/office/drawing/2014/main" id="{836A8751-A45C-C437-CE62-4332A6849AA6}"/>
              </a:ext>
            </a:extLst>
          </p:cNvPr>
          <p:cNvSpPr>
            <a:spLocks noGrp="1"/>
          </p:cNvSpPr>
          <p:nvPr>
            <p:ph idx="1"/>
          </p:nvPr>
        </p:nvSpPr>
        <p:spPr/>
        <p:txBody>
          <a:bodyPr>
            <a:normAutofit fontScale="70000" lnSpcReduction="20000"/>
          </a:bodyPr>
          <a:lstStyle/>
          <a:p>
            <a:pPr marL="0" indent="0">
              <a:buNone/>
            </a:pPr>
            <a:r>
              <a:rPr lang="en-GB" b="1" dirty="0"/>
              <a:t>EHCP Process</a:t>
            </a:r>
          </a:p>
          <a:p>
            <a:pPr marL="0" indent="0">
              <a:buNone/>
            </a:pPr>
            <a:r>
              <a:rPr lang="en-GB" dirty="0"/>
              <a:t>Request for EHCNA  - Decision to assess (6 weeks) – multi-agency assessment – decision to issue an EHCP – draft – consultation – final EHCP (20 weeks total) – Annual Review cycle </a:t>
            </a:r>
          </a:p>
          <a:p>
            <a:pPr marL="0" indent="0">
              <a:buNone/>
            </a:pPr>
            <a:r>
              <a:rPr lang="en-GB" b="1" dirty="0"/>
              <a:t>Demand and growth </a:t>
            </a:r>
          </a:p>
          <a:p>
            <a:pPr marL="0" indent="0">
              <a:buNone/>
            </a:pPr>
            <a:r>
              <a:rPr lang="en-GB" dirty="0"/>
              <a:t>Sustained year-on-year increase in requests and EHCPs</a:t>
            </a:r>
          </a:p>
          <a:p>
            <a:pPr marL="0" indent="0">
              <a:buNone/>
            </a:pPr>
            <a:r>
              <a:rPr lang="en-GB" b="1" dirty="0"/>
              <a:t>Growth driven by:</a:t>
            </a:r>
          </a:p>
          <a:p>
            <a:pPr>
              <a:buFontTx/>
              <a:buChar char="-"/>
            </a:pPr>
            <a:r>
              <a:rPr lang="en-GB" dirty="0"/>
              <a:t>Increased identification of SEND </a:t>
            </a:r>
          </a:p>
          <a:p>
            <a:pPr>
              <a:buFontTx/>
              <a:buChar char="-"/>
            </a:pPr>
            <a:r>
              <a:rPr lang="en-GB" dirty="0"/>
              <a:t>Rising complexity of needs</a:t>
            </a:r>
          </a:p>
          <a:p>
            <a:pPr>
              <a:buFontTx/>
              <a:buChar char="-"/>
            </a:pPr>
            <a:r>
              <a:rPr lang="en-GB" dirty="0"/>
              <a:t>Greater parental awareness and expectations</a:t>
            </a:r>
          </a:p>
          <a:p>
            <a:pPr marL="0" indent="0">
              <a:buNone/>
            </a:pPr>
            <a:r>
              <a:rPr lang="en-GB" b="1" dirty="0"/>
              <a:t>System pressures:</a:t>
            </a:r>
          </a:p>
          <a:p>
            <a:pPr>
              <a:buFontTx/>
              <a:buChar char="-"/>
            </a:pPr>
            <a:r>
              <a:rPr lang="en-GB" dirty="0"/>
              <a:t>Capacity </a:t>
            </a:r>
          </a:p>
          <a:p>
            <a:pPr>
              <a:buFontTx/>
              <a:buChar char="-"/>
            </a:pPr>
            <a:r>
              <a:rPr lang="en-GB" dirty="0"/>
              <a:t>Specialist placements </a:t>
            </a:r>
          </a:p>
          <a:p>
            <a:pPr>
              <a:buFontTx/>
              <a:buChar char="-"/>
            </a:pPr>
            <a:r>
              <a:rPr lang="en-GB" dirty="0"/>
              <a:t>High Needs Block funding</a:t>
            </a:r>
          </a:p>
        </p:txBody>
      </p:sp>
      <p:pic>
        <p:nvPicPr>
          <p:cNvPr id="10" name="Picture 9">
            <a:extLst>
              <a:ext uri="{FF2B5EF4-FFF2-40B4-BE49-F238E27FC236}">
                <a16:creationId xmlns:a16="http://schemas.microsoft.com/office/drawing/2014/main" id="{8101BE63-638B-ECDC-A92F-E50E33EC35D4}"/>
              </a:ext>
            </a:extLst>
          </p:cNvPr>
          <p:cNvPicPr>
            <a:picLocks noChangeAspect="1"/>
          </p:cNvPicPr>
          <p:nvPr/>
        </p:nvPicPr>
        <p:blipFill>
          <a:blip r:embed="rId2"/>
          <a:stretch>
            <a:fillRect/>
          </a:stretch>
        </p:blipFill>
        <p:spPr>
          <a:xfrm>
            <a:off x="6096000" y="4407580"/>
            <a:ext cx="6096000" cy="2249714"/>
          </a:xfrm>
          <a:prstGeom prst="rect">
            <a:avLst/>
          </a:prstGeom>
        </p:spPr>
      </p:pic>
    </p:spTree>
    <p:extLst>
      <p:ext uri="{BB962C8B-B14F-4D97-AF65-F5344CB8AC3E}">
        <p14:creationId xmlns:p14="http://schemas.microsoft.com/office/powerpoint/2010/main" val="275608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1D10-7539-B421-1CCF-89D914FF7608}"/>
              </a:ext>
            </a:extLst>
          </p:cNvPr>
          <p:cNvSpPr>
            <a:spLocks noGrp="1"/>
          </p:cNvSpPr>
          <p:nvPr>
            <p:ph type="title"/>
          </p:nvPr>
        </p:nvSpPr>
        <p:spPr>
          <a:xfrm>
            <a:off x="838200" y="365125"/>
            <a:ext cx="10515600" cy="729157"/>
          </a:xfrm>
        </p:spPr>
        <p:txBody>
          <a:bodyPr/>
          <a:lstStyle/>
          <a:p>
            <a:r>
              <a:rPr lang="en-GB" dirty="0"/>
              <a:t>SEND Inspection and </a:t>
            </a:r>
            <a:r>
              <a:rPr lang="en-GB"/>
              <a:t>SEND Reforms</a:t>
            </a:r>
            <a:endParaRPr lang="en-GB" dirty="0"/>
          </a:p>
        </p:txBody>
      </p:sp>
      <p:sp>
        <p:nvSpPr>
          <p:cNvPr id="3" name="Content Placeholder 2">
            <a:extLst>
              <a:ext uri="{FF2B5EF4-FFF2-40B4-BE49-F238E27FC236}">
                <a16:creationId xmlns:a16="http://schemas.microsoft.com/office/drawing/2014/main" id="{21800BBF-1346-AE28-6E4E-A53B8AF10B23}"/>
              </a:ext>
            </a:extLst>
          </p:cNvPr>
          <p:cNvSpPr>
            <a:spLocks noGrp="1"/>
          </p:cNvSpPr>
          <p:nvPr>
            <p:ph idx="1"/>
          </p:nvPr>
        </p:nvSpPr>
        <p:spPr>
          <a:xfrm>
            <a:off x="838200" y="1290918"/>
            <a:ext cx="10515600" cy="4886045"/>
          </a:xfrm>
        </p:spPr>
        <p:txBody>
          <a:bodyPr>
            <a:normAutofit fontScale="92500" lnSpcReduction="10000"/>
          </a:bodyPr>
          <a:lstStyle/>
          <a:p>
            <a:r>
              <a:rPr lang="en-GB" dirty="0"/>
              <a:t>Ofsted and Care Quality Commission inspected Ofsted in January 2026 – this is an inspection of Essex County Council and the Integrated Care Board</a:t>
            </a:r>
          </a:p>
          <a:p>
            <a:r>
              <a:rPr lang="en-GB" dirty="0"/>
              <a:t>There are three outcomes – Essex received the middle outcome</a:t>
            </a:r>
          </a:p>
          <a:p>
            <a:pPr lvl="1"/>
            <a:r>
              <a:rPr lang="en-GB" dirty="0"/>
              <a:t>“</a:t>
            </a:r>
            <a:r>
              <a:rPr lang="en-GB" i="1" dirty="0"/>
              <a:t>The Local Area Partnership’s arrangements lead to inconsistent experiences and outcomes for children and young people with SEND.   The local area partnership must work together to make improvements”</a:t>
            </a:r>
          </a:p>
          <a:p>
            <a:r>
              <a:rPr lang="en-GB" dirty="0"/>
              <a:t>Inspection Report can be  found here: </a:t>
            </a:r>
            <a:r>
              <a:rPr lang="en-GB" dirty="0">
                <a:hlinkClick r:id="rId2"/>
              </a:rPr>
              <a:t>Essex SEND Inspection Report</a:t>
            </a:r>
            <a:endParaRPr lang="en-GB" dirty="0"/>
          </a:p>
          <a:p>
            <a:endParaRPr lang="en-GB" dirty="0"/>
          </a:p>
          <a:p>
            <a:r>
              <a:rPr lang="en-GB" dirty="0"/>
              <a:t>The Department for Education are have just closed a consultation on their plans to reform the SEND system nationally</a:t>
            </a:r>
          </a:p>
          <a:p>
            <a:r>
              <a:rPr lang="en-GB" dirty="0"/>
              <a:t>All local areas are expected to submit a SEND Reform plan by the 19 June 2026.</a:t>
            </a:r>
          </a:p>
          <a:p>
            <a:endParaRPr lang="en-GB" dirty="0"/>
          </a:p>
        </p:txBody>
      </p:sp>
    </p:spTree>
    <p:extLst>
      <p:ext uri="{BB962C8B-B14F-4D97-AF65-F5344CB8AC3E}">
        <p14:creationId xmlns:p14="http://schemas.microsoft.com/office/powerpoint/2010/main" val="193759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B6DC-886D-DA2B-76C2-4C221822C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B1620-C7AC-6957-9AA4-A69633DC1FB1}"/>
              </a:ext>
            </a:extLst>
          </p:cNvPr>
          <p:cNvSpPr>
            <a:spLocks noGrp="1"/>
          </p:cNvSpPr>
          <p:nvPr>
            <p:ph type="title"/>
          </p:nvPr>
        </p:nvSpPr>
        <p:spPr>
          <a:xfrm>
            <a:off x="230819" y="10048"/>
            <a:ext cx="10795660" cy="515230"/>
          </a:xfrm>
        </p:spPr>
        <p:txBody>
          <a:bodyPr>
            <a:noAutofit/>
          </a:bodyPr>
          <a:lstStyle/>
          <a:p>
            <a:pPr algn="ctr"/>
            <a:r>
              <a:rPr lang="en-GB" sz="3200" b="1" dirty="0"/>
              <a:t>Home to School Transport (H2ST)</a:t>
            </a:r>
            <a:endParaRPr lang="en-GB" sz="3200" b="1" dirty="0">
              <a:latin typeface="+mn-lt"/>
            </a:endParaRPr>
          </a:p>
        </p:txBody>
      </p:sp>
      <p:graphicFrame>
        <p:nvGraphicFramePr>
          <p:cNvPr id="4" name="Table 3">
            <a:extLst>
              <a:ext uri="{FF2B5EF4-FFF2-40B4-BE49-F238E27FC236}">
                <a16:creationId xmlns:a16="http://schemas.microsoft.com/office/drawing/2014/main" id="{B43B0416-497E-3D32-C377-C0A146A24045}"/>
              </a:ext>
            </a:extLst>
          </p:cNvPr>
          <p:cNvGraphicFramePr>
            <a:graphicFrameLocks noGrp="1"/>
          </p:cNvGraphicFramePr>
          <p:nvPr>
            <p:extLst>
              <p:ext uri="{D42A27DB-BD31-4B8C-83A1-F6EECF244321}">
                <p14:modId xmlns:p14="http://schemas.microsoft.com/office/powerpoint/2010/main" val="821428527"/>
              </p:ext>
            </p:extLst>
          </p:nvPr>
        </p:nvGraphicFramePr>
        <p:xfrm>
          <a:off x="276183" y="525278"/>
          <a:ext cx="11639634" cy="6175582"/>
        </p:xfrm>
        <a:graphic>
          <a:graphicData uri="http://schemas.openxmlformats.org/drawingml/2006/table">
            <a:tbl>
              <a:tblPr>
                <a:tableStyleId>{5C22544A-7EE6-4342-B048-85BDC9FD1C3A}</a:tableStyleId>
              </a:tblPr>
              <a:tblGrid>
                <a:gridCol w="5819817">
                  <a:extLst>
                    <a:ext uri="{9D8B030D-6E8A-4147-A177-3AD203B41FA5}">
                      <a16:colId xmlns:a16="http://schemas.microsoft.com/office/drawing/2014/main" val="354825344"/>
                    </a:ext>
                  </a:extLst>
                </a:gridCol>
                <a:gridCol w="5819817">
                  <a:extLst>
                    <a:ext uri="{9D8B030D-6E8A-4147-A177-3AD203B41FA5}">
                      <a16:colId xmlns:a16="http://schemas.microsoft.com/office/drawing/2014/main" val="1975974317"/>
                    </a:ext>
                  </a:extLst>
                </a:gridCol>
              </a:tblGrid>
              <a:tr h="3464571">
                <a:tc gridSpan="2">
                  <a:txBody>
                    <a:bodyPr/>
                    <a:lstStyle/>
                    <a:p>
                      <a:pPr marL="0" indent="0">
                        <a:lnSpc>
                          <a:spcPct val="100000"/>
                        </a:lnSpc>
                        <a:spcBef>
                          <a:spcPts val="0"/>
                        </a:spcBef>
                        <a:spcAft>
                          <a:spcPts val="300"/>
                        </a:spcAft>
                        <a:buNone/>
                      </a:pPr>
                      <a:r>
                        <a:rPr lang="en-GB" sz="1450" b="1" dirty="0"/>
                        <a:t>Scope of the service</a:t>
                      </a:r>
                      <a:endParaRPr lang="en-GB" sz="1450" dirty="0"/>
                    </a:p>
                    <a:p>
                      <a:pPr marL="285750" lvl="0" indent="-285750">
                        <a:lnSpc>
                          <a:spcPct val="100000"/>
                        </a:lnSpc>
                        <a:spcBef>
                          <a:spcPts val="0"/>
                        </a:spcBef>
                        <a:spcAft>
                          <a:spcPts val="300"/>
                        </a:spcAft>
                        <a:buFont typeface="Arial" panose="020B0604020202020204" pitchFamily="34" charset="0"/>
                        <a:buChar char="•"/>
                      </a:pPr>
                      <a:r>
                        <a:rPr lang="en-GB" sz="1450" dirty="0"/>
                        <a:t>Home to School Transport is a statutory function transporting what are known as eligible children up to the age of 16 from a home address to school and back.</a:t>
                      </a:r>
                    </a:p>
                    <a:p>
                      <a:pPr marL="285750" lvl="0" indent="-285750">
                        <a:lnSpc>
                          <a:spcPct val="100000"/>
                        </a:lnSpc>
                        <a:spcBef>
                          <a:spcPts val="0"/>
                        </a:spcBef>
                        <a:spcAft>
                          <a:spcPts val="300"/>
                        </a:spcAft>
                        <a:buFont typeface="Arial" panose="020B0604020202020204" pitchFamily="34" charset="0"/>
                        <a:buChar char="•"/>
                      </a:pPr>
                      <a:r>
                        <a:rPr lang="en-GB" sz="1450" dirty="0"/>
                        <a:t>Children are assessed against a statutory set of eligibility criteria that are based on their age and the distance to the school, whether a route is available to walk, and the impact of any special educational needs/disability. The statutory requirement is there to ensure children have access to school. </a:t>
                      </a:r>
                    </a:p>
                    <a:p>
                      <a:pPr marL="285750" lvl="0" indent="-285750">
                        <a:lnSpc>
                          <a:spcPct val="100000"/>
                        </a:lnSpc>
                        <a:spcBef>
                          <a:spcPts val="0"/>
                        </a:spcBef>
                        <a:spcAft>
                          <a:spcPts val="300"/>
                        </a:spcAft>
                        <a:buFont typeface="Arial" panose="020B0604020202020204" pitchFamily="34" charset="0"/>
                        <a:buChar char="•"/>
                      </a:pPr>
                      <a:r>
                        <a:rPr lang="en-GB" sz="1450" dirty="0"/>
                        <a:t>The two main services are children in mainstream education and children attending schools for children with special educational needs and disabilities (SEND).</a:t>
                      </a:r>
                    </a:p>
                    <a:p>
                      <a:pPr marL="285750" lvl="0" indent="-285750">
                        <a:lnSpc>
                          <a:spcPct val="100000"/>
                        </a:lnSpc>
                        <a:spcBef>
                          <a:spcPts val="0"/>
                        </a:spcBef>
                        <a:spcAft>
                          <a:spcPts val="300"/>
                        </a:spcAft>
                        <a:buFont typeface="Arial" panose="020B0604020202020204" pitchFamily="34" charset="0"/>
                        <a:buChar char="•"/>
                      </a:pPr>
                      <a:r>
                        <a:rPr lang="en-GB" sz="1450" dirty="0"/>
                        <a:t>Mainstream secondary transport is substantially delivered by buses; mainstream primary and SEND transport by minibuses.  Cars are used when smaller numbers of largely SEND children are being transported either because of need, journey length or geography and where they represent the best value.</a:t>
                      </a:r>
                    </a:p>
                    <a:p>
                      <a:pPr marL="285750" lvl="0" indent="-285750">
                        <a:lnSpc>
                          <a:spcPct val="100000"/>
                        </a:lnSpc>
                        <a:spcBef>
                          <a:spcPts val="0"/>
                        </a:spcBef>
                        <a:spcAft>
                          <a:spcPts val="300"/>
                        </a:spcAft>
                        <a:buFont typeface="Arial" panose="020B0604020202020204" pitchFamily="34" charset="0"/>
                        <a:buChar char="•"/>
                      </a:pPr>
                      <a:r>
                        <a:rPr lang="en-GB" sz="1450" dirty="0"/>
                        <a:t>There are also smaller services transporting young people from 16-18 years (which is a discretionary service) and children who are in alternative education provision (which is statutory).</a:t>
                      </a:r>
                    </a:p>
                    <a:p>
                      <a:pPr marL="285750" lvl="0" indent="-285750">
                        <a:lnSpc>
                          <a:spcPct val="100000"/>
                        </a:lnSpc>
                        <a:spcBef>
                          <a:spcPts val="0"/>
                        </a:spcBef>
                        <a:spcAft>
                          <a:spcPts val="300"/>
                        </a:spcAft>
                        <a:buFont typeface="Arial" panose="020B0604020202020204" pitchFamily="34" charset="0"/>
                        <a:buChar char="•"/>
                      </a:pPr>
                      <a:r>
                        <a:rPr lang="en-GB" sz="1450" dirty="0"/>
                        <a:t>Transport costs are driven by people (drivers and Passenger Assistants), vehicles (especially accessible vehicles), fuel, insurance and specialist costs like cleaning.</a:t>
                      </a:r>
                    </a:p>
                    <a:p>
                      <a:pPr marL="285750" lvl="0" indent="-285750">
                        <a:lnSpc>
                          <a:spcPct val="100000"/>
                        </a:lnSpc>
                        <a:spcBef>
                          <a:spcPts val="0"/>
                        </a:spcBef>
                        <a:spcAft>
                          <a:spcPts val="300"/>
                        </a:spcAft>
                        <a:buFont typeface="Arial" panose="020B0604020202020204" pitchFamily="34" charset="0"/>
                        <a:buChar char="•"/>
                      </a:pPr>
                      <a:r>
                        <a:rPr lang="en-GB" sz="1450" dirty="0"/>
                        <a:t>Essex has high levels of provision because of its rurality and scale (twice the size of Greater London).</a:t>
                      </a:r>
                    </a:p>
                  </a:txBody>
                  <a:tcPr anchor="ctr"/>
                </a:tc>
                <a:tc hMerge="1">
                  <a:txBody>
                    <a:bodyPr/>
                    <a:lstStyle/>
                    <a:p>
                      <a:endParaRPr lang="en-GB"/>
                    </a:p>
                  </a:txBody>
                  <a:tcPr/>
                </a:tc>
                <a:extLst>
                  <a:ext uri="{0D108BD9-81ED-4DB2-BD59-A6C34878D82A}">
                    <a16:rowId xmlns:a16="http://schemas.microsoft.com/office/drawing/2014/main" val="3466150203"/>
                  </a:ext>
                </a:extLst>
              </a:tr>
              <a:tr h="277979">
                <a:tc gridSpan="2">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1450" b="1" dirty="0"/>
                        <a:t>Key Metrics: </a:t>
                      </a:r>
                      <a:r>
                        <a:rPr lang="en-GB" sz="1450" b="1" i="1" dirty="0"/>
                        <a:t>Schools &amp; Colleges Served: </a:t>
                      </a:r>
                      <a:r>
                        <a:rPr lang="en-GB" sz="1450" dirty="0"/>
                        <a:t>418 within Essex. 165 outside of Essex.</a:t>
                      </a:r>
                    </a:p>
                  </a:txBody>
                  <a:tcPr anchor="ctr">
                    <a:solidFill>
                      <a:srgbClr val="E9EBF5"/>
                    </a:solidFill>
                  </a:tcPr>
                </a:tc>
                <a:tc hMerge="1">
                  <a:txBody>
                    <a:bodyPr/>
                    <a:lstStyle/>
                    <a:p>
                      <a:pPr marL="0" indent="0">
                        <a:lnSpc>
                          <a:spcPct val="100000"/>
                        </a:lnSpc>
                        <a:spcBef>
                          <a:spcPts val="0"/>
                        </a:spcBef>
                        <a:spcAft>
                          <a:spcPts val="300"/>
                        </a:spcAft>
                        <a:buNone/>
                      </a:pPr>
                      <a:endParaRPr lang="en-GB" sz="1450" dirty="0"/>
                    </a:p>
                  </a:txBody>
                  <a:tcPr anchor="ctr"/>
                </a:tc>
                <a:extLst>
                  <a:ext uri="{0D108BD9-81ED-4DB2-BD59-A6C34878D82A}">
                    <a16:rowId xmlns:a16="http://schemas.microsoft.com/office/drawing/2014/main" val="3013847477"/>
                  </a:ext>
                </a:extLst>
              </a:tr>
              <a:tr h="658702">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450" b="1" i="1" dirty="0"/>
                        <a:t>Mainstream H2ST: 	</a:t>
                      </a:r>
                      <a:r>
                        <a:rPr lang="en-GB" sz="1450" dirty="0"/>
                        <a:t>9,288 children.  2026/27 budget: £14.9m. </a:t>
                      </a: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450" dirty="0"/>
                        <a:t>Largely delivered by buses (secondary) or minibuses (primary). </a:t>
                      </a:r>
                    </a:p>
                  </a:txBody>
                  <a:tcPr>
                    <a:solidFill>
                      <a:srgbClr val="E9EBF5"/>
                    </a:solidFill>
                  </a:tcPr>
                </a:tc>
                <a:tc>
                  <a:txBody>
                    <a:bodyPr/>
                    <a:lstStyle/>
                    <a:p>
                      <a:pPr marL="0" indent="0">
                        <a:lnSpc>
                          <a:spcPct val="100000"/>
                        </a:lnSpc>
                        <a:spcBef>
                          <a:spcPts val="0"/>
                        </a:spcBef>
                        <a:spcAft>
                          <a:spcPts val="300"/>
                        </a:spcAft>
                        <a:buNone/>
                      </a:pPr>
                      <a:r>
                        <a:rPr lang="en-GB" sz="1450" b="1" i="1" dirty="0"/>
                        <a:t>SEND H2ST: </a:t>
                      </a:r>
                      <a:r>
                        <a:rPr lang="en-GB" sz="1450" dirty="0"/>
                        <a:t>4,937 children. 2026/27 budget: £53.1m. Largely delivered by minibuses and cars because of smaller numbers and longer distances</a:t>
                      </a:r>
                    </a:p>
                  </a:txBody>
                  <a:tcPr>
                    <a:solidFill>
                      <a:srgbClr val="E9EBF5"/>
                    </a:solidFill>
                  </a:tcPr>
                </a:tc>
                <a:extLst>
                  <a:ext uri="{0D108BD9-81ED-4DB2-BD59-A6C34878D82A}">
                    <a16:rowId xmlns:a16="http://schemas.microsoft.com/office/drawing/2014/main" val="4165319264"/>
                  </a:ext>
                </a:extLst>
              </a:tr>
              <a:tr h="1166157">
                <a:tc gridSpan="2">
                  <a:txBody>
                    <a:bodyPr/>
                    <a:lstStyle/>
                    <a:p>
                      <a:pPr marL="0" indent="0">
                        <a:lnSpc>
                          <a:spcPct val="100000"/>
                        </a:lnSpc>
                        <a:spcBef>
                          <a:spcPts val="0"/>
                        </a:spcBef>
                        <a:spcAft>
                          <a:spcPts val="300"/>
                        </a:spcAft>
                        <a:buNone/>
                      </a:pPr>
                      <a:r>
                        <a:rPr lang="en-GB" sz="1450" b="1" dirty="0"/>
                        <a:t>Operational Structure</a:t>
                      </a:r>
                      <a:endParaRPr lang="en-GB" sz="1450" dirty="0"/>
                    </a:p>
                    <a:p>
                      <a:pPr marL="285750" lvl="0" indent="-285750">
                        <a:spcBef>
                          <a:spcPts val="0"/>
                        </a:spcBef>
                        <a:spcAft>
                          <a:spcPts val="300"/>
                        </a:spcAft>
                        <a:buFont typeface="Arial" panose="020B0604020202020204" pitchFamily="34" charset="0"/>
                        <a:buChar char="•"/>
                      </a:pPr>
                      <a:r>
                        <a:rPr lang="en-GB" sz="1450" dirty="0"/>
                        <a:t>Services are substantially delivered through competitive tender by commercial providers (94 contracts).</a:t>
                      </a:r>
                    </a:p>
                    <a:p>
                      <a:pPr marL="285750" lvl="0" indent="-285750">
                        <a:spcBef>
                          <a:spcPts val="0"/>
                        </a:spcBef>
                        <a:spcAft>
                          <a:spcPts val="300"/>
                        </a:spcAft>
                        <a:buFont typeface="Arial" panose="020B0604020202020204" pitchFamily="34" charset="0"/>
                        <a:buChar char="•"/>
                      </a:pPr>
                      <a:r>
                        <a:rPr lang="en-GB" sz="1450" dirty="0"/>
                        <a:t>Children are assessed for eligibility within the Education service and transport services are managed in the Integrated Passenger Transport Unit within Highways and Transport.</a:t>
                      </a:r>
                    </a:p>
                    <a:p>
                      <a:pPr marL="285750" lvl="0" indent="-285750">
                        <a:spcBef>
                          <a:spcPts val="0"/>
                        </a:spcBef>
                        <a:spcAft>
                          <a:spcPts val="300"/>
                        </a:spcAft>
                        <a:buFont typeface="Arial" panose="020B0604020202020204" pitchFamily="34" charset="0"/>
                        <a:buChar char="•"/>
                      </a:pPr>
                      <a:r>
                        <a:rPr lang="en-GB" sz="1450" dirty="0"/>
                        <a:t>Services benchmark extremely well against other similar authorities for efficiency – often ECC is the best performer in terms of cost per child.</a:t>
                      </a:r>
                    </a:p>
                  </a:txBody>
                  <a:tcPr anchor="ctr"/>
                </a:tc>
                <a:tc hMerge="1">
                  <a:txBody>
                    <a:bodyPr/>
                    <a:lstStyle/>
                    <a:p>
                      <a:endParaRPr lang="en-GB"/>
                    </a:p>
                  </a:txBody>
                  <a:tcPr/>
                </a:tc>
                <a:extLst>
                  <a:ext uri="{0D108BD9-81ED-4DB2-BD59-A6C34878D82A}">
                    <a16:rowId xmlns:a16="http://schemas.microsoft.com/office/drawing/2014/main" val="1722343410"/>
                  </a:ext>
                </a:extLst>
              </a:tr>
            </a:tbl>
          </a:graphicData>
        </a:graphic>
      </p:graphicFrame>
    </p:spTree>
    <p:extLst>
      <p:ext uri="{BB962C8B-B14F-4D97-AF65-F5344CB8AC3E}">
        <p14:creationId xmlns:p14="http://schemas.microsoft.com/office/powerpoint/2010/main" val="287154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C9B2-3AF7-4944-C481-354E6B08A07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45587B4-0A52-BDA7-E964-12A687B8D273}"/>
              </a:ext>
            </a:extLst>
          </p:cNvPr>
          <p:cNvSpPr/>
          <p:nvPr/>
        </p:nvSpPr>
        <p:spPr>
          <a:xfrm>
            <a:off x="385857" y="976486"/>
            <a:ext cx="11330521" cy="562528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7476CE6-D019-D6D6-39E8-299DEC897C8A}"/>
              </a:ext>
            </a:extLst>
          </p:cNvPr>
          <p:cNvSpPr>
            <a:spLocks noGrp="1"/>
          </p:cNvSpPr>
          <p:nvPr>
            <p:ph sz="quarter" idx="4"/>
          </p:nvPr>
        </p:nvSpPr>
        <p:spPr>
          <a:xfrm>
            <a:off x="365760" y="976486"/>
            <a:ext cx="11340570" cy="5625281"/>
          </a:xfrm>
        </p:spPr>
        <p:txBody>
          <a:bodyPr>
            <a:noAutofit/>
          </a:bodyPr>
          <a:lstStyle/>
          <a:p>
            <a:pPr marL="0" indent="0">
              <a:lnSpc>
                <a:spcPct val="110000"/>
              </a:lnSpc>
              <a:spcBef>
                <a:spcPts val="0"/>
              </a:spcBef>
              <a:buNone/>
            </a:pPr>
            <a:r>
              <a:rPr lang="en-GB" sz="2000" b="1" i="0" dirty="0">
                <a:cs typeface="Arial" panose="020B0604020202020204" pitchFamily="34" charset="0"/>
              </a:rPr>
              <a:t>Dedicated Schools Grant (DSG) : </a:t>
            </a:r>
            <a:r>
              <a:rPr lang="en-GB" sz="2000" i="0" dirty="0">
                <a:cs typeface="Arial" panose="020B0604020202020204" pitchFamily="34" charset="0"/>
              </a:rPr>
              <a:t>S</a:t>
            </a:r>
            <a:r>
              <a:rPr lang="en-GB" sz="1800" dirty="0">
                <a:cs typeface="Arial" panose="020B0604020202020204" pitchFamily="34" charset="0"/>
              </a:rPr>
              <a:t>chools and early years providers receive their funding via the DSG. There are 4 blocks to the DSG</a:t>
            </a:r>
          </a:p>
          <a:p>
            <a:pPr lvl="0"/>
            <a:r>
              <a:rPr lang="en-GB" sz="2000" b="1" i="0" dirty="0">
                <a:solidFill>
                  <a:srgbClr val="242424"/>
                </a:solidFill>
                <a:effectLst/>
              </a:rPr>
              <a:t>Schools Block </a:t>
            </a:r>
            <a:r>
              <a:rPr lang="en-GB" sz="1800" b="0" i="0" dirty="0">
                <a:solidFill>
                  <a:srgbClr val="242424"/>
                </a:solidFill>
                <a:effectLst/>
              </a:rPr>
              <a:t>– allocated per pupil via a funding formula which the LA passports on to schools. O</a:t>
            </a:r>
            <a:r>
              <a:rPr lang="en-GB" sz="1800" dirty="0"/>
              <a:t>ption of approving through School Forum a transfer of 0.5% of funds through to any other DSG block (usually High Needs). DfE Secretary state decision if School Forum do not agree, or LA requires to transfer higher than 0.5%.</a:t>
            </a:r>
            <a:endParaRPr lang="en-GB" sz="1800" b="0" i="0" dirty="0">
              <a:solidFill>
                <a:srgbClr val="242424"/>
              </a:solidFill>
              <a:effectLst/>
            </a:endParaRPr>
          </a:p>
          <a:p>
            <a:pPr>
              <a:spcBef>
                <a:spcPts val="600"/>
              </a:spcBef>
            </a:pPr>
            <a:r>
              <a:rPr lang="en-GB" sz="2000" b="1" dirty="0">
                <a:solidFill>
                  <a:srgbClr val="242424"/>
                </a:solidFill>
              </a:rPr>
              <a:t>Early Years Block </a:t>
            </a:r>
            <a:r>
              <a:rPr lang="en-GB" sz="1800" dirty="0">
                <a:solidFill>
                  <a:srgbClr val="242424"/>
                </a:solidFill>
              </a:rPr>
              <a:t>– </a:t>
            </a:r>
            <a:r>
              <a:rPr lang="en-GB" sz="1800" dirty="0"/>
              <a:t>To passport on Early Years Child Care entitlement funding, rising to 30hrs per week (over 38 weeks) from Sept 25 for those eligible from 9mth old to school age. The LA must passport on at least 96% of funding.</a:t>
            </a:r>
          </a:p>
          <a:p>
            <a:pPr>
              <a:spcBef>
                <a:spcPts val="600"/>
              </a:spcBef>
            </a:pPr>
            <a:r>
              <a:rPr lang="en-GB" sz="2000" b="1" dirty="0">
                <a:solidFill>
                  <a:srgbClr val="242424"/>
                </a:solidFill>
              </a:rPr>
              <a:t>High Needs Block (HNB) </a:t>
            </a:r>
            <a:r>
              <a:rPr lang="en-GB" sz="1800" dirty="0">
                <a:solidFill>
                  <a:srgbClr val="242424"/>
                </a:solidFill>
              </a:rPr>
              <a:t>– </a:t>
            </a:r>
            <a:r>
              <a:rPr lang="en-GB" sz="1800" dirty="0"/>
              <a:t>Educational funding for pupils with special educational needs including alternative provisions from early years, school ages, and post 16+ where the pupil has an EHCP Education Health and Care Plan.</a:t>
            </a:r>
            <a:endParaRPr lang="en-GB" sz="1800" i="0" dirty="0">
              <a:solidFill>
                <a:srgbClr val="242424"/>
              </a:solidFill>
              <a:effectLst/>
            </a:endParaRPr>
          </a:p>
          <a:p>
            <a:pPr>
              <a:spcBef>
                <a:spcPts val="600"/>
              </a:spcBef>
            </a:pPr>
            <a:r>
              <a:rPr lang="en-GB" sz="2000" b="1" dirty="0">
                <a:solidFill>
                  <a:srgbClr val="242424"/>
                </a:solidFill>
              </a:rPr>
              <a:t>Central Block </a:t>
            </a:r>
            <a:r>
              <a:rPr lang="en-GB" sz="2000" dirty="0">
                <a:solidFill>
                  <a:srgbClr val="242424"/>
                </a:solidFill>
              </a:rPr>
              <a:t>– </a:t>
            </a:r>
            <a:r>
              <a:rPr lang="en-GB" sz="1800" dirty="0">
                <a:solidFill>
                  <a:srgbClr val="242424"/>
                </a:solidFill>
              </a:rPr>
              <a:t>S</a:t>
            </a:r>
            <a:r>
              <a:rPr lang="en-GB" sz="1800" dirty="0"/>
              <a:t>plit into ‘Ongoing Responsibilities’ (duties LA must carry out for all schools), </a:t>
            </a:r>
            <a:r>
              <a:rPr lang="en-GB" sz="1800" dirty="0" err="1"/>
              <a:t>e.g</a:t>
            </a:r>
            <a:r>
              <a:rPr lang="en-GB" sz="1800" dirty="0"/>
              <a:t> Director of Children/Education services, funding formula distribution, budget monitoring,  school attendance, / admissions and ‘Historic Commitments’. For LAs with Historic commitments, the funding is winding down at rate of 20% each year. </a:t>
            </a:r>
          </a:p>
          <a:p>
            <a:pPr>
              <a:spcBef>
                <a:spcPts val="600"/>
              </a:spcBef>
            </a:pPr>
            <a:r>
              <a:rPr lang="en-GB" sz="2000" b="1" dirty="0"/>
              <a:t>School Forum:</a:t>
            </a:r>
            <a:endParaRPr lang="en-GB" sz="1800" b="1" dirty="0"/>
          </a:p>
          <a:p>
            <a:pPr algn="l">
              <a:spcBef>
                <a:spcPts val="600"/>
              </a:spcBef>
              <a:buFont typeface="Arial" panose="020B0604020202020204" pitchFamily="34" charset="0"/>
              <a:buChar char="•"/>
            </a:pPr>
            <a:r>
              <a:rPr lang="en-GB" sz="1800" b="0" i="0" dirty="0">
                <a:solidFill>
                  <a:srgbClr val="242424"/>
                </a:solidFill>
                <a:effectLst/>
              </a:rPr>
              <a:t>A</a:t>
            </a:r>
            <a:r>
              <a:rPr lang="en-GB" sz="1800" dirty="0">
                <a:solidFill>
                  <a:srgbClr val="242424"/>
                </a:solidFill>
              </a:rPr>
              <a:t> group consisting of representatives from schools, alternative providers, and early years settings who the  LA works with on the allocation of the DSG at a local authority level. </a:t>
            </a:r>
            <a:endParaRPr lang="en-GB" sz="1800" b="1" dirty="0"/>
          </a:p>
          <a:p>
            <a:pPr marL="0" indent="0" algn="l">
              <a:buNone/>
            </a:pPr>
            <a:r>
              <a:rPr lang="en-GB" sz="2000" b="1" dirty="0"/>
              <a:t>DSG pressures: </a:t>
            </a:r>
          </a:p>
          <a:p>
            <a:pPr algn="l">
              <a:spcBef>
                <a:spcPts val="600"/>
              </a:spcBef>
              <a:buFont typeface="Arial" panose="020B0604020202020204" pitchFamily="34" charset="0"/>
              <a:buChar char="•"/>
            </a:pPr>
            <a:r>
              <a:rPr lang="en-GB" sz="1800" b="0" i="0" dirty="0">
                <a:solidFill>
                  <a:srgbClr val="242424"/>
                </a:solidFill>
                <a:effectLst/>
              </a:rPr>
              <a:t>Some maintained schools across the Essex Area have a deficit budget. </a:t>
            </a:r>
          </a:p>
          <a:p>
            <a:pPr algn="l">
              <a:spcBef>
                <a:spcPts val="600"/>
              </a:spcBef>
              <a:buFont typeface="Arial" panose="020B0604020202020204" pitchFamily="34" charset="0"/>
              <a:buChar char="•"/>
            </a:pPr>
            <a:r>
              <a:rPr lang="en-GB" sz="1800" b="0" i="0" dirty="0">
                <a:solidFill>
                  <a:srgbClr val="242424"/>
                </a:solidFill>
                <a:effectLst/>
              </a:rPr>
              <a:t>HNB – ECC currently have a year end deficit as do </a:t>
            </a:r>
            <a:r>
              <a:rPr lang="en-GB" sz="1800" dirty="0">
                <a:solidFill>
                  <a:srgbClr val="242424"/>
                </a:solidFill>
              </a:rPr>
              <a:t>Thurrock</a:t>
            </a:r>
            <a:endParaRPr lang="en-GB" sz="1800" b="0" i="0" dirty="0">
              <a:solidFill>
                <a:srgbClr val="242424"/>
              </a:solidFill>
              <a:effectLst/>
            </a:endParaRPr>
          </a:p>
        </p:txBody>
      </p:sp>
      <p:sp>
        <p:nvSpPr>
          <p:cNvPr id="7" name="Title 1">
            <a:extLst>
              <a:ext uri="{FF2B5EF4-FFF2-40B4-BE49-F238E27FC236}">
                <a16:creationId xmlns:a16="http://schemas.microsoft.com/office/drawing/2014/main" id="{2ACCBB65-18F9-0E45-96C9-888BD76693FD}"/>
              </a:ext>
            </a:extLst>
          </p:cNvPr>
          <p:cNvSpPr txBox="1">
            <a:spLocks noGrp="1"/>
          </p:cNvSpPr>
          <p:nvPr>
            <p:ph type="title"/>
          </p:nvPr>
        </p:nvSpPr>
        <p:spPr>
          <a:xfrm>
            <a:off x="385857" y="100051"/>
            <a:ext cx="10515600" cy="69526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lang="en-GB" sz="4400" dirty="0">
                <a:solidFill>
                  <a:srgbClr val="000000"/>
                </a:solidFill>
                <a:latin typeface="Calibri" panose="020F0502020204030204" pitchFamily="34" charset="0"/>
                <a:ea typeface="Calibri" panose="020F0502020204030204" pitchFamily="34" charset="0"/>
                <a:cs typeface="Calibri" panose="020F0502020204030204" pitchFamily="34" charset="0"/>
              </a:rPr>
              <a:t>Education Finance</a:t>
            </a:r>
            <a:endParaRPr kumimoji="0" lang="en-GB" sz="44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54EFCBD-65EB-8E50-2DEE-BA3A1AEDFC58}"/>
              </a:ext>
            </a:extLst>
          </p:cNvPr>
          <p:cNvSpPr/>
          <p:nvPr/>
        </p:nvSpPr>
        <p:spPr>
          <a:xfrm>
            <a:off x="385857" y="774162"/>
            <a:ext cx="11320472" cy="814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11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C9B2-3AF7-4944-C481-354E6B08A07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ACCBB65-18F9-0E45-96C9-888BD76693FD}"/>
              </a:ext>
            </a:extLst>
          </p:cNvPr>
          <p:cNvSpPr txBox="1">
            <a:spLocks noGrp="1"/>
          </p:cNvSpPr>
          <p:nvPr>
            <p:ph type="title"/>
          </p:nvPr>
        </p:nvSpPr>
        <p:spPr>
          <a:xfrm>
            <a:off x="385857" y="100051"/>
            <a:ext cx="10515600" cy="69526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lang="en-GB" sz="4000" dirty="0">
                <a:solidFill>
                  <a:srgbClr val="000000"/>
                </a:solidFill>
                <a:latin typeface="Calibri" panose="020F0502020204030204" pitchFamily="34" charset="0"/>
                <a:ea typeface="Calibri" panose="020F0502020204030204" pitchFamily="34" charset="0"/>
                <a:cs typeface="Calibri" panose="020F0502020204030204" pitchFamily="34" charset="0"/>
              </a:rPr>
              <a:t>Dedicated Schools Grant / Maintained Schools</a:t>
            </a:r>
            <a:endParaRPr kumimoji="0" lang="en-GB" sz="40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54EFCBD-65EB-8E50-2DEE-BA3A1AEDFC58}"/>
              </a:ext>
            </a:extLst>
          </p:cNvPr>
          <p:cNvSpPr/>
          <p:nvPr/>
        </p:nvSpPr>
        <p:spPr>
          <a:xfrm>
            <a:off x="385857" y="774162"/>
            <a:ext cx="11320472" cy="8144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4CD9D87-3A42-BC51-C2B8-FCACF008761A}"/>
              </a:ext>
            </a:extLst>
          </p:cNvPr>
          <p:cNvCxnSpPr>
            <a:cxnSpLocks/>
          </p:cNvCxnSpPr>
          <p:nvPr/>
        </p:nvCxnSpPr>
        <p:spPr>
          <a:xfrm>
            <a:off x="0" y="4572000"/>
            <a:ext cx="12091481" cy="0"/>
          </a:xfrm>
          <a:prstGeom prst="line">
            <a:avLst/>
          </a:prstGeom>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id="{44250D2B-F5B6-D494-454E-A14D6B72D51E}"/>
              </a:ext>
            </a:extLst>
          </p:cNvPr>
          <p:cNvPicPr>
            <a:picLocks noChangeAspect="1"/>
          </p:cNvPicPr>
          <p:nvPr/>
        </p:nvPicPr>
        <p:blipFill>
          <a:blip r:embed="rId3"/>
          <a:stretch>
            <a:fillRect/>
          </a:stretch>
        </p:blipFill>
        <p:spPr>
          <a:xfrm>
            <a:off x="4941651" y="4632290"/>
            <a:ext cx="1935804" cy="2050715"/>
          </a:xfrm>
          <a:prstGeom prst="rect">
            <a:avLst/>
          </a:prstGeom>
        </p:spPr>
      </p:pic>
      <p:pic>
        <p:nvPicPr>
          <p:cNvPr id="3" name="Picture 2">
            <a:extLst>
              <a:ext uri="{FF2B5EF4-FFF2-40B4-BE49-F238E27FC236}">
                <a16:creationId xmlns:a16="http://schemas.microsoft.com/office/drawing/2014/main" id="{89F2BACA-4D98-E10D-B174-A87DD22DAED7}"/>
              </a:ext>
            </a:extLst>
          </p:cNvPr>
          <p:cNvPicPr>
            <a:picLocks noChangeAspect="1"/>
          </p:cNvPicPr>
          <p:nvPr/>
        </p:nvPicPr>
        <p:blipFill>
          <a:blip r:embed="rId4"/>
          <a:stretch>
            <a:fillRect/>
          </a:stretch>
        </p:blipFill>
        <p:spPr>
          <a:xfrm>
            <a:off x="2699511" y="1273376"/>
            <a:ext cx="6258964" cy="1927021"/>
          </a:xfrm>
          <a:prstGeom prst="rect">
            <a:avLst/>
          </a:prstGeom>
        </p:spPr>
      </p:pic>
      <p:sp>
        <p:nvSpPr>
          <p:cNvPr id="4" name="TextBox 3">
            <a:extLst>
              <a:ext uri="{FF2B5EF4-FFF2-40B4-BE49-F238E27FC236}">
                <a16:creationId xmlns:a16="http://schemas.microsoft.com/office/drawing/2014/main" id="{DE56ECC4-32AE-4F8F-4194-0F33CF46E77C}"/>
              </a:ext>
            </a:extLst>
          </p:cNvPr>
          <p:cNvSpPr txBox="1"/>
          <p:nvPr/>
        </p:nvSpPr>
        <p:spPr>
          <a:xfrm>
            <a:off x="808892" y="3692769"/>
            <a:ext cx="10668000" cy="523220"/>
          </a:xfrm>
          <a:prstGeom prst="rect">
            <a:avLst/>
          </a:prstGeom>
          <a:noFill/>
        </p:spPr>
        <p:txBody>
          <a:bodyPr wrap="square" rtlCol="0">
            <a:spAutoFit/>
          </a:bodyPr>
          <a:lstStyle/>
          <a:p>
            <a:r>
              <a:rPr lang="en-GB" sz="1400" dirty="0"/>
              <a:t>High Needs Stability Grant will provide additional government support for the financial years 25/26, 26/27, 27/28. the level for the 26/27 and 27/28 is currently unknown.  </a:t>
            </a:r>
          </a:p>
        </p:txBody>
      </p:sp>
    </p:spTree>
    <p:extLst>
      <p:ext uri="{BB962C8B-B14F-4D97-AF65-F5344CB8AC3E}">
        <p14:creationId xmlns:p14="http://schemas.microsoft.com/office/powerpoint/2010/main" val="428372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677E1-C997-C5CE-578D-F43CD250B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FF978-1EDA-D182-32CF-61821DE5D179}"/>
              </a:ext>
            </a:extLst>
          </p:cNvPr>
          <p:cNvSpPr>
            <a:spLocks noGrp="1"/>
          </p:cNvSpPr>
          <p:nvPr>
            <p:ph type="title"/>
          </p:nvPr>
        </p:nvSpPr>
        <p:spPr>
          <a:xfrm>
            <a:off x="318701" y="0"/>
            <a:ext cx="11873299" cy="1065091"/>
          </a:xfrm>
        </p:spPr>
        <p:txBody>
          <a:bodyPr/>
          <a:lstStyle/>
          <a:p>
            <a:r>
              <a:rPr lang="en-GB" sz="3600" dirty="0"/>
              <a:t>How members may become involved in Education services </a:t>
            </a:r>
          </a:p>
        </p:txBody>
      </p:sp>
      <p:sp>
        <p:nvSpPr>
          <p:cNvPr id="3" name="Content Placeholder 2">
            <a:extLst>
              <a:ext uri="{FF2B5EF4-FFF2-40B4-BE49-F238E27FC236}">
                <a16:creationId xmlns:a16="http://schemas.microsoft.com/office/drawing/2014/main" id="{B8EE6419-3750-3F21-005E-E97981357542}"/>
              </a:ext>
            </a:extLst>
          </p:cNvPr>
          <p:cNvSpPr>
            <a:spLocks noGrp="1"/>
          </p:cNvSpPr>
          <p:nvPr>
            <p:ph sz="half" idx="1"/>
          </p:nvPr>
        </p:nvSpPr>
        <p:spPr>
          <a:xfrm>
            <a:off x="442026" y="1123498"/>
            <a:ext cx="11499603" cy="4149725"/>
          </a:xfrm>
        </p:spPr>
        <p:txBody>
          <a:bodyPr/>
          <a:lstStyle/>
          <a:p>
            <a:pPr marL="342900" indent="-342900">
              <a:buFont typeface="Wingdings" panose="05000000000000000000" pitchFamily="2" charset="2"/>
              <a:buChar char="ü"/>
            </a:pPr>
            <a:r>
              <a:rPr lang="en-GB" sz="2000" b="0" dirty="0"/>
              <a:t>All Councillors carry a </a:t>
            </a:r>
            <a:r>
              <a:rPr lang="en-GB" sz="2000" dirty="0"/>
              <a:t>general duty to safeguard and promote the welfare of children </a:t>
            </a:r>
            <a:r>
              <a:rPr lang="en-GB" sz="2000" b="0" dirty="0"/>
              <a:t>and should exercise their powers to support the local authority to develop effective service provision in this area  </a:t>
            </a:r>
          </a:p>
          <a:p>
            <a:pPr marL="342900" indent="-342900">
              <a:buFont typeface="Wingdings" panose="05000000000000000000" pitchFamily="2" charset="2"/>
              <a:buChar char="ü"/>
            </a:pPr>
            <a:r>
              <a:rPr lang="en-GB" sz="2000" dirty="0"/>
              <a:t>You may see / become involved in negative publicity </a:t>
            </a:r>
            <a:r>
              <a:rPr lang="en-GB" sz="2000" b="0" dirty="0"/>
              <a:t>about Education services</a:t>
            </a:r>
          </a:p>
          <a:p>
            <a:pPr marL="342900" indent="-342900">
              <a:buFont typeface="Wingdings" panose="05000000000000000000" pitchFamily="2" charset="2"/>
              <a:buChar char="ü"/>
            </a:pPr>
            <a:r>
              <a:rPr lang="en-GB" sz="2000" dirty="0"/>
              <a:t>Constituents may approach you</a:t>
            </a:r>
            <a:r>
              <a:rPr lang="en-GB" sz="2000" b="0" dirty="0"/>
              <a:t>, they may be distressed, they may make complaints about services, about the way they may have been treated, about the decisions made by the Council and Partner Agencies; they may in some instances be justified, in others they may not </a:t>
            </a:r>
          </a:p>
          <a:p>
            <a:pPr marL="342900" indent="-342900">
              <a:buFont typeface="Wingdings" panose="05000000000000000000" pitchFamily="2" charset="2"/>
              <a:buChar char="ü"/>
            </a:pPr>
            <a:r>
              <a:rPr lang="en-GB" sz="2000" dirty="0"/>
              <a:t>Constituents may complain </a:t>
            </a:r>
            <a:r>
              <a:rPr lang="en-GB" sz="2000" b="0" dirty="0"/>
              <a:t>that their child has not been offered the school want, or delayed education and health care needs assessment or refused transport; they may be concerned about their child experience at school and feel enough is not being done  </a:t>
            </a:r>
          </a:p>
          <a:p>
            <a:pPr marL="342900" indent="-342900">
              <a:buFont typeface="Wingdings" panose="05000000000000000000" pitchFamily="2" charset="2"/>
              <a:buChar char="ü"/>
            </a:pPr>
            <a:r>
              <a:rPr lang="en-GB" sz="2000" dirty="0"/>
              <a:t>You are likely to receive queries from constituents and will want to make Members Enquiries </a:t>
            </a:r>
            <a:r>
              <a:rPr lang="en-GB" sz="2000" b="0" dirty="0"/>
              <a:t>– often there are entirely valid legal reasons why the constituent has not received the outcome </a:t>
            </a:r>
            <a:r>
              <a:rPr lang="en-GB" sz="2000" b="0"/>
              <a:t>they want</a:t>
            </a:r>
            <a:endParaRPr lang="en-GB" sz="2000" b="0" dirty="0"/>
          </a:p>
          <a:p>
            <a:pPr marL="342900" indent="-342900">
              <a:buFont typeface="Wingdings" panose="05000000000000000000" pitchFamily="2" charset="2"/>
              <a:buChar char="ü"/>
            </a:pPr>
            <a:r>
              <a:rPr lang="en-GB" sz="2000" b="0" dirty="0"/>
              <a:t>Through </a:t>
            </a:r>
            <a:r>
              <a:rPr lang="en-GB" sz="2000" dirty="0"/>
              <a:t>Overview and Scrutiny Committees </a:t>
            </a:r>
            <a:r>
              <a:rPr lang="en-GB" sz="2000" b="0" dirty="0"/>
              <a:t>– you should question whether we are delivering effectively and improving outcomes for children</a:t>
            </a:r>
          </a:p>
        </p:txBody>
      </p:sp>
    </p:spTree>
    <p:extLst>
      <p:ext uri="{BB962C8B-B14F-4D97-AF65-F5344CB8AC3E}">
        <p14:creationId xmlns:p14="http://schemas.microsoft.com/office/powerpoint/2010/main" val="134348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Essex County Council">
            <a:extLst>
              <a:ext uri="{FF2B5EF4-FFF2-40B4-BE49-F238E27FC236}">
                <a16:creationId xmlns:a16="http://schemas.microsoft.com/office/drawing/2014/main" id="{AC310BDA-0BD1-0B14-738B-25C6CAE868B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2" name="Picture 8" descr="Welcome to Essex | Essex County Council">
            <a:extLst>
              <a:ext uri="{FF2B5EF4-FFF2-40B4-BE49-F238E27FC236}">
                <a16:creationId xmlns:a16="http://schemas.microsoft.com/office/drawing/2014/main" id="{F0FC458A-3F10-E9E7-F265-C82E801AD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399" y="153328"/>
            <a:ext cx="6948402" cy="8801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49621C-156A-E5CD-0BEE-E158C8F82058}"/>
              </a:ext>
            </a:extLst>
          </p:cNvPr>
          <p:cNvSpPr/>
          <p:nvPr/>
        </p:nvSpPr>
        <p:spPr>
          <a:xfrm>
            <a:off x="0" y="1296140"/>
            <a:ext cx="12192000" cy="556186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C09C84E-C31B-6021-938A-504D6C732EEC}"/>
              </a:ext>
            </a:extLst>
          </p:cNvPr>
          <p:cNvSpPr txBox="1">
            <a:spLocks/>
          </p:cNvSpPr>
          <p:nvPr/>
        </p:nvSpPr>
        <p:spPr>
          <a:xfrm>
            <a:off x="528685" y="2681596"/>
            <a:ext cx="7355682" cy="208820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Questions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and Answers </a:t>
            </a:r>
            <a:endParaRPr kumimoji="0" lang="en-GB" sz="7200" b="0"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Question Mark with solid fill">
            <a:extLst>
              <a:ext uri="{FF2B5EF4-FFF2-40B4-BE49-F238E27FC236}">
                <a16:creationId xmlns:a16="http://schemas.microsoft.com/office/drawing/2014/main" id="{96E0F836-4092-C0AC-2B12-068BA23DA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6481" y="1901469"/>
            <a:ext cx="3359862" cy="3359862"/>
          </a:xfrm>
          <a:prstGeom prst="rect">
            <a:avLst/>
          </a:prstGeom>
        </p:spPr>
      </p:pic>
    </p:spTree>
    <p:extLst>
      <p:ext uri="{BB962C8B-B14F-4D97-AF65-F5344CB8AC3E}">
        <p14:creationId xmlns:p14="http://schemas.microsoft.com/office/powerpoint/2010/main" val="407000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Essex County Council">
            <a:extLst>
              <a:ext uri="{FF2B5EF4-FFF2-40B4-BE49-F238E27FC236}">
                <a16:creationId xmlns:a16="http://schemas.microsoft.com/office/drawing/2014/main" id="{AC310BDA-0BD1-0B14-738B-25C6CAE868B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2" name="Picture 8" descr="Welcome to Essex | Essex County Council">
            <a:extLst>
              <a:ext uri="{FF2B5EF4-FFF2-40B4-BE49-F238E27FC236}">
                <a16:creationId xmlns:a16="http://schemas.microsoft.com/office/drawing/2014/main" id="{F0FC458A-3F10-E9E7-F265-C82E801AD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519" y="107742"/>
            <a:ext cx="6993762" cy="885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49621C-156A-E5CD-0BEE-E158C8F82058}"/>
              </a:ext>
            </a:extLst>
          </p:cNvPr>
          <p:cNvSpPr/>
          <p:nvPr/>
        </p:nvSpPr>
        <p:spPr>
          <a:xfrm>
            <a:off x="0" y="1296140"/>
            <a:ext cx="12192000" cy="556186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C09C84E-C31B-6021-938A-504D6C732EEC}"/>
              </a:ext>
            </a:extLst>
          </p:cNvPr>
          <p:cNvSpPr txBox="1">
            <a:spLocks/>
          </p:cNvSpPr>
          <p:nvPr/>
        </p:nvSpPr>
        <p:spPr>
          <a:xfrm>
            <a:off x="897977" y="3059115"/>
            <a:ext cx="5886679" cy="171068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Appendix</a:t>
            </a:r>
          </a:p>
        </p:txBody>
      </p:sp>
    </p:spTree>
    <p:extLst>
      <p:ext uri="{BB962C8B-B14F-4D97-AF65-F5344CB8AC3E}">
        <p14:creationId xmlns:p14="http://schemas.microsoft.com/office/powerpoint/2010/main" val="103467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5709D4-DC73-C474-4E84-FA4BF89991BF}"/>
              </a:ext>
            </a:extLst>
          </p:cNvPr>
          <p:cNvSpPr txBox="1">
            <a:spLocks/>
          </p:cNvSpPr>
          <p:nvPr/>
        </p:nvSpPr>
        <p:spPr>
          <a:xfrm>
            <a:off x="273002" y="133154"/>
            <a:ext cx="11661332" cy="639958"/>
          </a:xfrm>
          <a:prstGeom prst="roundRect">
            <a:avLst/>
          </a:prstGeom>
          <a:noFill/>
        </p:spPr>
        <p:txBody>
          <a:bodyPr vert="horz" lIns="0" tIns="0" rIns="0" bIns="0" rtlCol="0" anchor="ctr">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4000" b="1" kern="1200">
                <a:solidFill>
                  <a:schemeClr val="tx1">
                    <a:lumMod val="85000"/>
                    <a:lumOff val="15000"/>
                  </a:schemeClr>
                </a:solidFill>
                <a:latin typeface="Lexend Black" pitchFamily="2" charset="0"/>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latin typeface="Calibri" panose="020F0502020204030204" pitchFamily="34" charset="0"/>
                <a:ea typeface="Calibri" panose="020F0502020204030204" pitchFamily="34" charset="0"/>
                <a:cs typeface="Calibri" panose="020F0502020204030204" pitchFamily="34" charset="0"/>
              </a:rPr>
              <a:t>Schools, AP and Early Year Settings per District </a:t>
            </a:r>
            <a:endParaRPr kumimoji="0" lang="en-GB" sz="36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64122AB-B72B-EBFE-4F8C-DAB904112C35}"/>
              </a:ext>
            </a:extLst>
          </p:cNvPr>
          <p:cNvPicPr>
            <a:picLocks noChangeAspect="1"/>
          </p:cNvPicPr>
          <p:nvPr/>
        </p:nvPicPr>
        <p:blipFill>
          <a:blip r:embed="rId3"/>
          <a:stretch>
            <a:fillRect/>
          </a:stretch>
        </p:blipFill>
        <p:spPr>
          <a:xfrm>
            <a:off x="1282890" y="947927"/>
            <a:ext cx="8884692" cy="5776919"/>
          </a:xfrm>
          <a:prstGeom prst="rect">
            <a:avLst/>
          </a:prstGeom>
        </p:spPr>
      </p:pic>
    </p:spTree>
    <p:extLst>
      <p:ext uri="{BB962C8B-B14F-4D97-AF65-F5344CB8AC3E}">
        <p14:creationId xmlns:p14="http://schemas.microsoft.com/office/powerpoint/2010/main" val="130292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5307-09EA-FDAF-3350-2AA2CF25A64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A0E827E-2D9B-7B85-1C61-7A4423B8EE77}"/>
              </a:ext>
            </a:extLst>
          </p:cNvPr>
          <p:cNvSpPr txBox="1">
            <a:spLocks/>
          </p:cNvSpPr>
          <p:nvPr/>
        </p:nvSpPr>
        <p:spPr>
          <a:xfrm>
            <a:off x="352298" y="193189"/>
            <a:ext cx="11659134" cy="77285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rgbClr val="000000"/>
                </a:solidFill>
                <a:latin typeface="Calibri" panose="020F0502020204030204" pitchFamily="34" charset="0"/>
                <a:ea typeface="Calibri" panose="020F0502020204030204" pitchFamily="34" charset="0"/>
                <a:cs typeface="Calibri" panose="020F0502020204030204" pitchFamily="34" charset="0"/>
              </a:rPr>
              <a:t>Glossary</a:t>
            </a:r>
            <a:endParaRPr kumimoji="0" lang="en-GB" sz="44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29306AC-7EEF-E558-4FBC-00318F45E8B6}"/>
              </a:ext>
            </a:extLst>
          </p:cNvPr>
          <p:cNvSpPr/>
          <p:nvPr/>
        </p:nvSpPr>
        <p:spPr>
          <a:xfrm>
            <a:off x="562168" y="1060389"/>
            <a:ext cx="11088000" cy="72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574918-6E67-4BCE-8FAC-928E7973DD55}"/>
              </a:ext>
            </a:extLst>
          </p:cNvPr>
          <p:cNvSpPr/>
          <p:nvPr/>
        </p:nvSpPr>
        <p:spPr>
          <a:xfrm>
            <a:off x="268259" y="879474"/>
            <a:ext cx="11659134" cy="5781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TextBox 6">
            <a:extLst>
              <a:ext uri="{FF2B5EF4-FFF2-40B4-BE49-F238E27FC236}">
                <a16:creationId xmlns:a16="http://schemas.microsoft.com/office/drawing/2014/main" id="{53B5C747-4AF5-D8A0-5A28-56E550E21594}"/>
              </a:ext>
            </a:extLst>
          </p:cNvPr>
          <p:cNvSpPr txBox="1"/>
          <p:nvPr/>
        </p:nvSpPr>
        <p:spPr>
          <a:xfrm>
            <a:off x="264607" y="1009524"/>
            <a:ext cx="11746825" cy="5632311"/>
          </a:xfrm>
          <a:prstGeom prst="rect">
            <a:avLst/>
          </a:prstGeom>
          <a:noFill/>
        </p:spPr>
        <p:txBody>
          <a:bodyPr wrap="square" lIns="91440" tIns="45720" rIns="91440" bIns="45720" anchor="t">
            <a:spAutoFit/>
          </a:bodyPr>
          <a:lstStyle/>
          <a:p>
            <a:pPr marL="342900" indent="-342900">
              <a:buAutoNum type="arabicPeriod"/>
            </a:pPr>
            <a:r>
              <a:rPr lang="en-GB" b="1" dirty="0">
                <a:latin typeface="+mn-lt"/>
              </a:rPr>
              <a:t>Academy</a:t>
            </a:r>
            <a:r>
              <a:rPr lang="en-GB" dirty="0">
                <a:latin typeface="+mn-lt"/>
              </a:rPr>
              <a:t> – is a state funded school which is funded directly by the Department for Education and is independent of local authority control.</a:t>
            </a:r>
          </a:p>
          <a:p>
            <a:pPr marL="342900" indent="-342900">
              <a:buAutoNum type="arabicPeriod"/>
            </a:pPr>
            <a:r>
              <a:rPr lang="en-GB" b="1" dirty="0">
                <a:latin typeface="+mn-lt"/>
              </a:rPr>
              <a:t>Free School </a:t>
            </a:r>
            <a:r>
              <a:rPr lang="en-GB" dirty="0">
                <a:latin typeface="+mn-lt"/>
              </a:rPr>
              <a:t>– are essentially an academy. New schools built under the Free School Programme are funded by the DfE.</a:t>
            </a:r>
          </a:p>
          <a:p>
            <a:pPr marL="342900" indent="-342900">
              <a:buAutoNum type="arabicPeriod"/>
            </a:pPr>
            <a:r>
              <a:rPr lang="en-GB" b="1" dirty="0">
                <a:latin typeface="+mn-lt"/>
              </a:rPr>
              <a:t>Maintained School </a:t>
            </a:r>
            <a:r>
              <a:rPr lang="en-GB" dirty="0">
                <a:latin typeface="+mn-lt"/>
              </a:rPr>
              <a:t>– owned and maintained by local authorities.</a:t>
            </a:r>
          </a:p>
          <a:p>
            <a:pPr marL="342900" indent="-342900">
              <a:buAutoNum type="arabicPeriod"/>
            </a:pPr>
            <a:r>
              <a:rPr lang="en-GB" b="1" dirty="0">
                <a:latin typeface="+mn-lt"/>
              </a:rPr>
              <a:t>EHCP</a:t>
            </a:r>
            <a:r>
              <a:rPr lang="en-GB" dirty="0">
                <a:latin typeface="+mn-lt"/>
              </a:rPr>
              <a:t> – an Education, Health and Care Plan is a legal document setting out a child / young person’s special educational needs, the support they need and the outcomes they would like to achieve.</a:t>
            </a:r>
          </a:p>
          <a:p>
            <a:pPr marL="342900" indent="-342900">
              <a:buAutoNum type="arabicPeriod"/>
            </a:pPr>
            <a:r>
              <a:rPr lang="en-GB" b="1" dirty="0">
                <a:latin typeface="+mn-lt"/>
              </a:rPr>
              <a:t>Dedicated Schools Grant </a:t>
            </a:r>
            <a:r>
              <a:rPr lang="en-GB" dirty="0">
                <a:latin typeface="+mn-lt"/>
              </a:rPr>
              <a:t>– ring-fenced grant funded by the DfE.</a:t>
            </a:r>
          </a:p>
          <a:p>
            <a:pPr marL="342900" indent="-342900">
              <a:buAutoNum type="arabicPeriod"/>
            </a:pPr>
            <a:r>
              <a:rPr lang="en-GB" b="1" dirty="0">
                <a:latin typeface="+mn-lt"/>
              </a:rPr>
              <a:t>Pupil Referral Unit </a:t>
            </a:r>
            <a:r>
              <a:rPr lang="en-GB" dirty="0">
                <a:latin typeface="+mn-lt"/>
              </a:rPr>
              <a:t>– a type of school catering for children who are unable to attend mainstream schools.</a:t>
            </a:r>
          </a:p>
          <a:p>
            <a:pPr marL="342900" indent="-342900">
              <a:buAutoNum type="arabicPeriod"/>
            </a:pPr>
            <a:r>
              <a:rPr lang="en-GB" b="1" dirty="0">
                <a:latin typeface="+mn-lt"/>
              </a:rPr>
              <a:t>Alternative Provision </a:t>
            </a:r>
            <a:r>
              <a:rPr lang="en-GB" dirty="0">
                <a:latin typeface="+mn-lt"/>
              </a:rPr>
              <a:t>– education that a pupil receives away from school and arranged by the local authority. </a:t>
            </a:r>
          </a:p>
          <a:p>
            <a:pPr marL="342900" indent="-342900">
              <a:buAutoNum type="arabicPeriod"/>
            </a:pPr>
            <a:r>
              <a:rPr lang="en-GB" b="1" dirty="0">
                <a:latin typeface="+mn-lt"/>
              </a:rPr>
              <a:t>Independent School </a:t>
            </a:r>
            <a:r>
              <a:rPr lang="en-GB" dirty="0">
                <a:latin typeface="+mn-lt"/>
              </a:rPr>
              <a:t>– education establishment not funded or controlled by local authorities or central government.</a:t>
            </a:r>
          </a:p>
          <a:p>
            <a:pPr marL="342900" indent="-342900">
              <a:buAutoNum type="arabicPeriod"/>
            </a:pPr>
            <a:r>
              <a:rPr lang="en-GB" b="1" dirty="0">
                <a:latin typeface="+mn-lt"/>
              </a:rPr>
              <a:t>Place Funding – </a:t>
            </a:r>
            <a:r>
              <a:rPr lang="en-GB" dirty="0">
                <a:latin typeface="+mn-lt"/>
              </a:rPr>
              <a:t>core funding per each high needs place. £10,000 per place for Special Schools and PRUs and £6,000 per place for Enhanced Provisions.</a:t>
            </a:r>
            <a:endParaRPr lang="en-GB" b="1" dirty="0">
              <a:latin typeface="+mn-lt"/>
            </a:endParaRPr>
          </a:p>
          <a:p>
            <a:pPr marL="342900" indent="-342900">
              <a:buAutoNum type="arabicPeriod"/>
            </a:pPr>
            <a:r>
              <a:rPr lang="en-GB" b="1" dirty="0">
                <a:latin typeface="+mn-lt"/>
              </a:rPr>
              <a:t>Top Up </a:t>
            </a:r>
            <a:r>
              <a:rPr lang="en-GB" dirty="0">
                <a:latin typeface="+mn-lt"/>
              </a:rPr>
              <a:t>– funding required above core funding to meet the needs of each pupil.</a:t>
            </a:r>
          </a:p>
          <a:p>
            <a:pPr marL="342900" indent="-342900">
              <a:buAutoNum type="arabicPeriod"/>
            </a:pPr>
            <a:r>
              <a:rPr lang="en-GB" b="1" dirty="0">
                <a:latin typeface="+mn-lt"/>
              </a:rPr>
              <a:t>Special School </a:t>
            </a:r>
            <a:r>
              <a:rPr lang="en-GB" dirty="0">
                <a:latin typeface="+mn-lt"/>
              </a:rPr>
              <a:t>– a school that specialises in special educational needs.</a:t>
            </a:r>
          </a:p>
          <a:p>
            <a:pPr marL="342900" indent="-342900">
              <a:buAutoNum type="arabicPeriod"/>
            </a:pPr>
            <a:r>
              <a:rPr lang="en-GB" b="1" dirty="0">
                <a:latin typeface="+mn-lt"/>
              </a:rPr>
              <a:t>Schools Forum </a:t>
            </a:r>
            <a:r>
              <a:rPr lang="en-GB" dirty="0">
                <a:latin typeface="+mn-lt"/>
              </a:rPr>
              <a:t>- a statutory body that serves as a channel of communication between local authorities and schools and has a consultative and decision-making role</a:t>
            </a:r>
          </a:p>
          <a:p>
            <a:pPr marL="342900" indent="-342900">
              <a:buAutoNum type="arabicPeriod"/>
            </a:pPr>
            <a:r>
              <a:rPr lang="en-GB" b="1" dirty="0"/>
              <a:t>EY</a:t>
            </a:r>
            <a:r>
              <a:rPr lang="en-GB" dirty="0"/>
              <a:t> – Early Years</a:t>
            </a:r>
            <a:endParaRPr lang="en-GB" dirty="0">
              <a:latin typeface="+mn-lt"/>
            </a:endParaRPr>
          </a:p>
          <a:p>
            <a:pPr marL="342900" indent="-342900">
              <a:buAutoNum type="arabicPeriod"/>
            </a:pPr>
            <a:r>
              <a:rPr lang="en-GB" b="1" dirty="0"/>
              <a:t>PRU</a:t>
            </a:r>
            <a:r>
              <a:rPr lang="en-GB" dirty="0"/>
              <a:t> – Pupil Referral Unit</a:t>
            </a:r>
            <a:endParaRPr lang="en-GB" dirty="0">
              <a:latin typeface="+mn-lt"/>
            </a:endParaRPr>
          </a:p>
          <a:p>
            <a:pPr marL="342900" indent="-342900">
              <a:buAutoNum type="arabicPeriod"/>
            </a:pPr>
            <a:r>
              <a:rPr lang="en-GB" b="1" dirty="0"/>
              <a:t>VAWG – </a:t>
            </a:r>
            <a:r>
              <a:rPr lang="en-GB" dirty="0"/>
              <a:t>Violence Against Women and Girls</a:t>
            </a:r>
          </a:p>
          <a:p>
            <a:pPr marL="342900" indent="-342900">
              <a:buAutoNum type="arabicPeriod"/>
            </a:pPr>
            <a:r>
              <a:rPr lang="en-GB" b="1" dirty="0">
                <a:latin typeface="+mn-lt"/>
              </a:rPr>
              <a:t>SMC </a:t>
            </a:r>
            <a:r>
              <a:rPr lang="en-GB" dirty="0">
                <a:latin typeface="+mn-lt"/>
              </a:rPr>
              <a:t>– Separated Migrant Children</a:t>
            </a:r>
          </a:p>
        </p:txBody>
      </p:sp>
    </p:spTree>
    <p:extLst>
      <p:ext uri="{BB962C8B-B14F-4D97-AF65-F5344CB8AC3E}">
        <p14:creationId xmlns:p14="http://schemas.microsoft.com/office/powerpoint/2010/main" val="136112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3FE1CD-1B34-6CC8-194C-9552BC5A693B}"/>
              </a:ext>
            </a:extLst>
          </p:cNvPr>
          <p:cNvSpPr txBox="1">
            <a:spLocks/>
          </p:cNvSpPr>
          <p:nvPr/>
        </p:nvSpPr>
        <p:spPr>
          <a:xfrm>
            <a:off x="562166" y="285100"/>
            <a:ext cx="10140045" cy="77285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What is Local Authority </a:t>
            </a:r>
            <a:r>
              <a:rPr lang="en-GB" sz="3600" dirty="0">
                <a:solidFill>
                  <a:srgbClr val="000000"/>
                </a:solidFill>
                <a:latin typeface="Calibri" panose="020F0502020204030204" pitchFamily="34" charset="0"/>
                <a:ea typeface="Calibri" panose="020F0502020204030204" pitchFamily="34" charset="0"/>
                <a:cs typeface="Calibri" panose="020F0502020204030204" pitchFamily="34" charset="0"/>
              </a:rPr>
              <a:t>Education Function</a:t>
            </a:r>
            <a:r>
              <a:rPr kumimoji="0" lang="en-GB" sz="36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14BF83B6-5EDF-9008-E9B1-B18F2B139FC7}"/>
              </a:ext>
            </a:extLst>
          </p:cNvPr>
          <p:cNvSpPr/>
          <p:nvPr/>
        </p:nvSpPr>
        <p:spPr>
          <a:xfrm>
            <a:off x="562168" y="1060389"/>
            <a:ext cx="11164120" cy="108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23D6E09-78C0-F380-F9E5-46A3186D3119}"/>
              </a:ext>
            </a:extLst>
          </p:cNvPr>
          <p:cNvSpPr/>
          <p:nvPr/>
        </p:nvSpPr>
        <p:spPr>
          <a:xfrm>
            <a:off x="562167" y="1254258"/>
            <a:ext cx="11164121" cy="5241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TextBox 6">
            <a:extLst>
              <a:ext uri="{FF2B5EF4-FFF2-40B4-BE49-F238E27FC236}">
                <a16:creationId xmlns:a16="http://schemas.microsoft.com/office/drawing/2014/main" id="{802D22D7-8232-51D8-AED7-ABC0879CB58D}"/>
              </a:ext>
            </a:extLst>
          </p:cNvPr>
          <p:cNvSpPr txBox="1"/>
          <p:nvPr/>
        </p:nvSpPr>
        <p:spPr>
          <a:xfrm>
            <a:off x="592845" y="1287636"/>
            <a:ext cx="11133443" cy="4401205"/>
          </a:xfrm>
          <a:prstGeom prst="rect">
            <a:avLst/>
          </a:prstGeom>
          <a:noFill/>
        </p:spPr>
        <p:txBody>
          <a:bodyPr wrap="square">
            <a:spAutoFit/>
          </a:bodyPr>
          <a:lstStyle/>
          <a:p>
            <a:pPr eaLnBrk="0" fontAlgn="base" hangingPunct="0">
              <a:defRPr/>
            </a:pPr>
            <a:r>
              <a:rPr kumimoji="0" lang="en-GB" altLang="en-US" sz="2400" i="0" u="none" strike="noStrike" kern="1200" cap="none" spc="0" normalizeH="0" baseline="0" noProof="0" dirty="0">
                <a:ln>
                  <a:noFill/>
                </a:ln>
                <a:solidFill>
                  <a:srgbClr val="000000"/>
                </a:solidFill>
                <a:effectLst/>
                <a:uLnTx/>
                <a:uFillTx/>
              </a:rPr>
              <a:t>Local Authority Education Services cover a broad range of support to schools and children to ensure children and young people can achieve the best outcomes and live fulfilling lives when leaving school.  These services include: </a:t>
            </a:r>
            <a:endParaRPr lang="en-GB" sz="2400" dirty="0"/>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lang="en-GB" altLang="en-US" dirty="0">
              <a:solidFill>
                <a:srgbClr val="000000"/>
              </a:solidFill>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lang="en-GB" altLang="en-US" dirty="0">
              <a:solidFill>
                <a:srgbClr val="000000"/>
              </a:solidFill>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sz="10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lang="en-GB" altLang="en-US" dirty="0">
              <a:solidFill>
                <a:srgbClr val="000000"/>
              </a:solidFill>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endParaRPr kumimoji="0" lang="en-GB" altLang="en-US"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R="0" lvl="0" algn="l" defTabSz="914400" rtl="0" eaLnBrk="0" fontAlgn="base" latinLnBrk="0" hangingPunct="0">
              <a:lnSpc>
                <a:spcPct val="100000"/>
              </a:lnSpc>
              <a:buClrTx/>
              <a:buSzTx/>
              <a:tabLst/>
              <a:defRPr/>
            </a:pPr>
            <a:r>
              <a:rPr lang="en-GB" altLang="en-US" dirty="0">
                <a:solidFill>
                  <a:srgbClr val="000000"/>
                </a:solidFill>
                <a:latin typeface="Franklin Gothic Book" panose="020B0503020102020204" pitchFamily="34" charset="0"/>
              </a:rPr>
              <a:t> </a:t>
            </a:r>
            <a:endParaRPr kumimoji="0" lang="en-GB" altLang="en-US" sz="1600" b="0" i="0" u="none" strike="noStrike" kern="1200" cap="none" spc="0" normalizeH="0" baseline="0" noProof="0" dirty="0">
              <a:ln>
                <a:noFill/>
              </a:ln>
              <a:solidFill>
                <a:srgbClr val="000000"/>
              </a:solidFill>
              <a:effectLst/>
              <a:uLnTx/>
              <a:uFillTx/>
              <a:latin typeface="Franklin Gothic Book" panose="020B0503020102020204" pitchFamily="34" charset="0"/>
            </a:endParaRPr>
          </a:p>
        </p:txBody>
      </p:sp>
      <p:sp>
        <p:nvSpPr>
          <p:cNvPr id="9" name="Rectangle 8">
            <a:extLst>
              <a:ext uri="{FF2B5EF4-FFF2-40B4-BE49-F238E27FC236}">
                <a16:creationId xmlns:a16="http://schemas.microsoft.com/office/drawing/2014/main" id="{6D2969AE-3DE5-62B8-83DF-D448ED399B4C}"/>
              </a:ext>
            </a:extLst>
          </p:cNvPr>
          <p:cNvSpPr/>
          <p:nvPr/>
        </p:nvSpPr>
        <p:spPr>
          <a:xfrm>
            <a:off x="8046951" y="3670919"/>
            <a:ext cx="1764000" cy="14552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Elective Home Education/Not in Education, Employment or Training (NEET)</a:t>
            </a:r>
            <a:endParaRPr lang="en-GB" i="0" dirty="0">
              <a:solidFill>
                <a:schemeClr val="tx1"/>
              </a:solidFill>
              <a:effectLst/>
              <a:ea typeface="Calibri"/>
              <a:cs typeface="Calibri"/>
            </a:endParaRPr>
          </a:p>
        </p:txBody>
      </p:sp>
      <p:grpSp>
        <p:nvGrpSpPr>
          <p:cNvPr id="20" name="Group 19">
            <a:extLst>
              <a:ext uri="{FF2B5EF4-FFF2-40B4-BE49-F238E27FC236}">
                <a16:creationId xmlns:a16="http://schemas.microsoft.com/office/drawing/2014/main" id="{206DC95D-FD14-7FF4-82B3-7CE5E6853113}"/>
              </a:ext>
            </a:extLst>
          </p:cNvPr>
          <p:cNvGrpSpPr/>
          <p:nvPr/>
        </p:nvGrpSpPr>
        <p:grpSpPr>
          <a:xfrm>
            <a:off x="610244" y="2483856"/>
            <a:ext cx="11055006" cy="3960704"/>
            <a:chOff x="809676" y="2279301"/>
            <a:chExt cx="10826158" cy="2314899"/>
          </a:xfrm>
        </p:grpSpPr>
        <p:sp>
          <p:nvSpPr>
            <p:cNvPr id="8" name="Rectangle 7">
              <a:extLst>
                <a:ext uri="{FF2B5EF4-FFF2-40B4-BE49-F238E27FC236}">
                  <a16:creationId xmlns:a16="http://schemas.microsoft.com/office/drawing/2014/main" id="{ACAB7ECE-18FD-AEA0-BA93-AC68190093C7}"/>
                </a:ext>
              </a:extLst>
            </p:cNvPr>
            <p:cNvSpPr/>
            <p:nvPr/>
          </p:nvSpPr>
          <p:spPr>
            <a:xfrm>
              <a:off x="4442538" y="2279581"/>
              <a:ext cx="1728000" cy="152991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ea typeface="Calibri"/>
                  <a:cs typeface="Calibri"/>
                </a:rPr>
                <a:t>Special Educational Needs and Disabilities (SEND) Assessment, placements, sufficiency,  places, provision</a:t>
              </a:r>
              <a:endParaRPr lang="en-GB" i="0" dirty="0">
                <a:solidFill>
                  <a:schemeClr val="tx1"/>
                </a:solidFill>
                <a:effectLst/>
                <a:ea typeface="Calibri"/>
                <a:cs typeface="Calibri"/>
              </a:endParaRPr>
            </a:p>
          </p:txBody>
        </p:sp>
        <p:sp>
          <p:nvSpPr>
            <p:cNvPr id="10" name="Rectangle 9">
              <a:extLst>
                <a:ext uri="{FF2B5EF4-FFF2-40B4-BE49-F238E27FC236}">
                  <a16:creationId xmlns:a16="http://schemas.microsoft.com/office/drawing/2014/main" id="{7B0A6D6A-C90E-D8B1-20FB-0097F2F83F28}"/>
                </a:ext>
              </a:extLst>
            </p:cNvPr>
            <p:cNvSpPr/>
            <p:nvPr/>
          </p:nvSpPr>
          <p:spPr>
            <a:xfrm>
              <a:off x="6258968" y="2279303"/>
              <a:ext cx="1727484" cy="743597"/>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Alternative provision for children unable to attend school </a:t>
              </a:r>
              <a:endParaRPr lang="en-GB" i="0" dirty="0">
                <a:solidFill>
                  <a:schemeClr val="tx1"/>
                </a:solidFill>
                <a:effectLst/>
                <a:ea typeface="Calibri"/>
                <a:cs typeface="Calibri"/>
              </a:endParaRPr>
            </a:p>
          </p:txBody>
        </p:sp>
        <p:sp>
          <p:nvSpPr>
            <p:cNvPr id="11" name="Rectangle 10">
              <a:extLst>
                <a:ext uri="{FF2B5EF4-FFF2-40B4-BE49-F238E27FC236}">
                  <a16:creationId xmlns:a16="http://schemas.microsoft.com/office/drawing/2014/main" id="{1051CBA7-3A59-5C23-FD28-0BF528A2F689}"/>
                </a:ext>
              </a:extLst>
            </p:cNvPr>
            <p:cNvSpPr/>
            <p:nvPr/>
          </p:nvSpPr>
          <p:spPr>
            <a:xfrm>
              <a:off x="2626107" y="3858167"/>
              <a:ext cx="1728000" cy="736033"/>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i="0" dirty="0">
                  <a:solidFill>
                    <a:schemeClr val="tx1"/>
                  </a:solidFill>
                  <a:effectLst/>
                </a:rPr>
                <a:t>Safeguarding and wellbeing </a:t>
              </a:r>
              <a:r>
                <a:rPr lang="en-GB" dirty="0">
                  <a:solidFill>
                    <a:schemeClr val="tx1"/>
                  </a:solidFill>
                </a:rPr>
                <a:t>duties </a:t>
              </a:r>
              <a:endParaRPr lang="en-GB" i="0" dirty="0">
                <a:solidFill>
                  <a:schemeClr val="tx1"/>
                </a:solidFill>
                <a:effectLst/>
              </a:endParaRPr>
            </a:p>
          </p:txBody>
        </p:sp>
        <p:sp>
          <p:nvSpPr>
            <p:cNvPr id="13" name="Rectangle 12">
              <a:extLst>
                <a:ext uri="{FF2B5EF4-FFF2-40B4-BE49-F238E27FC236}">
                  <a16:creationId xmlns:a16="http://schemas.microsoft.com/office/drawing/2014/main" id="{25403614-49FC-A98B-0D83-615F8D8F77DA}"/>
                </a:ext>
              </a:extLst>
            </p:cNvPr>
            <p:cNvSpPr/>
            <p:nvPr/>
          </p:nvSpPr>
          <p:spPr>
            <a:xfrm>
              <a:off x="4443054" y="3858167"/>
              <a:ext cx="1727484" cy="736033"/>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i="0" dirty="0">
                  <a:solidFill>
                    <a:schemeClr val="tx1"/>
                  </a:solidFill>
                  <a:effectLst/>
                  <a:ea typeface="Calibri"/>
                  <a:cs typeface="Calibri"/>
                </a:rPr>
                <a:t>Virtual school </a:t>
              </a:r>
            </a:p>
          </p:txBody>
        </p:sp>
        <p:sp>
          <p:nvSpPr>
            <p:cNvPr id="3" name="Rectangle 2">
              <a:extLst>
                <a:ext uri="{FF2B5EF4-FFF2-40B4-BE49-F238E27FC236}">
                  <a16:creationId xmlns:a16="http://schemas.microsoft.com/office/drawing/2014/main" id="{0206F28E-27FF-00F8-50FA-E2E5E42BB5CE}"/>
                </a:ext>
              </a:extLst>
            </p:cNvPr>
            <p:cNvSpPr/>
            <p:nvPr/>
          </p:nvSpPr>
          <p:spPr>
            <a:xfrm>
              <a:off x="2626108" y="2283513"/>
              <a:ext cx="1728000" cy="152598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0" dirty="0">
                  <a:solidFill>
                    <a:schemeClr val="tx1"/>
                  </a:solidFill>
                  <a:effectLst/>
                </a:rPr>
                <a:t>Early Years </a:t>
              </a:r>
            </a:p>
            <a:p>
              <a:pPr algn="ctr"/>
              <a:r>
                <a:rPr lang="en-GB" dirty="0">
                  <a:solidFill>
                    <a:schemeClr val="tx1"/>
                  </a:solidFill>
                </a:rPr>
                <a:t>Sufficiency of Places and Early Support in collaboration with Health partners </a:t>
              </a:r>
              <a:endParaRPr lang="en-GB" i="0" dirty="0">
                <a:solidFill>
                  <a:schemeClr val="tx1"/>
                </a:solidFill>
                <a:effectLst/>
              </a:endParaRPr>
            </a:p>
          </p:txBody>
        </p:sp>
        <p:sp>
          <p:nvSpPr>
            <p:cNvPr id="14" name="Rectangle 13">
              <a:extLst>
                <a:ext uri="{FF2B5EF4-FFF2-40B4-BE49-F238E27FC236}">
                  <a16:creationId xmlns:a16="http://schemas.microsoft.com/office/drawing/2014/main" id="{DA349C61-4750-18D3-6D07-BD5BD1426BAF}"/>
                </a:ext>
              </a:extLst>
            </p:cNvPr>
            <p:cNvSpPr/>
            <p:nvPr/>
          </p:nvSpPr>
          <p:spPr>
            <a:xfrm>
              <a:off x="8092437" y="3877207"/>
              <a:ext cx="1728000" cy="71539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0" dirty="0">
                  <a:solidFill>
                    <a:schemeClr val="tx1"/>
                  </a:solidFill>
                  <a:effectLst/>
                </a:rPr>
                <a:t>School </a:t>
              </a:r>
              <a:r>
                <a:rPr lang="en-GB" dirty="0">
                  <a:solidFill>
                    <a:schemeClr val="tx1"/>
                  </a:solidFill>
                </a:rPr>
                <a:t>Crossing Patrol </a:t>
              </a:r>
              <a:endParaRPr lang="en-GB" i="0" dirty="0">
                <a:solidFill>
                  <a:schemeClr val="tx1"/>
                </a:solidFill>
                <a:effectLst/>
              </a:endParaRPr>
            </a:p>
          </p:txBody>
        </p:sp>
        <p:sp>
          <p:nvSpPr>
            <p:cNvPr id="2" name="Rectangle 1">
              <a:extLst>
                <a:ext uri="{FF2B5EF4-FFF2-40B4-BE49-F238E27FC236}">
                  <a16:creationId xmlns:a16="http://schemas.microsoft.com/office/drawing/2014/main" id="{AA44582B-D49A-53D8-A775-28982E747F8A}"/>
                </a:ext>
              </a:extLst>
            </p:cNvPr>
            <p:cNvSpPr/>
            <p:nvPr/>
          </p:nvSpPr>
          <p:spPr>
            <a:xfrm>
              <a:off x="8075758" y="2279301"/>
              <a:ext cx="1728000" cy="63122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0" dirty="0">
                  <a:solidFill>
                    <a:schemeClr val="tx1"/>
                  </a:solidFill>
                  <a:effectLst/>
                </a:rPr>
                <a:t>Youth Work</a:t>
              </a:r>
            </a:p>
            <a:p>
              <a:pPr algn="ctr"/>
              <a:r>
                <a:rPr lang="en-GB" dirty="0">
                  <a:solidFill>
                    <a:schemeClr val="tx1"/>
                  </a:solidFill>
                </a:rPr>
                <a:t>Young Carers</a:t>
              </a:r>
              <a:endParaRPr lang="en-GB" i="0" dirty="0">
                <a:solidFill>
                  <a:schemeClr val="tx1"/>
                </a:solidFill>
                <a:effectLst/>
              </a:endParaRPr>
            </a:p>
          </p:txBody>
        </p:sp>
        <p:sp>
          <p:nvSpPr>
            <p:cNvPr id="15" name="Rectangle 14">
              <a:extLst>
                <a:ext uri="{FF2B5EF4-FFF2-40B4-BE49-F238E27FC236}">
                  <a16:creationId xmlns:a16="http://schemas.microsoft.com/office/drawing/2014/main" id="{BA072F20-381F-3381-021E-61ABC2E70041}"/>
                </a:ext>
              </a:extLst>
            </p:cNvPr>
            <p:cNvSpPr/>
            <p:nvPr/>
          </p:nvSpPr>
          <p:spPr>
            <a:xfrm>
              <a:off x="9908350" y="3456401"/>
              <a:ext cx="1727484" cy="1136203"/>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Education Funding Distribution </a:t>
              </a:r>
              <a:endParaRPr lang="en-US" dirty="0">
                <a:solidFill>
                  <a:schemeClr val="tx1"/>
                </a:solidFill>
              </a:endParaRPr>
            </a:p>
          </p:txBody>
        </p:sp>
        <p:sp>
          <p:nvSpPr>
            <p:cNvPr id="16" name="Rectangle 15">
              <a:extLst>
                <a:ext uri="{FF2B5EF4-FFF2-40B4-BE49-F238E27FC236}">
                  <a16:creationId xmlns:a16="http://schemas.microsoft.com/office/drawing/2014/main" id="{BE4306AC-B46C-823C-85A6-BA533D4E89DA}"/>
                </a:ext>
              </a:extLst>
            </p:cNvPr>
            <p:cNvSpPr/>
            <p:nvPr/>
          </p:nvSpPr>
          <p:spPr>
            <a:xfrm>
              <a:off x="809677" y="2286867"/>
              <a:ext cx="1728000" cy="736033"/>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School admissions and school place planning</a:t>
              </a:r>
              <a:endParaRPr lang="en-GB" i="0" dirty="0">
                <a:solidFill>
                  <a:schemeClr val="tx1"/>
                </a:solidFill>
                <a:effectLst/>
                <a:ea typeface="Calibri"/>
                <a:cs typeface="Calibri"/>
              </a:endParaRPr>
            </a:p>
          </p:txBody>
        </p:sp>
        <p:sp>
          <p:nvSpPr>
            <p:cNvPr id="17" name="Rectangle 16">
              <a:extLst>
                <a:ext uri="{FF2B5EF4-FFF2-40B4-BE49-F238E27FC236}">
                  <a16:creationId xmlns:a16="http://schemas.microsoft.com/office/drawing/2014/main" id="{DB417566-F8DC-12D2-6AB1-B2515E0040AE}"/>
                </a:ext>
              </a:extLst>
            </p:cNvPr>
            <p:cNvSpPr/>
            <p:nvPr/>
          </p:nvSpPr>
          <p:spPr>
            <a:xfrm>
              <a:off x="809676" y="3073463"/>
              <a:ext cx="1728000" cy="736033"/>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Home to School Transport </a:t>
              </a:r>
              <a:endParaRPr lang="en-GB" i="0" dirty="0">
                <a:solidFill>
                  <a:schemeClr val="tx1"/>
                </a:solidFill>
                <a:effectLst/>
                <a:ea typeface="Calibri"/>
                <a:cs typeface="Calibri"/>
              </a:endParaRPr>
            </a:p>
          </p:txBody>
        </p:sp>
        <p:sp>
          <p:nvSpPr>
            <p:cNvPr id="18" name="Rectangle 17">
              <a:extLst>
                <a:ext uri="{FF2B5EF4-FFF2-40B4-BE49-F238E27FC236}">
                  <a16:creationId xmlns:a16="http://schemas.microsoft.com/office/drawing/2014/main" id="{B2D59A06-FDBD-432C-A7A6-8A0D7B8B9AA0}"/>
                </a:ext>
              </a:extLst>
            </p:cNvPr>
            <p:cNvSpPr/>
            <p:nvPr/>
          </p:nvSpPr>
          <p:spPr>
            <a:xfrm>
              <a:off x="811478" y="3858167"/>
              <a:ext cx="1728000" cy="736033"/>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School Attendance</a:t>
              </a:r>
              <a:r>
                <a:rPr lang="en-GB" i="0" dirty="0">
                  <a:solidFill>
                    <a:schemeClr val="tx1"/>
                  </a:solidFill>
                  <a:effectLst/>
                </a:rPr>
                <a:t> </a:t>
              </a:r>
              <a:r>
                <a:rPr lang="en-GB" dirty="0">
                  <a:solidFill>
                    <a:schemeClr val="tx1"/>
                  </a:solidFill>
                </a:rPr>
                <a:t> </a:t>
              </a:r>
              <a:endParaRPr lang="en-GB" i="0" dirty="0">
                <a:solidFill>
                  <a:schemeClr val="tx1"/>
                </a:solidFill>
                <a:effectLst/>
                <a:ea typeface="Calibri"/>
                <a:cs typeface="Calibri"/>
              </a:endParaRPr>
            </a:p>
          </p:txBody>
        </p:sp>
        <p:sp>
          <p:nvSpPr>
            <p:cNvPr id="19" name="Rectangle 18">
              <a:extLst>
                <a:ext uri="{FF2B5EF4-FFF2-40B4-BE49-F238E27FC236}">
                  <a16:creationId xmlns:a16="http://schemas.microsoft.com/office/drawing/2014/main" id="{3C7BFD42-BE28-2350-295C-5AD51B1786B5}"/>
                </a:ext>
              </a:extLst>
            </p:cNvPr>
            <p:cNvSpPr/>
            <p:nvPr/>
          </p:nvSpPr>
          <p:spPr>
            <a:xfrm>
              <a:off x="6258968" y="3073463"/>
              <a:ext cx="1727484" cy="101927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rPr>
                <a:t>School standards and school improvement duties including Traded Services to Schools  / Music Service</a:t>
              </a:r>
              <a:endParaRPr lang="en-GB" sz="1600" dirty="0">
                <a:solidFill>
                  <a:schemeClr val="tx1"/>
                </a:solidFill>
                <a:ea typeface="Calibri"/>
                <a:cs typeface="Calibri"/>
              </a:endParaRPr>
            </a:p>
          </p:txBody>
        </p:sp>
      </p:grpSp>
      <p:sp>
        <p:nvSpPr>
          <p:cNvPr id="21" name="Rectangle 20">
            <a:extLst>
              <a:ext uri="{FF2B5EF4-FFF2-40B4-BE49-F238E27FC236}">
                <a16:creationId xmlns:a16="http://schemas.microsoft.com/office/drawing/2014/main" id="{26B0F8BC-DDC5-9BA8-18D7-8DA7F2023F79}"/>
              </a:ext>
            </a:extLst>
          </p:cNvPr>
          <p:cNvSpPr/>
          <p:nvPr/>
        </p:nvSpPr>
        <p:spPr>
          <a:xfrm>
            <a:off x="6174726" y="5666026"/>
            <a:ext cx="1764000" cy="77580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Children Missing Education </a:t>
            </a:r>
            <a:endParaRPr lang="en-GB" dirty="0">
              <a:solidFill>
                <a:schemeClr val="tx1"/>
              </a:solidFill>
              <a:ea typeface="Calibri"/>
              <a:cs typeface="Calibri"/>
            </a:endParaRPr>
          </a:p>
        </p:txBody>
      </p:sp>
      <p:sp>
        <p:nvSpPr>
          <p:cNvPr id="23" name="Rectangle 22">
            <a:extLst>
              <a:ext uri="{FF2B5EF4-FFF2-40B4-BE49-F238E27FC236}">
                <a16:creationId xmlns:a16="http://schemas.microsoft.com/office/drawing/2014/main" id="{849B8339-237E-B1B5-C776-3BCF0F557988}"/>
              </a:ext>
            </a:extLst>
          </p:cNvPr>
          <p:cNvSpPr/>
          <p:nvPr/>
        </p:nvSpPr>
        <p:spPr>
          <a:xfrm>
            <a:off x="9901250" y="2491676"/>
            <a:ext cx="1764000" cy="1908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Education Capital Investment  </a:t>
            </a:r>
            <a:endParaRPr lang="en-GB" dirty="0">
              <a:solidFill>
                <a:schemeClr val="tx1"/>
              </a:solidFill>
              <a:ea typeface="Calibri"/>
              <a:cs typeface="Calibri"/>
            </a:endParaRPr>
          </a:p>
        </p:txBody>
      </p:sp>
    </p:spTree>
    <p:extLst>
      <p:ext uri="{BB962C8B-B14F-4D97-AF65-F5344CB8AC3E}">
        <p14:creationId xmlns:p14="http://schemas.microsoft.com/office/powerpoint/2010/main" val="47443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B528-80D0-39CD-7511-19C374001FC1}"/>
              </a:ext>
            </a:extLst>
          </p:cNvPr>
          <p:cNvSpPr>
            <a:spLocks noGrp="1"/>
          </p:cNvSpPr>
          <p:nvPr>
            <p:ph type="title"/>
          </p:nvPr>
        </p:nvSpPr>
        <p:spPr>
          <a:xfrm>
            <a:off x="456185" y="117336"/>
            <a:ext cx="10515600" cy="664598"/>
          </a:xfrm>
        </p:spPr>
        <p:txBody>
          <a:bodyPr>
            <a:noAutofit/>
          </a:bodyPr>
          <a:lstStyle/>
          <a:p>
            <a:r>
              <a:rPr kumimoji="0" lang="en-GB"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Legislative Duties: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8A06538-8BE7-98DD-D02B-1C2DC23F90E9}"/>
              </a:ext>
            </a:extLst>
          </p:cNvPr>
          <p:cNvSpPr>
            <a:spLocks noGrp="1"/>
          </p:cNvSpPr>
          <p:nvPr>
            <p:ph sz="half" idx="1"/>
          </p:nvPr>
        </p:nvSpPr>
        <p:spPr>
          <a:xfrm>
            <a:off x="539999" y="1024932"/>
            <a:ext cx="11112004" cy="5127191"/>
          </a:xfrm>
        </p:spPr>
        <p:txBody>
          <a:bodyPr>
            <a:normAutofit/>
          </a:bodyPr>
          <a:lstStyle/>
          <a:p>
            <a:pPr marL="0" indent="0" algn="l">
              <a:lnSpc>
                <a:spcPct val="100000"/>
              </a:lnSpc>
              <a:buNone/>
            </a:pPr>
            <a:r>
              <a:rPr lang="en-GB" sz="2000" b="0" i="0" dirty="0">
                <a:solidFill>
                  <a:srgbClr val="242424"/>
                </a:solidFill>
                <a:effectLst/>
              </a:rPr>
              <a:t>There are various pieces of primary and secondary legislation, alongside government statutory guidance, that govern the functions of local authorities in the field of education. These include but are not limited to:</a:t>
            </a:r>
          </a:p>
          <a:p>
            <a:pPr marL="0" indent="0">
              <a:buNone/>
            </a:pPr>
            <a:endParaRPr lang="en-GB" dirty="0"/>
          </a:p>
        </p:txBody>
      </p:sp>
      <p:sp>
        <p:nvSpPr>
          <p:cNvPr id="14" name="Rectangle 13">
            <a:extLst>
              <a:ext uri="{FF2B5EF4-FFF2-40B4-BE49-F238E27FC236}">
                <a16:creationId xmlns:a16="http://schemas.microsoft.com/office/drawing/2014/main" id="{7ABBB8A9-64E3-BB6E-196E-7BC793D93303}"/>
              </a:ext>
            </a:extLst>
          </p:cNvPr>
          <p:cNvSpPr/>
          <p:nvPr/>
        </p:nvSpPr>
        <p:spPr>
          <a:xfrm>
            <a:off x="6181119" y="4365890"/>
            <a:ext cx="2343071" cy="9144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Early Education and Childcare 2025</a:t>
            </a:r>
          </a:p>
        </p:txBody>
      </p:sp>
      <p:grpSp>
        <p:nvGrpSpPr>
          <p:cNvPr id="3" name="Group 2">
            <a:extLst>
              <a:ext uri="{FF2B5EF4-FFF2-40B4-BE49-F238E27FC236}">
                <a16:creationId xmlns:a16="http://schemas.microsoft.com/office/drawing/2014/main" id="{0010ACA7-D43B-771C-67E5-029C4EF3BC61}"/>
              </a:ext>
            </a:extLst>
          </p:cNvPr>
          <p:cNvGrpSpPr/>
          <p:nvPr/>
        </p:nvGrpSpPr>
        <p:grpSpPr>
          <a:xfrm>
            <a:off x="819696" y="2202150"/>
            <a:ext cx="10552608" cy="3078140"/>
            <a:chOff x="1006979" y="1641365"/>
            <a:chExt cx="10552608" cy="3078140"/>
          </a:xfrm>
        </p:grpSpPr>
        <p:sp>
          <p:nvSpPr>
            <p:cNvPr id="6" name="Rectangle 5">
              <a:extLst>
                <a:ext uri="{FF2B5EF4-FFF2-40B4-BE49-F238E27FC236}">
                  <a16:creationId xmlns:a16="http://schemas.microsoft.com/office/drawing/2014/main" id="{41A3119C-C77B-E68A-7E72-D5D3253F9F63}"/>
                </a:ext>
              </a:extLst>
            </p:cNvPr>
            <p:cNvSpPr/>
            <p:nvPr/>
          </p:nvSpPr>
          <p:spPr>
            <a:xfrm>
              <a:off x="5163417" y="2716447"/>
              <a:ext cx="1548081"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Education Act 2011</a:t>
              </a:r>
            </a:p>
          </p:txBody>
        </p:sp>
        <p:sp>
          <p:nvSpPr>
            <p:cNvPr id="7" name="Rectangle 6">
              <a:extLst>
                <a:ext uri="{FF2B5EF4-FFF2-40B4-BE49-F238E27FC236}">
                  <a16:creationId xmlns:a16="http://schemas.microsoft.com/office/drawing/2014/main" id="{CAAB09C1-CCB6-7571-75B9-423F3F4C05F1}"/>
                </a:ext>
              </a:extLst>
            </p:cNvPr>
            <p:cNvSpPr/>
            <p:nvPr/>
          </p:nvSpPr>
          <p:spPr>
            <a:xfrm>
              <a:off x="3578105" y="2716447"/>
              <a:ext cx="1474403"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Academies Act 2010</a:t>
              </a:r>
            </a:p>
          </p:txBody>
        </p:sp>
        <p:sp>
          <p:nvSpPr>
            <p:cNvPr id="8" name="Rectangle 7">
              <a:extLst>
                <a:ext uri="{FF2B5EF4-FFF2-40B4-BE49-F238E27FC236}">
                  <a16:creationId xmlns:a16="http://schemas.microsoft.com/office/drawing/2014/main" id="{AA5BE2F3-0EFA-C073-C2D1-E9E46F069A9C}"/>
                </a:ext>
              </a:extLst>
            </p:cNvPr>
            <p:cNvSpPr/>
            <p:nvPr/>
          </p:nvSpPr>
          <p:spPr>
            <a:xfrm>
              <a:off x="1006979" y="2718522"/>
              <a:ext cx="2460217"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Education and Inspections Act 2006</a:t>
              </a:r>
            </a:p>
          </p:txBody>
        </p:sp>
        <p:sp>
          <p:nvSpPr>
            <p:cNvPr id="9" name="Rectangle 8">
              <a:extLst>
                <a:ext uri="{FF2B5EF4-FFF2-40B4-BE49-F238E27FC236}">
                  <a16:creationId xmlns:a16="http://schemas.microsoft.com/office/drawing/2014/main" id="{C6BD817D-DB6A-916B-1817-D3104D2A5046}"/>
                </a:ext>
              </a:extLst>
            </p:cNvPr>
            <p:cNvSpPr/>
            <p:nvPr/>
          </p:nvSpPr>
          <p:spPr>
            <a:xfrm>
              <a:off x="1006979" y="1651489"/>
              <a:ext cx="2700000"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Education Act 1996</a:t>
              </a:r>
            </a:p>
          </p:txBody>
        </p:sp>
        <p:sp>
          <p:nvSpPr>
            <p:cNvPr id="10" name="Rectangle 9">
              <a:extLst>
                <a:ext uri="{FF2B5EF4-FFF2-40B4-BE49-F238E27FC236}">
                  <a16:creationId xmlns:a16="http://schemas.microsoft.com/office/drawing/2014/main" id="{62E12457-F96B-BA9D-12F9-770D4DD13A27}"/>
                </a:ext>
              </a:extLst>
            </p:cNvPr>
            <p:cNvSpPr/>
            <p:nvPr/>
          </p:nvSpPr>
          <p:spPr>
            <a:xfrm>
              <a:off x="3867691" y="1654423"/>
              <a:ext cx="4834255"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School Standards and Framework Act 1998</a:t>
              </a:r>
            </a:p>
          </p:txBody>
        </p:sp>
        <p:sp>
          <p:nvSpPr>
            <p:cNvPr id="11" name="Rectangle 10">
              <a:extLst>
                <a:ext uri="{FF2B5EF4-FFF2-40B4-BE49-F238E27FC236}">
                  <a16:creationId xmlns:a16="http://schemas.microsoft.com/office/drawing/2014/main" id="{909A5120-D0DE-AF79-A693-C38D889646EE}"/>
                </a:ext>
              </a:extLst>
            </p:cNvPr>
            <p:cNvSpPr/>
            <p:nvPr/>
          </p:nvSpPr>
          <p:spPr>
            <a:xfrm>
              <a:off x="8859587" y="1641365"/>
              <a:ext cx="2700000"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Education Act 2002</a:t>
              </a:r>
            </a:p>
          </p:txBody>
        </p:sp>
        <p:sp>
          <p:nvSpPr>
            <p:cNvPr id="12" name="Rectangle 11">
              <a:extLst>
                <a:ext uri="{FF2B5EF4-FFF2-40B4-BE49-F238E27FC236}">
                  <a16:creationId xmlns:a16="http://schemas.microsoft.com/office/drawing/2014/main" id="{612C381E-5FB7-58E7-5EB0-7F0FB0039C0E}"/>
                </a:ext>
              </a:extLst>
            </p:cNvPr>
            <p:cNvSpPr/>
            <p:nvPr/>
          </p:nvSpPr>
          <p:spPr>
            <a:xfrm>
              <a:off x="9276387" y="2719989"/>
              <a:ext cx="2283200"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sz="1800" b="0" i="0" dirty="0">
                  <a:solidFill>
                    <a:schemeClr val="bg1"/>
                  </a:solidFill>
                  <a:effectLst/>
                </a:rPr>
                <a:t>Children and Families </a:t>
              </a:r>
            </a:p>
            <a:p>
              <a:pPr marL="38100" algn="ctr"/>
              <a:r>
                <a:rPr lang="en-GB" sz="1800" b="0" i="0" dirty="0">
                  <a:solidFill>
                    <a:schemeClr val="bg1"/>
                  </a:solidFill>
                  <a:effectLst/>
                </a:rPr>
                <a:t>Act 2014</a:t>
              </a:r>
            </a:p>
          </p:txBody>
        </p:sp>
        <p:sp>
          <p:nvSpPr>
            <p:cNvPr id="15" name="Rectangle 14">
              <a:extLst>
                <a:ext uri="{FF2B5EF4-FFF2-40B4-BE49-F238E27FC236}">
                  <a16:creationId xmlns:a16="http://schemas.microsoft.com/office/drawing/2014/main" id="{C4F1CD1F-5591-D6F9-9C3F-382091B1BBC3}"/>
                </a:ext>
              </a:extLst>
            </p:cNvPr>
            <p:cNvSpPr/>
            <p:nvPr/>
          </p:nvSpPr>
          <p:spPr>
            <a:xfrm>
              <a:off x="3867691" y="3807222"/>
              <a:ext cx="2340000" cy="900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School Admissions Code 2021</a:t>
              </a:r>
            </a:p>
          </p:txBody>
        </p:sp>
        <p:sp>
          <p:nvSpPr>
            <p:cNvPr id="16" name="Rectangle 15">
              <a:extLst>
                <a:ext uri="{FF2B5EF4-FFF2-40B4-BE49-F238E27FC236}">
                  <a16:creationId xmlns:a16="http://schemas.microsoft.com/office/drawing/2014/main" id="{C48F251C-685F-52B8-DD1C-BA9CAC16730F}"/>
                </a:ext>
              </a:extLst>
            </p:cNvPr>
            <p:cNvSpPr/>
            <p:nvPr/>
          </p:nvSpPr>
          <p:spPr>
            <a:xfrm>
              <a:off x="1006980" y="3785555"/>
              <a:ext cx="2700000" cy="900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SEND Code of Practice 2015</a:t>
              </a:r>
            </a:p>
          </p:txBody>
        </p:sp>
        <p:sp>
          <p:nvSpPr>
            <p:cNvPr id="17" name="Rectangle 16">
              <a:extLst>
                <a:ext uri="{FF2B5EF4-FFF2-40B4-BE49-F238E27FC236}">
                  <a16:creationId xmlns:a16="http://schemas.microsoft.com/office/drawing/2014/main" id="{CBBD0745-7A30-9876-CDEA-71FD68AD586C}"/>
                </a:ext>
              </a:extLst>
            </p:cNvPr>
            <p:cNvSpPr/>
            <p:nvPr/>
          </p:nvSpPr>
          <p:spPr>
            <a:xfrm>
              <a:off x="8859587" y="3819505"/>
              <a:ext cx="2700000" cy="900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Keeping children safe in Education 2025</a:t>
              </a:r>
            </a:p>
          </p:txBody>
        </p:sp>
      </p:grpSp>
      <p:sp>
        <p:nvSpPr>
          <p:cNvPr id="20" name="TextBox 19">
            <a:extLst>
              <a:ext uri="{FF2B5EF4-FFF2-40B4-BE49-F238E27FC236}">
                <a16:creationId xmlns:a16="http://schemas.microsoft.com/office/drawing/2014/main" id="{F860B5ED-EC35-2633-1302-CADEF278F68F}"/>
              </a:ext>
            </a:extLst>
          </p:cNvPr>
          <p:cNvSpPr txBox="1"/>
          <p:nvPr/>
        </p:nvSpPr>
        <p:spPr>
          <a:xfrm>
            <a:off x="539997" y="5455240"/>
            <a:ext cx="11226621" cy="1015663"/>
          </a:xfrm>
          <a:prstGeom prst="rect">
            <a:avLst/>
          </a:prstGeom>
          <a:noFill/>
        </p:spPr>
        <p:txBody>
          <a:bodyPr wrap="square" rtlCol="0">
            <a:spAutoFit/>
          </a:bodyPr>
          <a:lstStyle/>
          <a:p>
            <a:pPr marL="38100" algn="l"/>
            <a:r>
              <a:rPr lang="en-GB" sz="20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There are also several other statutory guidance documents that cover school attendance, looked after children, alternative provision and </a:t>
            </a:r>
            <a:r>
              <a:rPr lang="en-GB" sz="2000" dirty="0">
                <a:solidFill>
                  <a:srgbClr val="242424"/>
                </a:solidFill>
                <a:latin typeface="Calibri" panose="020F0502020204030204" pitchFamily="34" charset="0"/>
                <a:ea typeface="Calibri" panose="020F0502020204030204" pitchFamily="34" charset="0"/>
                <a:cs typeface="Calibri" panose="020F0502020204030204" pitchFamily="34" charset="0"/>
              </a:rPr>
              <a:t>provision for excluded pupils and school improvement to have due regard to as well.</a:t>
            </a:r>
            <a:endParaRPr lang="en-GB" sz="2000" i="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82AC0620-9A79-1877-8B70-E684E7D36E9B}"/>
              </a:ext>
            </a:extLst>
          </p:cNvPr>
          <p:cNvSpPr/>
          <p:nvPr/>
        </p:nvSpPr>
        <p:spPr>
          <a:xfrm flipV="1">
            <a:off x="539998" y="834148"/>
            <a:ext cx="10832306" cy="108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5B4A28F-3238-98D8-3C52-768E18097DAB}"/>
              </a:ext>
            </a:extLst>
          </p:cNvPr>
          <p:cNvSpPr/>
          <p:nvPr/>
        </p:nvSpPr>
        <p:spPr>
          <a:xfrm>
            <a:off x="6635124" y="3285114"/>
            <a:ext cx="2343071" cy="900000"/>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gn="ctr"/>
            <a:r>
              <a:rPr lang="en-GB" dirty="0"/>
              <a:t>Children’s Wellbeing and Schools Act 2026</a:t>
            </a:r>
            <a:endParaRPr lang="en-GB" sz="1800" b="0" i="0" dirty="0">
              <a:solidFill>
                <a:schemeClr val="bg1"/>
              </a:solidFill>
              <a:effectLst/>
            </a:endParaRPr>
          </a:p>
        </p:txBody>
      </p:sp>
    </p:spTree>
    <p:extLst>
      <p:ext uri="{BB962C8B-B14F-4D97-AF65-F5344CB8AC3E}">
        <p14:creationId xmlns:p14="http://schemas.microsoft.com/office/powerpoint/2010/main" val="187151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B00B14C-C97F-4E2C-0B53-A39DC1DEE676}"/>
              </a:ext>
            </a:extLst>
          </p:cNvPr>
          <p:cNvSpPr/>
          <p:nvPr/>
        </p:nvSpPr>
        <p:spPr>
          <a:xfrm>
            <a:off x="223520" y="1584960"/>
            <a:ext cx="7551215" cy="34544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Children’s Wellbeing and Schools Act 2026 </a:t>
            </a:r>
          </a:p>
        </p:txBody>
      </p:sp>
      <p:sp>
        <p:nvSpPr>
          <p:cNvPr id="7" name="Rectangle: Rounded Corners 6">
            <a:extLst>
              <a:ext uri="{FF2B5EF4-FFF2-40B4-BE49-F238E27FC236}">
                <a16:creationId xmlns:a16="http://schemas.microsoft.com/office/drawing/2014/main" id="{F308A682-C31C-0F57-B739-CA419103C916}"/>
              </a:ext>
            </a:extLst>
          </p:cNvPr>
          <p:cNvSpPr/>
          <p:nvPr/>
        </p:nvSpPr>
        <p:spPr>
          <a:xfrm>
            <a:off x="214878" y="750276"/>
            <a:ext cx="7551215" cy="34700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Crime and Policing Bill</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1477C2A4-D9BD-2D36-934E-E332C973AF9E}"/>
              </a:ext>
            </a:extLst>
          </p:cNvPr>
          <p:cNvSpPr/>
          <p:nvPr/>
        </p:nvSpPr>
        <p:spPr>
          <a:xfrm>
            <a:off x="113279" y="2153312"/>
            <a:ext cx="1577760" cy="1220712"/>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Families First Partnership Programme </a:t>
            </a:r>
          </a:p>
        </p:txBody>
      </p:sp>
      <p:sp>
        <p:nvSpPr>
          <p:cNvPr id="9" name="Rectangle: Rounded Corners 8">
            <a:extLst>
              <a:ext uri="{FF2B5EF4-FFF2-40B4-BE49-F238E27FC236}">
                <a16:creationId xmlns:a16="http://schemas.microsoft.com/office/drawing/2014/main" id="{83C5D65F-CE13-BDB6-86D2-DDD3934A6D6A}"/>
              </a:ext>
            </a:extLst>
          </p:cNvPr>
          <p:cNvSpPr/>
          <p:nvPr/>
        </p:nvSpPr>
        <p:spPr>
          <a:xfrm>
            <a:off x="139279" y="6467205"/>
            <a:ext cx="11850452" cy="306148"/>
          </a:xfrm>
          <a:prstGeom prst="roundRect">
            <a:avLst/>
          </a:prstGeom>
          <a:solidFill>
            <a:srgbClr val="ECB72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Devolution and LGR </a:t>
            </a:r>
          </a:p>
        </p:txBody>
      </p:sp>
      <p:sp>
        <p:nvSpPr>
          <p:cNvPr id="11" name="Rectangle: Rounded Corners 10">
            <a:extLst>
              <a:ext uri="{FF2B5EF4-FFF2-40B4-BE49-F238E27FC236}">
                <a16:creationId xmlns:a16="http://schemas.microsoft.com/office/drawing/2014/main" id="{944C101E-F89E-C1B8-2E46-E76D95D03CDB}"/>
              </a:ext>
            </a:extLst>
          </p:cNvPr>
          <p:cNvSpPr/>
          <p:nvPr/>
        </p:nvSpPr>
        <p:spPr>
          <a:xfrm>
            <a:off x="7828211" y="1849120"/>
            <a:ext cx="4292669" cy="53848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Border, Security, Asylum &amp; Immigration Act 2025</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ED71294D-B50B-35CA-8CE0-D3C050844EDD}"/>
              </a:ext>
            </a:extLst>
          </p:cNvPr>
          <p:cNvSpPr/>
          <p:nvPr/>
        </p:nvSpPr>
        <p:spPr>
          <a:xfrm>
            <a:off x="3281680" y="3472713"/>
            <a:ext cx="1788160" cy="125168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National </a:t>
            </a:r>
            <a:r>
              <a:rPr kumimoji="0" lang="en-GB" sz="1600" b="1" i="0" u="none" strike="noStrike" kern="1200" cap="none" spc="0" normalizeH="0" baseline="0" noProof="0" dirty="0">
                <a:ln>
                  <a:noFill/>
                </a:ln>
                <a:solidFill>
                  <a:prstClr val="white"/>
                </a:solidFill>
                <a:effectLst/>
                <a:uLnTx/>
                <a:uFillTx/>
                <a:latin typeface="Calibri"/>
                <a:ea typeface="+mn-ea"/>
                <a:cs typeface="+mn-cs"/>
              </a:rPr>
              <a:t>Youth Strategy &amp; investment in youth provision  </a:t>
            </a:r>
          </a:p>
        </p:txBody>
      </p:sp>
      <p:sp>
        <p:nvSpPr>
          <p:cNvPr id="13" name="Rectangle: Rounded Corners 12">
            <a:extLst>
              <a:ext uri="{FF2B5EF4-FFF2-40B4-BE49-F238E27FC236}">
                <a16:creationId xmlns:a16="http://schemas.microsoft.com/office/drawing/2014/main" id="{61C53633-D9BE-9804-2B37-FCB0FF96BED8}"/>
              </a:ext>
            </a:extLst>
          </p:cNvPr>
          <p:cNvSpPr/>
          <p:nvPr/>
        </p:nvSpPr>
        <p:spPr>
          <a:xfrm>
            <a:off x="1984631" y="3393440"/>
            <a:ext cx="1286890" cy="1353535"/>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National </a:t>
            </a:r>
            <a:r>
              <a:rPr kumimoji="0" lang="en-GB" sz="1600" b="1" i="0" u="none" strike="noStrike" kern="1200" cap="none" spc="0" normalizeH="0" baseline="0" noProof="0" dirty="0">
                <a:ln>
                  <a:noFill/>
                </a:ln>
                <a:solidFill>
                  <a:prstClr val="white"/>
                </a:solidFill>
                <a:effectLst/>
                <a:uLnTx/>
                <a:uFillTx/>
                <a:latin typeface="Calibri"/>
                <a:ea typeface="+mn-ea"/>
                <a:cs typeface="+mn-cs"/>
              </a:rPr>
              <a:t>Child Poverty Strategy </a:t>
            </a:r>
          </a:p>
        </p:txBody>
      </p:sp>
      <p:sp>
        <p:nvSpPr>
          <p:cNvPr id="15" name="Rectangle: Rounded Corners 14">
            <a:extLst>
              <a:ext uri="{FF2B5EF4-FFF2-40B4-BE49-F238E27FC236}">
                <a16:creationId xmlns:a16="http://schemas.microsoft.com/office/drawing/2014/main" id="{3EDDE213-87C6-A219-2797-923EB272BC48}"/>
              </a:ext>
            </a:extLst>
          </p:cNvPr>
          <p:cNvSpPr/>
          <p:nvPr/>
        </p:nvSpPr>
        <p:spPr>
          <a:xfrm>
            <a:off x="6436561" y="3447737"/>
            <a:ext cx="1285039" cy="1266503"/>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NHS Ten Year Plan</a:t>
            </a:r>
          </a:p>
        </p:txBody>
      </p:sp>
      <p:sp>
        <p:nvSpPr>
          <p:cNvPr id="16" name="Rectangle: Rounded Corners 15">
            <a:extLst>
              <a:ext uri="{FF2B5EF4-FFF2-40B4-BE49-F238E27FC236}">
                <a16:creationId xmlns:a16="http://schemas.microsoft.com/office/drawing/2014/main" id="{ED696547-4AE0-CFC0-D873-9FBD2994025C}"/>
              </a:ext>
            </a:extLst>
          </p:cNvPr>
          <p:cNvSpPr/>
          <p:nvPr/>
        </p:nvSpPr>
        <p:spPr>
          <a:xfrm>
            <a:off x="0" y="3356994"/>
            <a:ext cx="1960880" cy="1427672"/>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Early Years</a:t>
            </a:r>
            <a:r>
              <a:rPr kumimoji="0" lang="en-GB" sz="1600" b="0" i="0" u="none" strike="noStrike" kern="1200" cap="none" spc="0" normalizeH="0" baseline="0" noProof="0" dirty="0">
                <a:ln>
                  <a:noFill/>
                </a:ln>
                <a:solidFill>
                  <a:prstClr val="white"/>
                </a:solidFill>
                <a:effectLst/>
                <a:uLnTx/>
                <a:uFillTx/>
                <a:latin typeface="Calibri"/>
                <a:ea typeface="+mn-ea"/>
                <a:cs typeface="+mn-cs"/>
              </a:rPr>
              <a:t>: Best Start in Life Strategy: Childcare; Best Start Hubs; EY Education </a:t>
            </a:r>
          </a:p>
        </p:txBody>
      </p:sp>
      <p:sp>
        <p:nvSpPr>
          <p:cNvPr id="17" name="Rectangle: Rounded Corners 16">
            <a:extLst>
              <a:ext uri="{FF2B5EF4-FFF2-40B4-BE49-F238E27FC236}">
                <a16:creationId xmlns:a16="http://schemas.microsoft.com/office/drawing/2014/main" id="{B1AF67CF-10E7-3807-F2AD-5F73CB760CA4}"/>
              </a:ext>
            </a:extLst>
          </p:cNvPr>
          <p:cNvSpPr/>
          <p:nvPr/>
        </p:nvSpPr>
        <p:spPr>
          <a:xfrm>
            <a:off x="9712960" y="2360886"/>
            <a:ext cx="1402080" cy="1215434"/>
          </a:xfrm>
          <a:prstGeom prst="roundRect">
            <a:avLst/>
          </a:prstGeom>
          <a:solidFill>
            <a:schemeClr val="accent4">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Young Futures Programme </a:t>
            </a:r>
            <a:r>
              <a:rPr kumimoji="0" lang="en-GB" sz="1600" b="0" i="0" u="none" strike="noStrike" kern="1200" cap="none" spc="0" normalizeH="0" baseline="0" noProof="0" dirty="0">
                <a:ln>
                  <a:noFill/>
                </a:ln>
                <a:solidFill>
                  <a:prstClr val="white"/>
                </a:solidFill>
                <a:effectLst/>
                <a:uLnTx/>
                <a:uFillTx/>
                <a:latin typeface="Calibri"/>
                <a:ea typeface="+mn-ea"/>
                <a:cs typeface="+mn-cs"/>
              </a:rPr>
              <a:t>including Hubs</a:t>
            </a:r>
          </a:p>
        </p:txBody>
      </p:sp>
      <p:sp>
        <p:nvSpPr>
          <p:cNvPr id="18" name="Rectangle: Rounded Corners 17">
            <a:extLst>
              <a:ext uri="{FF2B5EF4-FFF2-40B4-BE49-F238E27FC236}">
                <a16:creationId xmlns:a16="http://schemas.microsoft.com/office/drawing/2014/main" id="{C1D524D9-290A-3D79-E887-1EF3E7CBF56F}"/>
              </a:ext>
            </a:extLst>
          </p:cNvPr>
          <p:cNvSpPr/>
          <p:nvPr/>
        </p:nvSpPr>
        <p:spPr>
          <a:xfrm>
            <a:off x="4036241" y="2183792"/>
            <a:ext cx="1840378" cy="124922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Focus on </a:t>
            </a:r>
            <a:r>
              <a:rPr kumimoji="0" lang="en-GB" sz="1600" b="1" i="0" u="none" strike="noStrike" kern="1200" cap="none" spc="0" normalizeH="0" baseline="0" noProof="0" dirty="0">
                <a:ln>
                  <a:noFill/>
                </a:ln>
                <a:solidFill>
                  <a:prstClr val="white"/>
                </a:solidFill>
                <a:effectLst/>
                <a:uLnTx/>
                <a:uFillTx/>
                <a:latin typeface="Calibri"/>
                <a:ea typeface="+mn-ea"/>
                <a:cs typeface="+mn-cs"/>
              </a:rPr>
              <a:t>Prevent, Youth Violence, Youth Radicalisation, </a:t>
            </a:r>
            <a:r>
              <a:rPr kumimoji="0" lang="en-GB" sz="1600" b="0" i="0" u="none" strike="noStrike" kern="1200" cap="none" spc="0" normalizeH="0" baseline="0" noProof="0" dirty="0">
                <a:ln>
                  <a:noFill/>
                </a:ln>
                <a:solidFill>
                  <a:prstClr val="white"/>
                </a:solidFill>
                <a:effectLst/>
                <a:uLnTx/>
                <a:uFillTx/>
                <a:latin typeface="Calibri"/>
                <a:ea typeface="+mn-ea"/>
                <a:cs typeface="+mn-cs"/>
              </a:rPr>
              <a:t>Southport </a:t>
            </a:r>
            <a:r>
              <a:rPr kumimoji="0" lang="en-GB" sz="1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9" name="Rectangle: Rounded Corners 18">
            <a:extLst>
              <a:ext uri="{FF2B5EF4-FFF2-40B4-BE49-F238E27FC236}">
                <a16:creationId xmlns:a16="http://schemas.microsoft.com/office/drawing/2014/main" id="{BAB99AEC-4DB6-EEAD-55D8-BE7064150A58}"/>
              </a:ext>
            </a:extLst>
          </p:cNvPr>
          <p:cNvSpPr/>
          <p:nvPr/>
        </p:nvSpPr>
        <p:spPr>
          <a:xfrm>
            <a:off x="1640239" y="2118334"/>
            <a:ext cx="2448560" cy="1356386"/>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Sexual abuse: </a:t>
            </a:r>
            <a:r>
              <a:rPr kumimoji="0" lang="en-GB" sz="1600" b="0" i="0" u="none" strike="noStrike" kern="1200" cap="none" spc="0" normalizeH="0" baseline="0" noProof="0" dirty="0">
                <a:ln>
                  <a:noFill/>
                </a:ln>
                <a:solidFill>
                  <a:prstClr val="white"/>
                </a:solidFill>
                <a:effectLst/>
                <a:uLnTx/>
                <a:uFillTx/>
                <a:latin typeface="Calibri"/>
                <a:ea typeface="+mn-ea"/>
                <a:cs typeface="+mn-cs"/>
              </a:rPr>
              <a:t>implementation IICSA / Casey Review: Grooming Inquiry; VAGW Strategy   </a:t>
            </a:r>
          </a:p>
        </p:txBody>
      </p:sp>
      <p:sp>
        <p:nvSpPr>
          <p:cNvPr id="20" name="Rectangle: Rounded Corners 19">
            <a:extLst>
              <a:ext uri="{FF2B5EF4-FFF2-40B4-BE49-F238E27FC236}">
                <a16:creationId xmlns:a16="http://schemas.microsoft.com/office/drawing/2014/main" id="{BE83D171-BB64-B862-603F-BB812913CE25}"/>
              </a:ext>
            </a:extLst>
          </p:cNvPr>
          <p:cNvSpPr/>
          <p:nvPr/>
        </p:nvSpPr>
        <p:spPr>
          <a:xfrm>
            <a:off x="10971770" y="2285687"/>
            <a:ext cx="1098310" cy="1263143"/>
          </a:xfrm>
          <a:prstGeom prst="roundRect">
            <a:avLst/>
          </a:prstGeom>
          <a:solidFill>
            <a:schemeClr val="accent4">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Reform of </a:t>
            </a:r>
            <a:r>
              <a:rPr kumimoji="0" lang="en-GB" sz="1600" b="1" i="0" u="none" strike="noStrike" kern="1200" cap="none" spc="0" normalizeH="0" baseline="0" noProof="0" dirty="0">
                <a:ln>
                  <a:noFill/>
                </a:ln>
                <a:solidFill>
                  <a:prstClr val="white"/>
                </a:solidFill>
                <a:effectLst/>
                <a:uLnTx/>
                <a:uFillTx/>
                <a:latin typeface="Calibri"/>
                <a:ea typeface="+mn-ea"/>
                <a:cs typeface="+mn-cs"/>
              </a:rPr>
              <a:t>Ofsted &amp; CQC  </a:t>
            </a:r>
          </a:p>
        </p:txBody>
      </p:sp>
      <p:sp>
        <p:nvSpPr>
          <p:cNvPr id="21" name="Rectangle: Rounded Corners 20">
            <a:extLst>
              <a:ext uri="{FF2B5EF4-FFF2-40B4-BE49-F238E27FC236}">
                <a16:creationId xmlns:a16="http://schemas.microsoft.com/office/drawing/2014/main" id="{FA79B04C-2658-4694-7A17-963DD172C2AF}"/>
              </a:ext>
            </a:extLst>
          </p:cNvPr>
          <p:cNvSpPr/>
          <p:nvPr/>
        </p:nvSpPr>
        <p:spPr>
          <a:xfrm>
            <a:off x="5753368" y="2196277"/>
            <a:ext cx="1383431" cy="1249224"/>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Schools White Paper and SEND</a:t>
            </a:r>
            <a:r>
              <a:rPr kumimoji="0" lang="en-GB" sz="1600" b="0" i="0" u="none" strike="noStrike" kern="1200" cap="none" spc="0" normalizeH="0" baseline="0" noProof="0" dirty="0">
                <a:ln>
                  <a:noFill/>
                </a:ln>
                <a:solidFill>
                  <a:prstClr val="white"/>
                </a:solidFill>
                <a:effectLst/>
                <a:uLnTx/>
                <a:uFillTx/>
                <a:latin typeface="Calibri"/>
                <a:ea typeface="+mn-ea"/>
                <a:cs typeface="+mn-cs"/>
              </a:rPr>
              <a:t> </a:t>
            </a:r>
            <a:r>
              <a:rPr kumimoji="0" lang="en-GB" sz="1600" b="1" i="0" u="none" strike="noStrike" kern="1200" cap="none" spc="0" normalizeH="0" baseline="0" noProof="0" dirty="0">
                <a:ln>
                  <a:noFill/>
                </a:ln>
                <a:solidFill>
                  <a:prstClr val="white"/>
                </a:solidFill>
                <a:effectLst/>
                <a:uLnTx/>
                <a:uFillTx/>
                <a:latin typeface="Calibri"/>
                <a:ea typeface="+mn-ea"/>
                <a:cs typeface="+mn-cs"/>
              </a:rPr>
              <a:t>reform</a:t>
            </a:r>
            <a:r>
              <a:rPr kumimoji="0" lang="en-GB" sz="16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22" name="Rectangle: Rounded Corners 21">
            <a:extLst>
              <a:ext uri="{FF2B5EF4-FFF2-40B4-BE49-F238E27FC236}">
                <a16:creationId xmlns:a16="http://schemas.microsoft.com/office/drawing/2014/main" id="{34A9A677-FEBA-7A79-30D5-0FC0370AB552}"/>
              </a:ext>
            </a:extLst>
          </p:cNvPr>
          <p:cNvSpPr/>
          <p:nvPr/>
        </p:nvSpPr>
        <p:spPr>
          <a:xfrm>
            <a:off x="8740440" y="3584571"/>
            <a:ext cx="2392079" cy="1231270"/>
          </a:xfrm>
          <a:prstGeom prst="round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School standards</a:t>
            </a:r>
            <a:r>
              <a:rPr kumimoji="0" lang="en-GB" sz="1600" b="0" i="0" u="none" strike="noStrike" kern="1200" cap="none" spc="0" normalizeH="0" baseline="0" noProof="0" dirty="0">
                <a:ln>
                  <a:noFill/>
                </a:ln>
                <a:solidFill>
                  <a:prstClr val="white"/>
                </a:solidFill>
                <a:effectLst/>
                <a:uLnTx/>
                <a:uFillTx/>
                <a:latin typeface="Calibri"/>
                <a:ea typeface="+mn-ea"/>
                <a:cs typeface="+mn-cs"/>
              </a:rPr>
              <a:t>; Curriculum Review; new education inspection &amp; accountability  framework </a:t>
            </a:r>
          </a:p>
        </p:txBody>
      </p:sp>
      <p:sp>
        <p:nvSpPr>
          <p:cNvPr id="23" name="Rectangle: Rounded Corners 22">
            <a:extLst>
              <a:ext uri="{FF2B5EF4-FFF2-40B4-BE49-F238E27FC236}">
                <a16:creationId xmlns:a16="http://schemas.microsoft.com/office/drawing/2014/main" id="{9AC29B21-57E7-C976-9B99-84BB3AC080A7}"/>
              </a:ext>
            </a:extLst>
          </p:cNvPr>
          <p:cNvSpPr/>
          <p:nvPr/>
        </p:nvSpPr>
        <p:spPr>
          <a:xfrm>
            <a:off x="1438282" y="4815841"/>
            <a:ext cx="1467478" cy="1699216"/>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Crime &amp;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Knife crime / safer streets / VAWG / Policing White Paper </a:t>
            </a:r>
          </a:p>
        </p:txBody>
      </p:sp>
      <p:sp>
        <p:nvSpPr>
          <p:cNvPr id="24" name="Rectangle: Rounded Corners 23">
            <a:extLst>
              <a:ext uri="{FF2B5EF4-FFF2-40B4-BE49-F238E27FC236}">
                <a16:creationId xmlns:a16="http://schemas.microsoft.com/office/drawing/2014/main" id="{713DDC03-91B6-DECA-190D-389501E2D082}"/>
              </a:ext>
            </a:extLst>
          </p:cNvPr>
          <p:cNvSpPr/>
          <p:nvPr/>
        </p:nvSpPr>
        <p:spPr>
          <a:xfrm>
            <a:off x="2773970" y="4826000"/>
            <a:ext cx="1229070" cy="1656080"/>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Housing</a:t>
            </a:r>
            <a:r>
              <a:rPr kumimoji="0" lang="en-GB" sz="1600" b="0" i="0" u="none" strike="noStrike" kern="1200" cap="none" spc="0" normalizeH="0" baseline="0" noProof="0" dirty="0">
                <a:ln>
                  <a:noFill/>
                </a:ln>
                <a:solidFill>
                  <a:prstClr val="white"/>
                </a:solidFill>
                <a:effectLst/>
                <a:uLnTx/>
                <a:uFillTx/>
                <a:latin typeface="Calibri"/>
                <a:ea typeface="+mn-ea"/>
                <a:cs typeface="+mn-cs"/>
              </a:rPr>
              <a:t> standards, tenants' rights, growth  </a:t>
            </a:r>
          </a:p>
        </p:txBody>
      </p:sp>
      <p:sp>
        <p:nvSpPr>
          <p:cNvPr id="25" name="Rectangle: Rounded Corners 24">
            <a:extLst>
              <a:ext uri="{FF2B5EF4-FFF2-40B4-BE49-F238E27FC236}">
                <a16:creationId xmlns:a16="http://schemas.microsoft.com/office/drawing/2014/main" id="{6C7615E4-7306-36EE-1033-1B5B1429CB43}"/>
              </a:ext>
            </a:extLst>
          </p:cNvPr>
          <p:cNvSpPr/>
          <p:nvPr/>
        </p:nvSpPr>
        <p:spPr>
          <a:xfrm>
            <a:off x="0" y="4826000"/>
            <a:ext cx="1452879" cy="1676331"/>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Welfare reform / benefits overhaul</a:t>
            </a:r>
            <a:r>
              <a:rPr kumimoji="0" lang="en-GB" sz="1600" b="0" i="0" u="none" strike="noStrike" kern="1200" cap="none" spc="0" normalizeH="0" baseline="0" noProof="0" dirty="0">
                <a:ln>
                  <a:noFill/>
                </a:ln>
                <a:solidFill>
                  <a:prstClr val="white"/>
                </a:solidFill>
                <a:effectLst/>
                <a:uLnTx/>
                <a:uFillTx/>
                <a:latin typeface="Calibri"/>
                <a:ea typeface="+mn-ea"/>
                <a:cs typeface="+mn-cs"/>
              </a:rPr>
              <a:t>; Get Britain Working White Paper </a:t>
            </a:r>
          </a:p>
        </p:txBody>
      </p:sp>
      <p:sp>
        <p:nvSpPr>
          <p:cNvPr id="26" name="Rectangle: Rounded Corners 25">
            <a:extLst>
              <a:ext uri="{FF2B5EF4-FFF2-40B4-BE49-F238E27FC236}">
                <a16:creationId xmlns:a16="http://schemas.microsoft.com/office/drawing/2014/main" id="{0DE8A5DF-E06C-6041-491C-BCFA67766668}"/>
              </a:ext>
            </a:extLst>
          </p:cNvPr>
          <p:cNvSpPr/>
          <p:nvPr/>
        </p:nvSpPr>
        <p:spPr>
          <a:xfrm>
            <a:off x="3916932" y="4869070"/>
            <a:ext cx="1163068" cy="1663809"/>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Economy &amp; Skills </a:t>
            </a:r>
            <a:r>
              <a:rPr kumimoji="0" lang="en-GB" sz="1600" b="0" i="0" u="none" strike="noStrike" kern="1200" cap="none" spc="0" normalizeH="0" baseline="0" noProof="0" dirty="0">
                <a:ln>
                  <a:noFill/>
                </a:ln>
                <a:solidFill>
                  <a:prstClr val="white"/>
                </a:solidFill>
                <a:effectLst/>
                <a:uLnTx/>
                <a:uFillTx/>
                <a:latin typeface="Calibri"/>
                <a:ea typeface="+mn-ea"/>
                <a:cs typeface="+mn-cs"/>
              </a:rPr>
              <a:t>post-16 pathways</a:t>
            </a:r>
          </a:p>
        </p:txBody>
      </p:sp>
      <p:sp>
        <p:nvSpPr>
          <p:cNvPr id="27" name="Rectangle: Rounded Corners 26">
            <a:extLst>
              <a:ext uri="{FF2B5EF4-FFF2-40B4-BE49-F238E27FC236}">
                <a16:creationId xmlns:a16="http://schemas.microsoft.com/office/drawing/2014/main" id="{B7AE3481-9975-20D6-76FA-BEC18AB520C9}"/>
              </a:ext>
            </a:extLst>
          </p:cNvPr>
          <p:cNvSpPr/>
          <p:nvPr/>
        </p:nvSpPr>
        <p:spPr>
          <a:xfrm>
            <a:off x="6217920" y="4927600"/>
            <a:ext cx="1635760" cy="1534159"/>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Tech and AI </a:t>
            </a:r>
            <a:r>
              <a:rPr kumimoji="0" lang="en-GB" sz="1600" b="0" i="0" u="none" strike="noStrike" kern="1200" cap="none" spc="0" normalizeH="0" baseline="0" noProof="0" dirty="0">
                <a:ln>
                  <a:noFill/>
                </a:ln>
                <a:solidFill>
                  <a:prstClr val="white"/>
                </a:solidFill>
                <a:effectLst/>
                <a:uLnTx/>
                <a:uFillTx/>
                <a:latin typeface="Calibri"/>
                <a:ea typeface="+mn-ea"/>
                <a:cs typeface="+mn-cs"/>
              </a:rPr>
              <a:t>in public services / growing awareness of tech &amp; impact of online world</a:t>
            </a:r>
          </a:p>
        </p:txBody>
      </p:sp>
      <p:sp>
        <p:nvSpPr>
          <p:cNvPr id="28" name="Rectangle: Rounded Corners 27">
            <a:extLst>
              <a:ext uri="{FF2B5EF4-FFF2-40B4-BE49-F238E27FC236}">
                <a16:creationId xmlns:a16="http://schemas.microsoft.com/office/drawing/2014/main" id="{58DBF9A1-A259-9429-A9D9-01E18A84CC8B}"/>
              </a:ext>
            </a:extLst>
          </p:cNvPr>
          <p:cNvSpPr/>
          <p:nvPr/>
        </p:nvSpPr>
        <p:spPr>
          <a:xfrm>
            <a:off x="9204959" y="4947921"/>
            <a:ext cx="1940561" cy="1524000"/>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Asylum:</a:t>
            </a:r>
            <a:r>
              <a:rPr kumimoji="0" lang="en-GB" sz="1600" b="0" i="0" u="none" strike="noStrike" kern="1200" cap="none" spc="0" normalizeH="0" baseline="0" noProof="0" dirty="0">
                <a:ln>
                  <a:noFill/>
                </a:ln>
                <a:solidFill>
                  <a:prstClr val="white"/>
                </a:solidFill>
                <a:effectLst/>
                <a:uLnTx/>
                <a:uFillTx/>
                <a:latin typeface="Calibri"/>
                <a:ea typeface="+mn-ea"/>
                <a:cs typeface="+mn-cs"/>
              </a:rPr>
              <a:t> Strengthening of borders, crack down on illegal immigration, limits to legal routes </a:t>
            </a:r>
          </a:p>
        </p:txBody>
      </p:sp>
      <p:sp>
        <p:nvSpPr>
          <p:cNvPr id="29" name="Rectangle: Rounded Corners 28">
            <a:extLst>
              <a:ext uri="{FF2B5EF4-FFF2-40B4-BE49-F238E27FC236}">
                <a16:creationId xmlns:a16="http://schemas.microsoft.com/office/drawing/2014/main" id="{CE40CA2E-DC49-3545-9677-1B25CBCA87AF}"/>
              </a:ext>
            </a:extLst>
          </p:cNvPr>
          <p:cNvSpPr/>
          <p:nvPr/>
        </p:nvSpPr>
        <p:spPr>
          <a:xfrm>
            <a:off x="4971605" y="3440475"/>
            <a:ext cx="1504183" cy="1320117"/>
          </a:xfrm>
          <a:prstGeom prst="roundRect">
            <a:avLst/>
          </a:prstGeom>
          <a:solidFill>
            <a:schemeClr val="accent4">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Review of legal frameworks:  </a:t>
            </a:r>
            <a:r>
              <a:rPr kumimoji="0" lang="en-GB" sz="1600" b="1" i="0" u="none" strike="noStrike" kern="1200" cap="none" spc="0" normalizeH="0" baseline="0" noProof="0" dirty="0">
                <a:ln>
                  <a:noFill/>
                </a:ln>
                <a:solidFill>
                  <a:prstClr val="white"/>
                </a:solidFill>
                <a:effectLst/>
                <a:uLnTx/>
                <a:uFillTx/>
                <a:latin typeface="Calibri"/>
                <a:ea typeface="+mn-ea"/>
                <a:cs typeface="+mn-cs"/>
              </a:rPr>
              <a:t>CWD &amp; Kinship </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6C35C3CB-551C-1E4C-FE54-9B09A99BFE89}"/>
              </a:ext>
            </a:extLst>
          </p:cNvPr>
          <p:cNvSpPr/>
          <p:nvPr/>
        </p:nvSpPr>
        <p:spPr>
          <a:xfrm>
            <a:off x="7798022" y="400933"/>
            <a:ext cx="4312698" cy="3204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Victims &amp; Prisoners Act 2024</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BA3509F1-605A-4EC2-7741-31D74FA6297E}"/>
              </a:ext>
            </a:extLst>
          </p:cNvPr>
          <p:cNvSpPr/>
          <p:nvPr/>
        </p:nvSpPr>
        <p:spPr>
          <a:xfrm>
            <a:off x="7805503" y="749360"/>
            <a:ext cx="4312698" cy="29712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Online Safety Act 2023</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6326B81-5FE0-EF48-CBDF-EAA2FBAC7BB3}"/>
              </a:ext>
            </a:extLst>
          </p:cNvPr>
          <p:cNvSpPr/>
          <p:nvPr/>
        </p:nvSpPr>
        <p:spPr>
          <a:xfrm>
            <a:off x="11094719" y="5065946"/>
            <a:ext cx="1001361" cy="1328960"/>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Adult Social Care</a:t>
            </a:r>
            <a:r>
              <a:rPr kumimoji="0" lang="en-GB" sz="1600" b="0" i="0" u="none" strike="noStrike" kern="1200" cap="none" spc="0" normalizeH="0" baseline="0" noProof="0" dirty="0">
                <a:ln>
                  <a:noFill/>
                </a:ln>
                <a:solidFill>
                  <a:prstClr val="white"/>
                </a:solidFill>
                <a:effectLst/>
                <a:uLnTx/>
                <a:uFillTx/>
                <a:latin typeface="Calibri"/>
                <a:ea typeface="+mn-ea"/>
                <a:cs typeface="+mn-cs"/>
              </a:rPr>
              <a:t>:  charging reform</a:t>
            </a:r>
          </a:p>
        </p:txBody>
      </p:sp>
      <p:sp>
        <p:nvSpPr>
          <p:cNvPr id="5" name="Rectangle: Rounded Corners 4">
            <a:extLst>
              <a:ext uri="{FF2B5EF4-FFF2-40B4-BE49-F238E27FC236}">
                <a16:creationId xmlns:a16="http://schemas.microsoft.com/office/drawing/2014/main" id="{31E342BB-FD02-FEE4-E0D2-B4F99AFA7784}"/>
              </a:ext>
            </a:extLst>
          </p:cNvPr>
          <p:cNvSpPr/>
          <p:nvPr/>
        </p:nvSpPr>
        <p:spPr>
          <a:xfrm>
            <a:off x="8287199" y="2344692"/>
            <a:ext cx="1466401" cy="1263143"/>
          </a:xfrm>
          <a:prstGeom prst="roundRect">
            <a:avLst/>
          </a:prstGeom>
          <a:solidFill>
            <a:schemeClr val="accent4">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Reform of </a:t>
            </a:r>
            <a:r>
              <a:rPr kumimoji="0" lang="en-GB" sz="1600" b="1" i="0" u="none" strike="noStrike" kern="1200" cap="none" spc="0" normalizeH="0" baseline="0" noProof="0" dirty="0">
                <a:ln>
                  <a:noFill/>
                </a:ln>
                <a:solidFill>
                  <a:prstClr val="white"/>
                </a:solidFill>
                <a:effectLst/>
                <a:uLnTx/>
                <a:uFillTx/>
                <a:latin typeface="Calibri"/>
                <a:ea typeface="+mn-ea"/>
                <a:cs typeface="+mn-cs"/>
              </a:rPr>
              <a:t>Youth Justice </a:t>
            </a:r>
            <a:r>
              <a:rPr kumimoji="0" lang="en-GB" sz="1600" b="0" i="0" u="none" strike="noStrike" kern="1200" cap="none" spc="0" normalizeH="0" baseline="0" noProof="0" dirty="0">
                <a:ln>
                  <a:noFill/>
                </a:ln>
                <a:solidFill>
                  <a:prstClr val="white"/>
                </a:solidFill>
                <a:effectLst/>
                <a:uLnTx/>
                <a:uFillTx/>
                <a:latin typeface="Calibri"/>
                <a:ea typeface="+mn-ea"/>
                <a:cs typeface="+mn-cs"/>
              </a:rPr>
              <a:t>&amp; secure estate </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CF749D02-E6C9-3881-6C1B-5BE490A64CDB}"/>
              </a:ext>
            </a:extLst>
          </p:cNvPr>
          <p:cNvSpPr/>
          <p:nvPr/>
        </p:nvSpPr>
        <p:spPr>
          <a:xfrm>
            <a:off x="7814559" y="1490634"/>
            <a:ext cx="4306321" cy="348326"/>
          </a:xfrm>
          <a:prstGeom prst="round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Sentencing Act 2026</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Rounded Corners 29">
            <a:extLst>
              <a:ext uri="{FF2B5EF4-FFF2-40B4-BE49-F238E27FC236}">
                <a16:creationId xmlns:a16="http://schemas.microsoft.com/office/drawing/2014/main" id="{260E947D-8271-4EEF-D2D9-C44D13E538A3}"/>
              </a:ext>
            </a:extLst>
          </p:cNvPr>
          <p:cNvSpPr/>
          <p:nvPr/>
        </p:nvSpPr>
        <p:spPr>
          <a:xfrm>
            <a:off x="5008880" y="4886960"/>
            <a:ext cx="1270000" cy="1605280"/>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Neighbourhoods: </a:t>
            </a:r>
            <a:r>
              <a:rPr kumimoji="0" lang="en-GB" sz="1600" b="0" i="0" u="none" strike="noStrike" kern="1200" cap="none" spc="0" normalizeH="0" baseline="0" noProof="0" dirty="0">
                <a:ln>
                  <a:noFill/>
                </a:ln>
                <a:solidFill>
                  <a:prstClr val="white"/>
                </a:solidFill>
                <a:effectLst/>
                <a:uLnTx/>
                <a:uFillTx/>
                <a:latin typeface="Calibri"/>
                <a:ea typeface="+mn-ea"/>
                <a:cs typeface="+mn-cs"/>
              </a:rPr>
              <a:t>Pride in Place Strategy </a:t>
            </a:r>
          </a:p>
        </p:txBody>
      </p:sp>
      <p:sp>
        <p:nvSpPr>
          <p:cNvPr id="33" name="Rectangle: Rounded Corners 32">
            <a:extLst>
              <a:ext uri="{FF2B5EF4-FFF2-40B4-BE49-F238E27FC236}">
                <a16:creationId xmlns:a16="http://schemas.microsoft.com/office/drawing/2014/main" id="{D184D185-5A63-D2B9-FC56-F14709C4E2EF}"/>
              </a:ext>
            </a:extLst>
          </p:cNvPr>
          <p:cNvSpPr/>
          <p:nvPr/>
        </p:nvSpPr>
        <p:spPr>
          <a:xfrm>
            <a:off x="6974239" y="2204720"/>
            <a:ext cx="1432560" cy="1381760"/>
          </a:xfrm>
          <a:prstGeom prst="roundRect">
            <a:avLst/>
          </a:prstGeom>
          <a:solidFill>
            <a:schemeClr val="accent4">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Reform of </a:t>
            </a:r>
            <a:r>
              <a:rPr kumimoji="0" lang="en-GB" sz="1600" b="1" i="0" u="none" strike="noStrike" kern="1200" cap="none" spc="0" normalizeH="0" baseline="0" noProof="0" dirty="0">
                <a:ln>
                  <a:noFill/>
                </a:ln>
                <a:solidFill>
                  <a:prstClr val="white"/>
                </a:solidFill>
                <a:effectLst/>
                <a:uLnTx/>
                <a:uFillTx/>
                <a:latin typeface="Calibri"/>
                <a:ea typeface="+mn-ea"/>
                <a:cs typeface="+mn-cs"/>
              </a:rPr>
              <a:t>Fostering </a:t>
            </a:r>
            <a:r>
              <a:rPr kumimoji="0" lang="en-GB" sz="1600" b="0" i="0" u="none" strike="noStrike" kern="1200" cap="none" spc="0" normalizeH="0" baseline="0" noProof="0" dirty="0">
                <a:ln>
                  <a:noFill/>
                </a:ln>
                <a:solidFill>
                  <a:prstClr val="white"/>
                </a:solidFill>
                <a:effectLst/>
                <a:uLnTx/>
                <a:uFillTx/>
                <a:latin typeface="Calibri"/>
                <a:ea typeface="+mn-ea"/>
                <a:cs typeface="+mn-cs"/>
              </a:rPr>
              <a:t>and</a:t>
            </a:r>
            <a:r>
              <a:rPr kumimoji="0" lang="en-GB" sz="1600" b="1" i="0" u="none" strike="noStrike" kern="1200" cap="none" spc="0" normalizeH="0" baseline="0" noProof="0" dirty="0">
                <a:ln>
                  <a:noFill/>
                </a:ln>
                <a:solidFill>
                  <a:prstClr val="white"/>
                </a:solidFill>
                <a:effectLst/>
                <a:uLnTx/>
                <a:uFillTx/>
                <a:latin typeface="Calibri"/>
                <a:ea typeface="+mn-ea"/>
                <a:cs typeface="+mn-cs"/>
              </a:rPr>
              <a:t> Adoption Support </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id="{A28BE5B3-C972-4157-745E-A6DC784EA04E}"/>
              </a:ext>
            </a:extLst>
          </p:cNvPr>
          <p:cNvSpPr/>
          <p:nvPr/>
        </p:nvSpPr>
        <p:spPr>
          <a:xfrm>
            <a:off x="7814558" y="1053754"/>
            <a:ext cx="4306322" cy="409286"/>
          </a:xfrm>
          <a:prstGeom prst="round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Mental Health Act 2025</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angle: Rounded Corners 34">
            <a:extLst>
              <a:ext uri="{FF2B5EF4-FFF2-40B4-BE49-F238E27FC236}">
                <a16:creationId xmlns:a16="http://schemas.microsoft.com/office/drawing/2014/main" id="{3B056C61-2453-0B89-5843-15F1D982539C}"/>
              </a:ext>
            </a:extLst>
          </p:cNvPr>
          <p:cNvSpPr/>
          <p:nvPr/>
        </p:nvSpPr>
        <p:spPr>
          <a:xfrm>
            <a:off x="11018721" y="3529017"/>
            <a:ext cx="1173279" cy="1266503"/>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Regionalisation </a:t>
            </a:r>
          </a:p>
        </p:txBody>
      </p:sp>
      <p:sp>
        <p:nvSpPr>
          <p:cNvPr id="36" name="Rectangle: Rounded Corners 35">
            <a:extLst>
              <a:ext uri="{FF2B5EF4-FFF2-40B4-BE49-F238E27FC236}">
                <a16:creationId xmlns:a16="http://schemas.microsoft.com/office/drawing/2014/main" id="{CAC18A5B-B0B5-3B0C-E053-8FDE45A133D7}"/>
              </a:ext>
            </a:extLst>
          </p:cNvPr>
          <p:cNvSpPr/>
          <p:nvPr/>
        </p:nvSpPr>
        <p:spPr>
          <a:xfrm>
            <a:off x="7604961" y="3529017"/>
            <a:ext cx="1285039" cy="1266503"/>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Safer Digital Futures </a:t>
            </a:r>
          </a:p>
        </p:txBody>
      </p:sp>
      <p:sp>
        <p:nvSpPr>
          <p:cNvPr id="37" name="Rectangle: Rounded Corners 36">
            <a:extLst>
              <a:ext uri="{FF2B5EF4-FFF2-40B4-BE49-F238E27FC236}">
                <a16:creationId xmlns:a16="http://schemas.microsoft.com/office/drawing/2014/main" id="{1F7B4A6C-95BA-4E5D-FF83-09E628D60E10}"/>
              </a:ext>
            </a:extLst>
          </p:cNvPr>
          <p:cNvSpPr/>
          <p:nvPr/>
        </p:nvSpPr>
        <p:spPr>
          <a:xfrm>
            <a:off x="7813039" y="4895180"/>
            <a:ext cx="1463041" cy="1586899"/>
          </a:xfrm>
          <a:prstGeom prst="roundRect">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Courts:</a:t>
            </a:r>
            <a:r>
              <a:rPr kumimoji="0" lang="en-GB" sz="1600" b="0" i="0" u="none" strike="noStrike" kern="1200" cap="none" spc="0" normalizeH="0" baseline="0" noProof="0" dirty="0">
                <a:ln>
                  <a:noFill/>
                </a:ln>
                <a:solidFill>
                  <a:prstClr val="white"/>
                </a:solidFill>
                <a:effectLst/>
                <a:uLnTx/>
                <a:uFillTx/>
                <a:latin typeface="Calibri"/>
                <a:ea typeface="+mn-ea"/>
                <a:cs typeface="+mn-cs"/>
              </a:rPr>
              <a:t> reform of family &amp; criminal; Sentencing Review  </a:t>
            </a:r>
          </a:p>
        </p:txBody>
      </p:sp>
      <p:sp>
        <p:nvSpPr>
          <p:cNvPr id="31" name="Rectangle: Rounded Corners 30">
            <a:extLst>
              <a:ext uri="{FF2B5EF4-FFF2-40B4-BE49-F238E27FC236}">
                <a16:creationId xmlns:a16="http://schemas.microsoft.com/office/drawing/2014/main" id="{366A0CB3-5278-18FD-088E-5CE14764A7EC}"/>
              </a:ext>
            </a:extLst>
          </p:cNvPr>
          <p:cNvSpPr/>
          <p:nvPr/>
        </p:nvSpPr>
        <p:spPr>
          <a:xfrm>
            <a:off x="204718" y="1148080"/>
            <a:ext cx="7551215" cy="36576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Victims and Courts Bill </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itle 1">
            <a:extLst>
              <a:ext uri="{FF2B5EF4-FFF2-40B4-BE49-F238E27FC236}">
                <a16:creationId xmlns:a16="http://schemas.microsoft.com/office/drawing/2014/main" id="{8B148C37-6FA8-C536-55A1-9951BBF21E05}"/>
              </a:ext>
            </a:extLst>
          </p:cNvPr>
          <p:cNvSpPr>
            <a:spLocks noGrp="1"/>
          </p:cNvSpPr>
          <p:nvPr>
            <p:ph type="title"/>
          </p:nvPr>
        </p:nvSpPr>
        <p:spPr>
          <a:xfrm>
            <a:off x="260644" y="80644"/>
            <a:ext cx="10925516" cy="1065091"/>
          </a:xfrm>
        </p:spPr>
        <p:txBody>
          <a:bodyPr/>
          <a:lstStyle/>
          <a:p>
            <a:r>
              <a:rPr lang="en-GB" dirty="0"/>
              <a:t>The policy landscape. </a:t>
            </a:r>
          </a:p>
        </p:txBody>
      </p:sp>
    </p:spTree>
    <p:extLst>
      <p:ext uri="{BB962C8B-B14F-4D97-AF65-F5344CB8AC3E}">
        <p14:creationId xmlns:p14="http://schemas.microsoft.com/office/powerpoint/2010/main" val="31372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E6559CB-E474-FCC3-C013-85AE3B14F114}"/>
              </a:ext>
            </a:extLst>
          </p:cNvPr>
          <p:cNvSpPr/>
          <p:nvPr/>
        </p:nvSpPr>
        <p:spPr>
          <a:xfrm>
            <a:off x="595750" y="882755"/>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ea typeface="+mn-ea"/>
                <a:cs typeface="+mn-cs"/>
              </a:rPr>
              <a:t>1.56</a:t>
            </a:r>
            <a:r>
              <a:rPr kumimoji="0" lang="en-GB"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 </a:t>
            </a:r>
            <a:r>
              <a:rPr kumimoji="0" lang="en-GB" sz="1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million resident population</a:t>
            </a:r>
            <a:endParaRPr kumimoji="0" lang="en-GB"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3" name="Title 1">
            <a:extLst>
              <a:ext uri="{FF2B5EF4-FFF2-40B4-BE49-F238E27FC236}">
                <a16:creationId xmlns:a16="http://schemas.microsoft.com/office/drawing/2014/main" id="{AF681DED-0D98-9BC8-66BE-81D23692D4B1}"/>
              </a:ext>
            </a:extLst>
          </p:cNvPr>
          <p:cNvSpPr txBox="1">
            <a:spLocks/>
          </p:cNvSpPr>
          <p:nvPr/>
        </p:nvSpPr>
        <p:spPr>
          <a:xfrm>
            <a:off x="445917" y="109903"/>
            <a:ext cx="11088000" cy="77285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400" dirty="0">
                <a:solidFill>
                  <a:srgbClr val="000000"/>
                </a:solidFill>
                <a:latin typeface="Calibri" panose="020F0502020204030204" pitchFamily="34" charset="0"/>
                <a:ea typeface="Calibri" panose="020F0502020204030204" pitchFamily="34" charset="0"/>
                <a:cs typeface="Calibri" panose="020F0502020204030204" pitchFamily="34" charset="0"/>
              </a:rPr>
              <a:t>A snapshot of Education in Essex </a:t>
            </a:r>
          </a:p>
        </p:txBody>
      </p:sp>
      <p:sp>
        <p:nvSpPr>
          <p:cNvPr id="27" name="Rectangle 26">
            <a:extLst>
              <a:ext uri="{FF2B5EF4-FFF2-40B4-BE49-F238E27FC236}">
                <a16:creationId xmlns:a16="http://schemas.microsoft.com/office/drawing/2014/main" id="{01261B78-A817-D362-62AE-CD74B32F5F40}"/>
              </a:ext>
            </a:extLst>
          </p:cNvPr>
          <p:cNvSpPr/>
          <p:nvPr/>
        </p:nvSpPr>
        <p:spPr>
          <a:xfrm>
            <a:off x="445917" y="710124"/>
            <a:ext cx="11088000" cy="72000"/>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B86A8CB0-79E7-E0F1-D4E6-E18422085E18}"/>
              </a:ext>
            </a:extLst>
          </p:cNvPr>
          <p:cNvPicPr>
            <a:picLocks noChangeAspect="1"/>
          </p:cNvPicPr>
          <p:nvPr/>
        </p:nvPicPr>
        <p:blipFill>
          <a:blip r:embed="rId3"/>
          <a:stretch>
            <a:fillRect/>
          </a:stretch>
        </p:blipFill>
        <p:spPr>
          <a:xfrm>
            <a:off x="7336535" y="2514600"/>
            <a:ext cx="4718927" cy="3834201"/>
          </a:xfrm>
          <a:prstGeom prst="rect">
            <a:avLst/>
          </a:prstGeom>
        </p:spPr>
      </p:pic>
      <p:sp>
        <p:nvSpPr>
          <p:cNvPr id="31" name="Oval 30">
            <a:extLst>
              <a:ext uri="{FF2B5EF4-FFF2-40B4-BE49-F238E27FC236}">
                <a16:creationId xmlns:a16="http://schemas.microsoft.com/office/drawing/2014/main" id="{8A5419CF-0C1E-C4F3-3A8E-9FD7454678AB}"/>
              </a:ext>
            </a:extLst>
          </p:cNvPr>
          <p:cNvSpPr/>
          <p:nvPr/>
        </p:nvSpPr>
        <p:spPr>
          <a:xfrm>
            <a:off x="2918914" y="882755"/>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ea typeface="+mn-ea"/>
                <a:cs typeface="+mn-cs"/>
              </a:rPr>
              <a:t>222,617</a:t>
            </a:r>
            <a:r>
              <a:rPr kumimoji="0" lang="en-GB" sz="16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 </a:t>
            </a:r>
            <a:r>
              <a:rPr kumimoji="0" lang="en-GB" sz="1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children in Essex schools</a:t>
            </a:r>
            <a:endParaRPr kumimoji="0" lang="en-GB" sz="16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p:txBody>
      </p:sp>
      <p:sp>
        <p:nvSpPr>
          <p:cNvPr id="34" name="Oval 33">
            <a:extLst>
              <a:ext uri="{FF2B5EF4-FFF2-40B4-BE49-F238E27FC236}">
                <a16:creationId xmlns:a16="http://schemas.microsoft.com/office/drawing/2014/main" id="{34DC18BC-1DD9-C63B-E648-4A08C98F7C3C}"/>
              </a:ext>
            </a:extLst>
          </p:cNvPr>
          <p:cNvSpPr/>
          <p:nvPr/>
        </p:nvSpPr>
        <p:spPr>
          <a:xfrm>
            <a:off x="7226415" y="1010642"/>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ea typeface="+mn-ea"/>
                <a:cs typeface="+mn-cs"/>
              </a:rPr>
              <a:t>20</a:t>
            </a:r>
            <a:r>
              <a:rPr lang="en-GB" b="1" dirty="0">
                <a:solidFill>
                  <a:schemeClr val="bg1"/>
                </a:solidFill>
              </a:rPr>
              <a:t>.</a:t>
            </a:r>
            <a:r>
              <a:rPr kumimoji="0" lang="en-GB" sz="1800" b="1" i="0" u="none" strike="noStrike" kern="1200" cap="none" spc="0" normalizeH="0" baseline="0" noProof="0" dirty="0">
                <a:ln>
                  <a:noFill/>
                </a:ln>
                <a:solidFill>
                  <a:schemeClr val="bg1"/>
                </a:solidFill>
                <a:effectLst/>
                <a:uLnTx/>
                <a:uFillTx/>
                <a:ea typeface="+mn-ea"/>
                <a:cs typeface="+mn-cs"/>
              </a:rPr>
              <a:t>3%  </a:t>
            </a:r>
            <a:r>
              <a:rPr kumimoji="0" lang="en-GB" sz="16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children receiving Free School Meals</a:t>
            </a:r>
            <a:endParaRPr kumimoji="0" lang="en-GB" sz="18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p:txBody>
      </p:sp>
      <p:sp>
        <p:nvSpPr>
          <p:cNvPr id="35" name="Oval 34">
            <a:extLst>
              <a:ext uri="{FF2B5EF4-FFF2-40B4-BE49-F238E27FC236}">
                <a16:creationId xmlns:a16="http://schemas.microsoft.com/office/drawing/2014/main" id="{94B74554-0242-2B13-1634-69E45CB2927E}"/>
              </a:ext>
            </a:extLst>
          </p:cNvPr>
          <p:cNvSpPr/>
          <p:nvPr/>
        </p:nvSpPr>
        <p:spPr>
          <a:xfrm>
            <a:off x="5734815" y="279478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ea typeface="+mn-ea"/>
                <a:cs typeface="+mn-cs"/>
              </a:rPr>
              <a:t>4,938</a:t>
            </a:r>
            <a:r>
              <a:rPr kumimoji="0" lang="en-GB"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 </a:t>
            </a:r>
            <a:r>
              <a:rPr kumimoji="0" lang="en-GB" sz="14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children</a:t>
            </a:r>
            <a:r>
              <a:rPr kumimoji="0" lang="en-GB"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 </a:t>
            </a:r>
            <a:r>
              <a:rPr kumimoji="0" lang="en-GB" sz="1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Electively Home Educated</a:t>
            </a:r>
            <a:endParaRPr kumimoji="0" lang="en-GB"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36" name="Oval 35">
            <a:extLst>
              <a:ext uri="{FF2B5EF4-FFF2-40B4-BE49-F238E27FC236}">
                <a16:creationId xmlns:a16="http://schemas.microsoft.com/office/drawing/2014/main" id="{77CB6420-C0E1-2502-4250-0F0D4F75BA80}"/>
              </a:ext>
            </a:extLst>
          </p:cNvPr>
          <p:cNvSpPr/>
          <p:nvPr/>
        </p:nvSpPr>
        <p:spPr>
          <a:xfrm>
            <a:off x="4903252" y="894352"/>
            <a:ext cx="1775616" cy="1620248"/>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600" b="1" dirty="0">
                <a:solidFill>
                  <a:schemeClr val="bg1"/>
                </a:solidFill>
              </a:rPr>
              <a:t>556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 </a:t>
            </a:r>
            <a:r>
              <a:rPr kumimoji="0" lang="en-GB" sz="1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Schools  and Alternative Provisions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8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GB" sz="1400" dirty="0">
                <a:solidFill>
                  <a:schemeClr val="bg1"/>
                </a:solidFill>
                <a:latin typeface="Franklin Gothic Book" panose="020B0503020102020204" pitchFamily="34" charset="0"/>
              </a:rPr>
              <a:t>1,795 </a:t>
            </a:r>
            <a:r>
              <a:rPr kumimoji="0" lang="en-GB" sz="1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Early Years settings</a:t>
            </a:r>
          </a:p>
        </p:txBody>
      </p:sp>
      <p:sp>
        <p:nvSpPr>
          <p:cNvPr id="37" name="Oval 36">
            <a:extLst>
              <a:ext uri="{FF2B5EF4-FFF2-40B4-BE49-F238E27FC236}">
                <a16:creationId xmlns:a16="http://schemas.microsoft.com/office/drawing/2014/main" id="{7EE07F75-E0FD-419E-88C5-A4FD15FCB2A7}"/>
              </a:ext>
            </a:extLst>
          </p:cNvPr>
          <p:cNvSpPr/>
          <p:nvPr/>
        </p:nvSpPr>
        <p:spPr>
          <a:xfrm>
            <a:off x="3973212" y="279478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100" normalizeH="0" baseline="0" noProof="0" dirty="0">
                <a:ln>
                  <a:noFill/>
                </a:ln>
                <a:solidFill>
                  <a:schemeClr val="bg1"/>
                </a:solidFill>
                <a:effectLst/>
                <a:uLnTx/>
                <a:uFillTx/>
                <a:ea typeface="+mn-ea"/>
                <a:cs typeface="+mn-cs"/>
              </a:rPr>
              <a:t>16,388</a:t>
            </a:r>
            <a:r>
              <a:rPr kumimoji="0" lang="en-GB" sz="1800" b="1" i="0" u="none" strike="noStrike" kern="1200" cap="none" spc="-100" normalizeH="0" baseline="0" noProof="0" dirty="0">
                <a:ln>
                  <a:noFill/>
                </a:ln>
                <a:solidFill>
                  <a:schemeClr val="bg1"/>
                </a:solidFill>
                <a:effectLst/>
                <a:uLnTx/>
                <a:uFillTx/>
                <a:latin typeface="Franklin Gothic Book" panose="020B0503020102020204" pitchFamily="34" charset="0"/>
                <a:ea typeface="+mn-ea"/>
                <a:cs typeface="+mn-cs"/>
              </a:rPr>
              <a:t> </a:t>
            </a:r>
            <a:r>
              <a:rPr kumimoji="0" lang="en-GB" sz="1800" i="0" u="none" strike="noStrike" kern="1200" cap="none" spc="-100" normalizeH="0" baseline="0" noProof="0" dirty="0">
                <a:ln>
                  <a:noFill/>
                </a:ln>
                <a:solidFill>
                  <a:schemeClr val="bg1"/>
                </a:solidFill>
                <a:effectLst/>
                <a:uLnTx/>
                <a:uFillTx/>
                <a:latin typeface="Franklin Gothic Book" panose="020B0503020102020204" pitchFamily="34" charset="0"/>
                <a:ea typeface="+mn-ea"/>
                <a:cs typeface="+mn-cs"/>
              </a:rPr>
              <a:t>Education, Health &amp; Care Plans</a:t>
            </a:r>
          </a:p>
        </p:txBody>
      </p:sp>
      <p:sp>
        <p:nvSpPr>
          <p:cNvPr id="38" name="Oval 37">
            <a:extLst>
              <a:ext uri="{FF2B5EF4-FFF2-40B4-BE49-F238E27FC236}">
                <a16:creationId xmlns:a16="http://schemas.microsoft.com/office/drawing/2014/main" id="{42F72911-BEA3-E711-B1C1-4F39BEA26C2B}"/>
              </a:ext>
            </a:extLst>
          </p:cNvPr>
          <p:cNvSpPr/>
          <p:nvPr/>
        </p:nvSpPr>
        <p:spPr>
          <a:xfrm>
            <a:off x="445917" y="279478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ea typeface="+mn-ea"/>
                <a:cs typeface="+mn-cs"/>
              </a:rPr>
              <a:t>25.9% </a:t>
            </a:r>
            <a:r>
              <a:rPr kumimoji="0" lang="en-GB" sz="1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pupils from black and ethnic minority backgrounds</a:t>
            </a:r>
            <a:endParaRPr kumimoji="0" lang="en-GB" sz="18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p:txBody>
      </p:sp>
      <p:sp>
        <p:nvSpPr>
          <p:cNvPr id="39" name="Oval 38">
            <a:extLst>
              <a:ext uri="{FF2B5EF4-FFF2-40B4-BE49-F238E27FC236}">
                <a16:creationId xmlns:a16="http://schemas.microsoft.com/office/drawing/2014/main" id="{4D61353F-4D2B-38E7-D1F0-9A933FF06B82}"/>
              </a:ext>
            </a:extLst>
          </p:cNvPr>
          <p:cNvSpPr/>
          <p:nvPr/>
        </p:nvSpPr>
        <p:spPr>
          <a:xfrm>
            <a:off x="2207520" y="279478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ea typeface="+mn-ea"/>
                <a:cs typeface="+mn-cs"/>
              </a:rPr>
              <a:t>11.8% </a:t>
            </a:r>
            <a:r>
              <a:rPr kumimoji="0" lang="en-GB" sz="1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pupils with English as an additional language</a:t>
            </a:r>
            <a:endParaRPr kumimoji="0" lang="en-GB" sz="18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p:txBody>
      </p:sp>
      <p:sp>
        <p:nvSpPr>
          <p:cNvPr id="40" name="Oval 39">
            <a:extLst>
              <a:ext uri="{FF2B5EF4-FFF2-40B4-BE49-F238E27FC236}">
                <a16:creationId xmlns:a16="http://schemas.microsoft.com/office/drawing/2014/main" id="{D5B3DA08-B5A7-DF77-CD58-0EDD11EF94B9}"/>
              </a:ext>
            </a:extLst>
          </p:cNvPr>
          <p:cNvSpPr/>
          <p:nvPr/>
        </p:nvSpPr>
        <p:spPr>
          <a:xfrm>
            <a:off x="3950189" y="4817813"/>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100" normalizeH="0" baseline="0" noProof="0" dirty="0">
                <a:ln>
                  <a:noFill/>
                </a:ln>
                <a:solidFill>
                  <a:prstClr val="white"/>
                </a:solidFill>
                <a:effectLst/>
                <a:uLnTx/>
                <a:uFillTx/>
                <a:ea typeface="+mn-ea"/>
                <a:cs typeface="+mn-cs"/>
              </a:rPr>
              <a:t>7,620 </a:t>
            </a:r>
            <a:r>
              <a:rPr kumimoji="0" lang="en-GB" sz="1800" i="0" u="none" strike="noStrike" kern="1200" cap="none" spc="-100" normalizeH="0" baseline="0" noProof="0" dirty="0">
                <a:ln>
                  <a:noFill/>
                </a:ln>
                <a:solidFill>
                  <a:prstClr val="white"/>
                </a:solidFill>
                <a:effectLst/>
                <a:uLnTx/>
                <a:uFillTx/>
                <a:ea typeface="+mn-ea"/>
                <a:cs typeface="+mn-cs"/>
              </a:rPr>
              <a:t>new</a:t>
            </a:r>
            <a:r>
              <a:rPr kumimoji="0" lang="en-GB" sz="1800" i="0" u="none" strike="noStrike" kern="1200" cap="none" spc="-100" normalizeH="0" baseline="0" noProof="0" dirty="0">
                <a:ln>
                  <a:noFill/>
                </a:ln>
                <a:solidFill>
                  <a:prstClr val="white"/>
                </a:solidFill>
                <a:effectLst/>
                <a:uLnTx/>
                <a:uFillTx/>
                <a:latin typeface="Franklin Gothic Book" panose="020B0503020102020204" pitchFamily="34" charset="0"/>
                <a:ea typeface="+mn-ea"/>
                <a:cs typeface="+mn-cs"/>
              </a:rPr>
              <a:t> </a:t>
            </a:r>
            <a:r>
              <a:rPr kumimoji="0" lang="en-GB" sz="1600" b="0" i="0" u="none" strike="noStrike" kern="1200" cap="none" spc="-100" normalizeH="0" baseline="0" noProof="0" dirty="0">
                <a:ln>
                  <a:noFill/>
                </a:ln>
                <a:solidFill>
                  <a:prstClr val="white"/>
                </a:solidFill>
                <a:effectLst/>
                <a:uLnTx/>
                <a:uFillTx/>
                <a:latin typeface="Franklin Gothic Book" panose="020B0503020102020204" pitchFamily="34" charset="0"/>
                <a:ea typeface="+mn-ea"/>
                <a:cs typeface="+mn-cs"/>
              </a:rPr>
              <a:t>school </a:t>
            </a:r>
            <a:r>
              <a:rPr kumimoji="0" lang="en-GB" sz="1600" b="0" i="0" u="none" strike="noStrike" kern="1200" cap="none" spc="-100" normalizeH="0" baseline="0" noProof="0">
                <a:ln>
                  <a:noFill/>
                </a:ln>
                <a:solidFill>
                  <a:prstClr val="white"/>
                </a:solidFill>
                <a:effectLst/>
                <a:uLnTx/>
                <a:uFillTx/>
                <a:latin typeface="Franklin Gothic Book" panose="020B0503020102020204" pitchFamily="34" charset="0"/>
                <a:ea typeface="+mn-ea"/>
                <a:cs typeface="+mn-cs"/>
              </a:rPr>
              <a:t>places required by 2035</a:t>
            </a:r>
            <a:endParaRPr kumimoji="0" lang="en-GB" sz="1800" b="0" i="0" u="none" strike="noStrike" kern="1200" cap="none" spc="-10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42" name="Oval 41">
            <a:extLst>
              <a:ext uri="{FF2B5EF4-FFF2-40B4-BE49-F238E27FC236}">
                <a16:creationId xmlns:a16="http://schemas.microsoft.com/office/drawing/2014/main" id="{42DC0F2C-1881-CE86-A385-0B8E9FD4EC42}"/>
              </a:ext>
            </a:extLst>
          </p:cNvPr>
          <p:cNvSpPr/>
          <p:nvPr/>
        </p:nvSpPr>
        <p:spPr>
          <a:xfrm>
            <a:off x="5704016" y="479807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Children estimated to be living in poverty </a:t>
            </a:r>
            <a:r>
              <a:rPr kumimoji="0" lang="en-GB" sz="1400" b="1" i="0" u="none" strike="noStrike" kern="1200" cap="none" spc="0" normalizeH="0" baseline="0" noProof="0" dirty="0">
                <a:ln>
                  <a:noFill/>
                </a:ln>
                <a:solidFill>
                  <a:prstClr val="white"/>
                </a:solidFill>
                <a:effectLst/>
                <a:uLnTx/>
                <a:uFillTx/>
                <a:ea typeface="+mn-ea"/>
                <a:cs typeface="+mn-cs"/>
              </a:rPr>
              <a:t>13%</a:t>
            </a:r>
          </a:p>
        </p:txBody>
      </p:sp>
      <p:sp>
        <p:nvSpPr>
          <p:cNvPr id="45" name="Oval 44">
            <a:extLst>
              <a:ext uri="{FF2B5EF4-FFF2-40B4-BE49-F238E27FC236}">
                <a16:creationId xmlns:a16="http://schemas.microsoft.com/office/drawing/2014/main" id="{0E926FE1-C971-70B3-3DE5-8B4B8A122E28}"/>
              </a:ext>
            </a:extLst>
          </p:cNvPr>
          <p:cNvSpPr/>
          <p:nvPr/>
        </p:nvSpPr>
        <p:spPr>
          <a:xfrm>
            <a:off x="2200354" y="479807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b="1" dirty="0">
                <a:solidFill>
                  <a:schemeClr val="bg1"/>
                </a:solidFill>
              </a:rPr>
              <a:t>193</a:t>
            </a:r>
            <a:r>
              <a:rPr kumimoji="0" lang="en-GB" sz="18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 </a:t>
            </a:r>
            <a:r>
              <a:rPr kumimoji="0" lang="en-GB" sz="1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Permanent Exclusions (2024/25)</a:t>
            </a:r>
            <a:endParaRPr kumimoji="0" lang="en-GB"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46" name="Oval 45">
            <a:extLst>
              <a:ext uri="{FF2B5EF4-FFF2-40B4-BE49-F238E27FC236}">
                <a16:creationId xmlns:a16="http://schemas.microsoft.com/office/drawing/2014/main" id="{8999C1B2-530C-01FE-9164-F36A6CF4FC63}"/>
              </a:ext>
            </a:extLst>
          </p:cNvPr>
          <p:cNvSpPr/>
          <p:nvPr/>
        </p:nvSpPr>
        <p:spPr>
          <a:xfrm>
            <a:off x="445916" y="4798079"/>
            <a:ext cx="1436789" cy="1376070"/>
          </a:xfrm>
          <a:prstGeom prst="ellipse">
            <a:avLst/>
          </a:prstGeom>
          <a:solidFill>
            <a:srgbClr val="AB3D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ea typeface="+mn-ea"/>
                <a:cs typeface="+mn-cs"/>
              </a:rPr>
              <a:t>6.</a:t>
            </a:r>
            <a:r>
              <a:rPr lang="en-GB" b="1" dirty="0">
                <a:solidFill>
                  <a:schemeClr val="bg1"/>
                </a:solidFill>
              </a:rPr>
              <a:t>9</a:t>
            </a:r>
            <a:r>
              <a:rPr kumimoji="0" lang="en-GB" sz="1800" b="1" i="0" u="none" strike="noStrike" kern="1200" cap="none" spc="0" normalizeH="0" baseline="0" noProof="0" dirty="0">
                <a:ln>
                  <a:noFill/>
                </a:ln>
                <a:solidFill>
                  <a:schemeClr val="bg1"/>
                </a:solidFill>
                <a:effectLst/>
                <a:uLnTx/>
                <a:uFillTx/>
                <a:ea typeface="+mn-ea"/>
                <a:cs typeface="+mn-cs"/>
              </a:rPr>
              <a:t>%</a:t>
            </a:r>
            <a:r>
              <a:rPr kumimoji="0" lang="en-GB" sz="1800" b="1" i="0" u="none" strike="noStrike" kern="1200" cap="none" spc="0" normalizeH="0" baseline="0" noProof="0" dirty="0">
                <a:ln>
                  <a:noFill/>
                </a:ln>
                <a:solidFill>
                  <a:srgbClr val="FF0000"/>
                </a:solidFill>
                <a:effectLst/>
                <a:uLnTx/>
                <a:uFillTx/>
                <a:ea typeface="+mn-ea"/>
                <a:cs typeface="+mn-cs"/>
              </a:rPr>
              <a:t> </a:t>
            </a:r>
            <a:r>
              <a:rPr kumimoji="0" lang="en-GB" sz="1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Absence Rate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(2024/25)</a:t>
            </a:r>
            <a:endParaRPr kumimoji="0" lang="en-GB"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73082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0413D-2CC3-0EC1-20B0-7E06DCC6CB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8248D5-3631-2936-D8A0-04F31651AC53}"/>
              </a:ext>
            </a:extLst>
          </p:cNvPr>
          <p:cNvSpPr/>
          <p:nvPr/>
        </p:nvSpPr>
        <p:spPr>
          <a:xfrm>
            <a:off x="318782" y="318782"/>
            <a:ext cx="2608976" cy="486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B48AB09-2324-4B97-5186-A1D474B0D38C}"/>
              </a:ext>
            </a:extLst>
          </p:cNvPr>
          <p:cNvSpPr/>
          <p:nvPr/>
        </p:nvSpPr>
        <p:spPr>
          <a:xfrm>
            <a:off x="902368" y="744056"/>
            <a:ext cx="1660358" cy="265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7299A132-5893-741F-FA08-AF048148B6A2}"/>
              </a:ext>
            </a:extLst>
          </p:cNvPr>
          <p:cNvSpPr/>
          <p:nvPr/>
        </p:nvSpPr>
        <p:spPr>
          <a:xfrm>
            <a:off x="448988" y="5944785"/>
            <a:ext cx="2944755" cy="53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 Placeholder 1">
            <a:extLst>
              <a:ext uri="{FF2B5EF4-FFF2-40B4-BE49-F238E27FC236}">
                <a16:creationId xmlns:a16="http://schemas.microsoft.com/office/drawing/2014/main" id="{CA7C9421-3240-4D36-693A-AFA9E83720F1}"/>
              </a:ext>
            </a:extLst>
          </p:cNvPr>
          <p:cNvSpPr txBox="1">
            <a:spLocks/>
          </p:cNvSpPr>
          <p:nvPr/>
        </p:nvSpPr>
        <p:spPr>
          <a:xfrm>
            <a:off x="416607" y="56955"/>
            <a:ext cx="9295318" cy="639958"/>
          </a:xfrm>
          <a:prstGeom prst="roundRect">
            <a:avLst/>
          </a:prstGeom>
          <a:noFill/>
        </p:spPr>
        <p:txBody>
          <a:bodyPr vert="horz" lIns="0" tIns="0" rIns="0" bIns="0" rtlCol="0" anchor="ctr">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4000" b="1" kern="1200">
                <a:solidFill>
                  <a:schemeClr val="tx1">
                    <a:lumMod val="85000"/>
                    <a:lumOff val="15000"/>
                  </a:schemeClr>
                </a:solidFill>
                <a:latin typeface="Lexend Black" pitchFamily="2" charset="0"/>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Pupil Journey  </a:t>
            </a:r>
          </a:p>
        </p:txBody>
      </p:sp>
      <p:sp>
        <p:nvSpPr>
          <p:cNvPr id="25" name="Rectangle 24">
            <a:extLst>
              <a:ext uri="{FF2B5EF4-FFF2-40B4-BE49-F238E27FC236}">
                <a16:creationId xmlns:a16="http://schemas.microsoft.com/office/drawing/2014/main" id="{99D70687-7277-1BCC-91E3-9FF220DBA5F1}"/>
              </a:ext>
            </a:extLst>
          </p:cNvPr>
          <p:cNvSpPr/>
          <p:nvPr/>
        </p:nvSpPr>
        <p:spPr>
          <a:xfrm>
            <a:off x="416607" y="821311"/>
            <a:ext cx="11329916" cy="108000"/>
          </a:xfrm>
          <a:prstGeom prst="rect">
            <a:avLst/>
          </a:prstGeom>
          <a:solidFill>
            <a:srgbClr val="A5A5A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D8E80FE-D848-41C2-EFB6-4EAF436E1777}"/>
              </a:ext>
            </a:extLst>
          </p:cNvPr>
          <p:cNvSpPr/>
          <p:nvPr/>
        </p:nvSpPr>
        <p:spPr>
          <a:xfrm>
            <a:off x="1226448" y="4327432"/>
            <a:ext cx="1296000" cy="540000"/>
          </a:xfrm>
          <a:prstGeom prst="rect">
            <a:avLst/>
          </a:prstGeom>
          <a:solidFill>
            <a:srgbClr val="AB3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Attendance </a:t>
            </a:r>
          </a:p>
        </p:txBody>
      </p:sp>
      <p:sp>
        <p:nvSpPr>
          <p:cNvPr id="9" name="Rectangle 8">
            <a:extLst>
              <a:ext uri="{FF2B5EF4-FFF2-40B4-BE49-F238E27FC236}">
                <a16:creationId xmlns:a16="http://schemas.microsoft.com/office/drawing/2014/main" id="{63964551-9B97-0C3A-CC0C-0971969C4856}"/>
              </a:ext>
            </a:extLst>
          </p:cNvPr>
          <p:cNvSpPr/>
          <p:nvPr/>
        </p:nvSpPr>
        <p:spPr>
          <a:xfrm>
            <a:off x="2597999" y="4327432"/>
            <a:ext cx="1548000" cy="540000"/>
          </a:xfrm>
          <a:prstGeom prst="rect">
            <a:avLst/>
          </a:prstGeom>
          <a:solidFill>
            <a:srgbClr val="AB3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Children Missing Education</a:t>
            </a:r>
          </a:p>
        </p:txBody>
      </p:sp>
      <p:sp>
        <p:nvSpPr>
          <p:cNvPr id="10" name="Rectangle 9">
            <a:extLst>
              <a:ext uri="{FF2B5EF4-FFF2-40B4-BE49-F238E27FC236}">
                <a16:creationId xmlns:a16="http://schemas.microsoft.com/office/drawing/2014/main" id="{8C6DCB90-82CD-0068-415C-B0A5320B4E4D}"/>
              </a:ext>
            </a:extLst>
          </p:cNvPr>
          <p:cNvSpPr/>
          <p:nvPr/>
        </p:nvSpPr>
        <p:spPr>
          <a:xfrm>
            <a:off x="4221550" y="4327432"/>
            <a:ext cx="1368000" cy="540000"/>
          </a:xfrm>
          <a:prstGeom prst="rect">
            <a:avLst/>
          </a:prstGeom>
          <a:solidFill>
            <a:srgbClr val="AB3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Elective Home Education </a:t>
            </a:r>
          </a:p>
        </p:txBody>
      </p:sp>
      <p:sp>
        <p:nvSpPr>
          <p:cNvPr id="11" name="Rectangle 10">
            <a:extLst>
              <a:ext uri="{FF2B5EF4-FFF2-40B4-BE49-F238E27FC236}">
                <a16:creationId xmlns:a16="http://schemas.microsoft.com/office/drawing/2014/main" id="{770BA7F7-8D6D-7044-F4E6-67A2AA4D4B2B}"/>
              </a:ext>
            </a:extLst>
          </p:cNvPr>
          <p:cNvSpPr/>
          <p:nvPr/>
        </p:nvSpPr>
        <p:spPr>
          <a:xfrm>
            <a:off x="7603201" y="4323357"/>
            <a:ext cx="1129001" cy="540000"/>
          </a:xfrm>
          <a:prstGeom prst="rect">
            <a:avLst/>
          </a:prstGeom>
          <a:solidFill>
            <a:srgbClr val="AB3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Youth Service </a:t>
            </a:r>
          </a:p>
        </p:txBody>
      </p:sp>
      <p:sp>
        <p:nvSpPr>
          <p:cNvPr id="12" name="Rectangle 11">
            <a:extLst>
              <a:ext uri="{FF2B5EF4-FFF2-40B4-BE49-F238E27FC236}">
                <a16:creationId xmlns:a16="http://schemas.microsoft.com/office/drawing/2014/main" id="{DCE8514E-0E51-CA8F-0C91-E14E535835FC}"/>
              </a:ext>
            </a:extLst>
          </p:cNvPr>
          <p:cNvSpPr/>
          <p:nvPr/>
        </p:nvSpPr>
        <p:spPr>
          <a:xfrm>
            <a:off x="5665101" y="4323357"/>
            <a:ext cx="1862550" cy="540000"/>
          </a:xfrm>
          <a:prstGeom prst="rect">
            <a:avLst/>
          </a:prstGeom>
          <a:solidFill>
            <a:srgbClr val="AB3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Permanent Exclusions/ reduced timetables  </a:t>
            </a:r>
          </a:p>
        </p:txBody>
      </p:sp>
      <p:sp>
        <p:nvSpPr>
          <p:cNvPr id="13" name="Rectangle 12">
            <a:extLst>
              <a:ext uri="{FF2B5EF4-FFF2-40B4-BE49-F238E27FC236}">
                <a16:creationId xmlns:a16="http://schemas.microsoft.com/office/drawing/2014/main" id="{584CA2DA-58E0-221C-EEBB-C45B4D88E598}"/>
              </a:ext>
            </a:extLst>
          </p:cNvPr>
          <p:cNvSpPr/>
          <p:nvPr/>
        </p:nvSpPr>
        <p:spPr>
          <a:xfrm>
            <a:off x="413096" y="5746785"/>
            <a:ext cx="11329916" cy="396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SEND </a:t>
            </a:r>
            <a:r>
              <a:rPr lang="en-GB" dirty="0"/>
              <a:t> </a:t>
            </a:r>
          </a:p>
        </p:txBody>
      </p:sp>
      <p:sp>
        <p:nvSpPr>
          <p:cNvPr id="14" name="Rectangle 13">
            <a:extLst>
              <a:ext uri="{FF2B5EF4-FFF2-40B4-BE49-F238E27FC236}">
                <a16:creationId xmlns:a16="http://schemas.microsoft.com/office/drawing/2014/main" id="{0072675A-61C2-C39B-5C52-11EF296F959D}"/>
              </a:ext>
            </a:extLst>
          </p:cNvPr>
          <p:cNvSpPr/>
          <p:nvPr/>
        </p:nvSpPr>
        <p:spPr>
          <a:xfrm>
            <a:off x="416607" y="5228639"/>
            <a:ext cx="11329916" cy="396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Virtual School  </a:t>
            </a:r>
          </a:p>
        </p:txBody>
      </p:sp>
      <p:pic>
        <p:nvPicPr>
          <p:cNvPr id="15" name="Graphic 14" descr="Professor male outline">
            <a:extLst>
              <a:ext uri="{FF2B5EF4-FFF2-40B4-BE49-F238E27FC236}">
                <a16:creationId xmlns:a16="http://schemas.microsoft.com/office/drawing/2014/main" id="{76DBF035-3E33-F1E4-7343-892BE556D9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420" y="1076169"/>
            <a:ext cx="914400" cy="914400"/>
          </a:xfrm>
          <a:prstGeom prst="rect">
            <a:avLst/>
          </a:prstGeom>
        </p:spPr>
      </p:pic>
      <p:pic>
        <p:nvPicPr>
          <p:cNvPr id="18" name="Graphic 17" descr="School girl outline">
            <a:extLst>
              <a:ext uri="{FF2B5EF4-FFF2-40B4-BE49-F238E27FC236}">
                <a16:creationId xmlns:a16="http://schemas.microsoft.com/office/drawing/2014/main" id="{69F555CD-8C8D-CF17-A093-637E798C4A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3180" y="1070340"/>
            <a:ext cx="914400" cy="914400"/>
          </a:xfrm>
          <a:prstGeom prst="rect">
            <a:avLst/>
          </a:prstGeom>
        </p:spPr>
      </p:pic>
      <p:pic>
        <p:nvPicPr>
          <p:cNvPr id="22" name="Graphic 21" descr="Graduation cap with solid fill">
            <a:extLst>
              <a:ext uri="{FF2B5EF4-FFF2-40B4-BE49-F238E27FC236}">
                <a16:creationId xmlns:a16="http://schemas.microsoft.com/office/drawing/2014/main" id="{DCB9896B-2491-C5EA-CDE9-A3A0A11055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4979" y="1172564"/>
            <a:ext cx="914400" cy="914400"/>
          </a:xfrm>
          <a:prstGeom prst="rect">
            <a:avLst/>
          </a:prstGeom>
        </p:spPr>
      </p:pic>
      <p:pic>
        <p:nvPicPr>
          <p:cNvPr id="26" name="Graphic 25" descr="Man with kid with solid fill">
            <a:extLst>
              <a:ext uri="{FF2B5EF4-FFF2-40B4-BE49-F238E27FC236}">
                <a16:creationId xmlns:a16="http://schemas.microsoft.com/office/drawing/2014/main" id="{C1AE2C2B-065A-90DD-5B8C-DB0E6CBF28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147" y="1172564"/>
            <a:ext cx="914400" cy="914400"/>
          </a:xfrm>
          <a:prstGeom prst="rect">
            <a:avLst/>
          </a:prstGeom>
        </p:spPr>
      </p:pic>
      <p:graphicFrame>
        <p:nvGraphicFramePr>
          <p:cNvPr id="27" name="Diagram 26">
            <a:extLst>
              <a:ext uri="{FF2B5EF4-FFF2-40B4-BE49-F238E27FC236}">
                <a16:creationId xmlns:a16="http://schemas.microsoft.com/office/drawing/2014/main" id="{15E495E8-BD31-8A65-CF34-CA461C61CD16}"/>
              </a:ext>
            </a:extLst>
          </p:cNvPr>
          <p:cNvGraphicFramePr/>
          <p:nvPr>
            <p:extLst>
              <p:ext uri="{D42A27DB-BD31-4B8C-83A1-F6EECF244321}">
                <p14:modId xmlns:p14="http://schemas.microsoft.com/office/powerpoint/2010/main" val="2288413536"/>
              </p:ext>
            </p:extLst>
          </p:nvPr>
        </p:nvGraphicFramePr>
        <p:xfrm>
          <a:off x="416607" y="1556847"/>
          <a:ext cx="11329916" cy="332858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Rectangle 16">
            <a:extLst>
              <a:ext uri="{FF2B5EF4-FFF2-40B4-BE49-F238E27FC236}">
                <a16:creationId xmlns:a16="http://schemas.microsoft.com/office/drawing/2014/main" id="{339D3445-400E-51CD-17CB-48DE6D691651}"/>
              </a:ext>
            </a:extLst>
          </p:cNvPr>
          <p:cNvSpPr/>
          <p:nvPr/>
        </p:nvSpPr>
        <p:spPr>
          <a:xfrm>
            <a:off x="8809553" y="4323357"/>
            <a:ext cx="1168234" cy="540000"/>
          </a:xfrm>
          <a:prstGeom prst="rect">
            <a:avLst/>
          </a:prstGeom>
          <a:solidFill>
            <a:srgbClr val="AB3D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NEET</a:t>
            </a:r>
          </a:p>
        </p:txBody>
      </p:sp>
      <p:sp>
        <p:nvSpPr>
          <p:cNvPr id="3" name="Rectangle 2">
            <a:extLst>
              <a:ext uri="{FF2B5EF4-FFF2-40B4-BE49-F238E27FC236}">
                <a16:creationId xmlns:a16="http://schemas.microsoft.com/office/drawing/2014/main" id="{F259AE78-8C90-823D-7DCE-A155B39D91B8}"/>
              </a:ext>
            </a:extLst>
          </p:cNvPr>
          <p:cNvSpPr/>
          <p:nvPr/>
        </p:nvSpPr>
        <p:spPr>
          <a:xfrm>
            <a:off x="413096" y="6285029"/>
            <a:ext cx="11329916" cy="396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SAFEGUARDING </a:t>
            </a:r>
            <a:r>
              <a:rPr lang="en-GB" dirty="0"/>
              <a:t> </a:t>
            </a:r>
          </a:p>
        </p:txBody>
      </p:sp>
    </p:spTree>
    <p:extLst>
      <p:ext uri="{BB962C8B-B14F-4D97-AF65-F5344CB8AC3E}">
        <p14:creationId xmlns:p14="http://schemas.microsoft.com/office/powerpoint/2010/main" val="109310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nector 12">
            <a:extLst>
              <a:ext uri="{FF2B5EF4-FFF2-40B4-BE49-F238E27FC236}">
                <a16:creationId xmlns:a16="http://schemas.microsoft.com/office/drawing/2014/main" id="{7C574A84-FF58-56FF-46F1-517525D90E8A}"/>
              </a:ext>
            </a:extLst>
          </p:cNvPr>
          <p:cNvCxnSpPr>
            <a:cxnSpLocks/>
          </p:cNvCxnSpPr>
          <p:nvPr/>
        </p:nvCxnSpPr>
        <p:spPr>
          <a:xfrm>
            <a:off x="3231198" y="2005845"/>
            <a:ext cx="0" cy="1307704"/>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Connector 12">
            <a:extLst>
              <a:ext uri="{FF2B5EF4-FFF2-40B4-BE49-F238E27FC236}">
                <a16:creationId xmlns:a16="http://schemas.microsoft.com/office/drawing/2014/main" id="{E4AD4FFF-51B5-DDC6-8D44-014B73F3C114}"/>
              </a:ext>
            </a:extLst>
          </p:cNvPr>
          <p:cNvCxnSpPr>
            <a:cxnSpLocks/>
          </p:cNvCxnSpPr>
          <p:nvPr/>
        </p:nvCxnSpPr>
        <p:spPr>
          <a:xfrm flipH="1">
            <a:off x="9154812" y="3583244"/>
            <a:ext cx="12700" cy="572237"/>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8" name="Connector 12">
            <a:extLst>
              <a:ext uri="{FF2B5EF4-FFF2-40B4-BE49-F238E27FC236}">
                <a16:creationId xmlns:a16="http://schemas.microsoft.com/office/drawing/2014/main" id="{9AF30DA2-6212-96DD-254F-E2966A39EA40}"/>
              </a:ext>
            </a:extLst>
          </p:cNvPr>
          <p:cNvCxnSpPr>
            <a:cxnSpLocks/>
          </p:cNvCxnSpPr>
          <p:nvPr/>
        </p:nvCxnSpPr>
        <p:spPr>
          <a:xfrm>
            <a:off x="8471297" y="2005438"/>
            <a:ext cx="0" cy="1117590"/>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5" name="Connector 12">
            <a:extLst>
              <a:ext uri="{FF2B5EF4-FFF2-40B4-BE49-F238E27FC236}">
                <a16:creationId xmlns:a16="http://schemas.microsoft.com/office/drawing/2014/main" id="{137242EC-3A96-7B57-3EA8-39C3FC4E5294}"/>
              </a:ext>
            </a:extLst>
          </p:cNvPr>
          <p:cNvCxnSpPr>
            <a:cxnSpLocks/>
          </p:cNvCxnSpPr>
          <p:nvPr/>
        </p:nvCxnSpPr>
        <p:spPr>
          <a:xfrm>
            <a:off x="7164483" y="1997805"/>
            <a:ext cx="14738" cy="1190487"/>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Connector 12">
            <a:extLst>
              <a:ext uri="{FF2B5EF4-FFF2-40B4-BE49-F238E27FC236}">
                <a16:creationId xmlns:a16="http://schemas.microsoft.com/office/drawing/2014/main" id="{D6545DBD-37FE-0630-2E87-4B48790A827C}"/>
              </a:ext>
            </a:extLst>
          </p:cNvPr>
          <p:cNvCxnSpPr>
            <a:cxnSpLocks/>
          </p:cNvCxnSpPr>
          <p:nvPr/>
        </p:nvCxnSpPr>
        <p:spPr>
          <a:xfrm>
            <a:off x="5824517" y="2027705"/>
            <a:ext cx="6196" cy="1224179"/>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Connector 12">
            <a:extLst>
              <a:ext uri="{FF2B5EF4-FFF2-40B4-BE49-F238E27FC236}">
                <a16:creationId xmlns:a16="http://schemas.microsoft.com/office/drawing/2014/main" id="{64808237-FCED-504C-3FF2-8A1F0F98857B}"/>
              </a:ext>
            </a:extLst>
          </p:cNvPr>
          <p:cNvCxnSpPr>
            <a:cxnSpLocks/>
          </p:cNvCxnSpPr>
          <p:nvPr/>
        </p:nvCxnSpPr>
        <p:spPr>
          <a:xfrm flipH="1">
            <a:off x="4537229" y="2027705"/>
            <a:ext cx="14108" cy="1217867"/>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Connector 12">
            <a:extLst>
              <a:ext uri="{FF2B5EF4-FFF2-40B4-BE49-F238E27FC236}">
                <a16:creationId xmlns:a16="http://schemas.microsoft.com/office/drawing/2014/main" id="{6CF825EC-EECB-99D7-E5E4-E50FD7787C27}"/>
              </a:ext>
            </a:extLst>
          </p:cNvPr>
          <p:cNvCxnSpPr>
            <a:cxnSpLocks/>
          </p:cNvCxnSpPr>
          <p:nvPr/>
        </p:nvCxnSpPr>
        <p:spPr>
          <a:xfrm flipH="1">
            <a:off x="1903522" y="2673336"/>
            <a:ext cx="12700" cy="572237"/>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Connector 12">
            <a:extLst>
              <a:ext uri="{FF2B5EF4-FFF2-40B4-BE49-F238E27FC236}">
                <a16:creationId xmlns:a16="http://schemas.microsoft.com/office/drawing/2014/main" id="{FA9F9C24-1D75-B92A-D6A5-0F085B6B19B6}"/>
              </a:ext>
            </a:extLst>
          </p:cNvPr>
          <p:cNvCxnSpPr>
            <a:cxnSpLocks/>
          </p:cNvCxnSpPr>
          <p:nvPr/>
        </p:nvCxnSpPr>
        <p:spPr>
          <a:xfrm flipH="1">
            <a:off x="658073" y="2707712"/>
            <a:ext cx="12700" cy="572237"/>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Connector 12">
            <a:extLst>
              <a:ext uri="{FF2B5EF4-FFF2-40B4-BE49-F238E27FC236}">
                <a16:creationId xmlns:a16="http://schemas.microsoft.com/office/drawing/2014/main" id="{A7E34387-A7A2-158F-E52A-25D674C8BD26}"/>
              </a:ext>
            </a:extLst>
          </p:cNvPr>
          <p:cNvCxnSpPr>
            <a:cxnSpLocks/>
          </p:cNvCxnSpPr>
          <p:nvPr/>
        </p:nvCxnSpPr>
        <p:spPr>
          <a:xfrm>
            <a:off x="9750673" y="2005641"/>
            <a:ext cx="16647" cy="1307908"/>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Connector 12">
            <a:extLst>
              <a:ext uri="{FF2B5EF4-FFF2-40B4-BE49-F238E27FC236}">
                <a16:creationId xmlns:a16="http://schemas.microsoft.com/office/drawing/2014/main" id="{F85354C1-6A09-00B2-41E1-5399ADA92E10}"/>
              </a:ext>
            </a:extLst>
          </p:cNvPr>
          <p:cNvCxnSpPr>
            <a:cxnSpLocks/>
          </p:cNvCxnSpPr>
          <p:nvPr/>
        </p:nvCxnSpPr>
        <p:spPr>
          <a:xfrm>
            <a:off x="11291597" y="2005844"/>
            <a:ext cx="0" cy="1307705"/>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Connector 12">
            <a:extLst>
              <a:ext uri="{FF2B5EF4-FFF2-40B4-BE49-F238E27FC236}">
                <a16:creationId xmlns:a16="http://schemas.microsoft.com/office/drawing/2014/main" id="{8CA2E184-6771-8C7C-87B3-748E636E2CB0}"/>
              </a:ext>
            </a:extLst>
          </p:cNvPr>
          <p:cNvCxnSpPr>
            <a:cxnSpLocks/>
          </p:cNvCxnSpPr>
          <p:nvPr/>
        </p:nvCxnSpPr>
        <p:spPr>
          <a:xfrm>
            <a:off x="654565" y="2005845"/>
            <a:ext cx="0" cy="595416"/>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Connector 11"/>
          <p:cNvCxnSpPr/>
          <p:nvPr/>
        </p:nvCxnSpPr>
        <p:spPr>
          <a:xfrm flipH="1">
            <a:off x="1902295" y="2010901"/>
            <a:ext cx="0" cy="640080"/>
          </a:xfrm>
          <a:prstGeom prst="bentConnector3">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Connector 9"/>
          <p:cNvCxnSpPr/>
          <p:nvPr/>
        </p:nvCxnSpPr>
        <p:spPr>
          <a:xfrm flipH="1">
            <a:off x="6284793" y="1555576"/>
            <a:ext cx="0" cy="457200"/>
          </a:xfrm>
          <a:prstGeom prst="bentConnector3">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Connector 10"/>
          <p:cNvCxnSpPr/>
          <p:nvPr/>
        </p:nvCxnSpPr>
        <p:spPr>
          <a:xfrm>
            <a:off x="6268652" y="910419"/>
            <a:ext cx="0" cy="457200"/>
          </a:xfrm>
          <a:prstGeom prst="bentConnector3">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66053" y="-73087"/>
            <a:ext cx="7405200" cy="574914"/>
          </a:xfrm>
        </p:spPr>
        <p:txBody>
          <a:bodyPr/>
          <a:lstStyle/>
          <a:p>
            <a:r>
              <a:rPr lang="en-GB"/>
              <a:t>      Education </a:t>
            </a:r>
            <a:r>
              <a:rPr dirty="0"/>
              <a:t>Structure Chart</a:t>
            </a:r>
            <a:r>
              <a:rPr lang="en-GB" dirty="0"/>
              <a:t> </a:t>
            </a:r>
            <a:endParaRPr dirty="0"/>
          </a:p>
        </p:txBody>
      </p:sp>
      <p:sp>
        <p:nvSpPr>
          <p:cNvPr id="3" name="Rectangle 2"/>
          <p:cNvSpPr/>
          <p:nvPr/>
        </p:nvSpPr>
        <p:spPr>
          <a:xfrm>
            <a:off x="4495799" y="624268"/>
            <a:ext cx="3545707" cy="57230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ea typeface="+mn-lt"/>
                <a:cs typeface="+mn-lt"/>
              </a:rPr>
              <a:t>Helen Lincoln, Executive Director for Children, Families &amp; Education</a:t>
            </a:r>
            <a:endParaRPr lang="en-US" dirty="0"/>
          </a:p>
        </p:txBody>
      </p:sp>
      <p:sp>
        <p:nvSpPr>
          <p:cNvPr id="4" name="Rectangle 3"/>
          <p:cNvSpPr/>
          <p:nvPr/>
        </p:nvSpPr>
        <p:spPr>
          <a:xfrm>
            <a:off x="4726404" y="1269425"/>
            <a:ext cx="3084496" cy="572303"/>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ea typeface="+mn-lt"/>
                <a:cs typeface="+mn-lt"/>
              </a:rPr>
              <a:t>Clare </a:t>
            </a:r>
            <a:r>
              <a:rPr lang="en-US">
                <a:ea typeface="+mn-lt"/>
                <a:cs typeface="+mn-lt"/>
              </a:rPr>
              <a:t>Kershaw</a:t>
            </a:r>
          </a:p>
          <a:p>
            <a:pPr algn="ctr"/>
            <a:r>
              <a:rPr lang="en-US">
                <a:ea typeface="+mn-lt"/>
                <a:cs typeface="+mn-lt"/>
              </a:rPr>
              <a:t>Director, </a:t>
            </a:r>
            <a:r>
              <a:rPr lang="en-US" dirty="0">
                <a:ea typeface="+mn-lt"/>
                <a:cs typeface="+mn-lt"/>
              </a:rPr>
              <a:t>Education</a:t>
            </a:r>
            <a:endParaRPr lang="en-US">
              <a:ea typeface="Calibri"/>
              <a:cs typeface="Calibri"/>
            </a:endParaRPr>
          </a:p>
        </p:txBody>
      </p:sp>
      <p:cxnSp>
        <p:nvCxnSpPr>
          <p:cNvPr id="15" name="Connector 14"/>
          <p:cNvCxnSpPr>
            <a:cxnSpLocks/>
          </p:cNvCxnSpPr>
          <p:nvPr/>
        </p:nvCxnSpPr>
        <p:spPr>
          <a:xfrm>
            <a:off x="648258" y="2005641"/>
            <a:ext cx="10655386" cy="0"/>
          </a:xfrm>
          <a:prstGeom prst="straightConnector1">
            <a:avLst/>
          </a:prstGeom>
          <a:ln w="27432">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D1F8EC3B-91EC-2B17-6909-AA7CC16D8FD4}"/>
              </a:ext>
            </a:extLst>
          </p:cNvPr>
          <p:cNvGrpSpPr/>
          <p:nvPr/>
        </p:nvGrpSpPr>
        <p:grpSpPr>
          <a:xfrm>
            <a:off x="34538" y="2246951"/>
            <a:ext cx="12122924" cy="720000"/>
            <a:chOff x="-86307" y="2921654"/>
            <a:chExt cx="12122924" cy="720000"/>
          </a:xfrm>
        </p:grpSpPr>
        <p:sp>
          <p:nvSpPr>
            <p:cNvPr id="6" name="Rectangle 5"/>
            <p:cNvSpPr/>
            <p:nvPr/>
          </p:nvSpPr>
          <p:spPr>
            <a:xfrm>
              <a:off x="-86307"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ea typeface="+mn-lt"/>
                  <a:cs typeface="+mn-lt"/>
                </a:rPr>
                <a:t>Daniel Gee</a:t>
              </a:r>
            </a:p>
            <a:p>
              <a:pPr algn="ctr"/>
              <a:r>
                <a:rPr lang="en-US" sz="1000" dirty="0">
                  <a:ea typeface="+mn-lt"/>
                  <a:cs typeface="+mn-lt"/>
                </a:rPr>
                <a:t>Assistant Director of Education North</a:t>
              </a:r>
              <a:endParaRPr lang="en-US" sz="1000" dirty="0">
                <a:ea typeface="Calibri"/>
                <a:cs typeface="Calibri"/>
              </a:endParaRPr>
            </a:p>
          </p:txBody>
        </p:sp>
        <p:sp>
          <p:nvSpPr>
            <p:cNvPr id="7" name="Rectangle 6"/>
            <p:cNvSpPr/>
            <p:nvPr/>
          </p:nvSpPr>
          <p:spPr>
            <a:xfrm>
              <a:off x="1213527"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Lisa Fergus</a:t>
              </a:r>
            </a:p>
            <a:p>
              <a:pPr algn="ctr"/>
              <a:r>
                <a:rPr lang="en-GB" sz="1000" dirty="0"/>
                <a:t>Assistant Director of Education South </a:t>
              </a:r>
              <a:endParaRPr sz="1000" dirty="0"/>
            </a:p>
          </p:txBody>
        </p:sp>
        <p:sp>
          <p:nvSpPr>
            <p:cNvPr id="8" name="Rectangle 7"/>
            <p:cNvSpPr/>
            <p:nvPr/>
          </p:nvSpPr>
          <p:spPr>
            <a:xfrm>
              <a:off x="2513361"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Nicola Woolf</a:t>
              </a:r>
            </a:p>
            <a:p>
              <a:pPr algn="ctr"/>
              <a:r>
                <a:rPr lang="en-GB" sz="1000" dirty="0"/>
                <a:t>Assistant Director of Education West</a:t>
              </a:r>
              <a:endParaRPr sz="1000" dirty="0"/>
            </a:p>
          </p:txBody>
        </p:sp>
        <p:sp>
          <p:nvSpPr>
            <p:cNvPr id="28" name="Rectangle 27">
              <a:extLst>
                <a:ext uri="{FF2B5EF4-FFF2-40B4-BE49-F238E27FC236}">
                  <a16:creationId xmlns:a16="http://schemas.microsoft.com/office/drawing/2014/main" id="{C1418678-44D0-4AA7-A5C1-77097C368773}"/>
                </a:ext>
              </a:extLst>
            </p:cNvPr>
            <p:cNvSpPr/>
            <p:nvPr/>
          </p:nvSpPr>
          <p:spPr>
            <a:xfrm>
              <a:off x="3813195"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Catherine Hutley </a:t>
              </a:r>
            </a:p>
            <a:p>
              <a:pPr algn="ctr"/>
              <a:r>
                <a:rPr lang="en-GB" sz="1000" dirty="0"/>
                <a:t>Assistant Director of Education Mid</a:t>
              </a:r>
              <a:endParaRPr sz="1000" dirty="0"/>
            </a:p>
          </p:txBody>
        </p:sp>
        <p:sp>
          <p:nvSpPr>
            <p:cNvPr id="30" name="Rectangle 29">
              <a:extLst>
                <a:ext uri="{FF2B5EF4-FFF2-40B4-BE49-F238E27FC236}">
                  <a16:creationId xmlns:a16="http://schemas.microsoft.com/office/drawing/2014/main" id="{A5E5EC0F-9D10-901A-A172-534469523B57}"/>
                </a:ext>
              </a:extLst>
            </p:cNvPr>
            <p:cNvSpPr/>
            <p:nvPr/>
          </p:nvSpPr>
          <p:spPr>
            <a:xfrm>
              <a:off x="5113029"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Michael O’Brien </a:t>
              </a:r>
            </a:p>
            <a:p>
              <a:pPr algn="ctr"/>
              <a:r>
                <a:rPr lang="en-GB" sz="1000" dirty="0"/>
                <a:t>Head of Specialist Education </a:t>
              </a:r>
              <a:endParaRPr sz="1000" dirty="0"/>
            </a:p>
          </p:txBody>
        </p:sp>
        <p:sp>
          <p:nvSpPr>
            <p:cNvPr id="31" name="Rectangle 30">
              <a:extLst>
                <a:ext uri="{FF2B5EF4-FFF2-40B4-BE49-F238E27FC236}">
                  <a16:creationId xmlns:a16="http://schemas.microsoft.com/office/drawing/2014/main" id="{BA821113-0D87-6205-209C-38AC887AE6B1}"/>
                </a:ext>
              </a:extLst>
            </p:cNvPr>
            <p:cNvSpPr/>
            <p:nvPr/>
          </p:nvSpPr>
          <p:spPr>
            <a:xfrm>
              <a:off x="6412863"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Shamsun Noor</a:t>
              </a:r>
            </a:p>
            <a:p>
              <a:pPr algn="ctr"/>
              <a:r>
                <a:rPr lang="en-GB" sz="1000" dirty="0"/>
                <a:t>Head </a:t>
              </a:r>
              <a:r>
                <a:rPr lang="en-GB" sz="1000"/>
                <a:t>of Education Operations</a:t>
              </a:r>
              <a:endParaRPr sz="1000" dirty="0"/>
            </a:p>
          </p:txBody>
        </p:sp>
        <p:sp>
          <p:nvSpPr>
            <p:cNvPr id="32" name="Rectangle 31">
              <a:extLst>
                <a:ext uri="{FF2B5EF4-FFF2-40B4-BE49-F238E27FC236}">
                  <a16:creationId xmlns:a16="http://schemas.microsoft.com/office/drawing/2014/main" id="{DF1D83E2-5023-BC38-9B93-D68F40B79392}"/>
                </a:ext>
              </a:extLst>
            </p:cNvPr>
            <p:cNvSpPr/>
            <p:nvPr/>
          </p:nvSpPr>
          <p:spPr>
            <a:xfrm>
              <a:off x="9012528"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Jo Barclay</a:t>
              </a:r>
            </a:p>
            <a:p>
              <a:pPr algn="ctr"/>
              <a:r>
                <a:rPr lang="en-GB" sz="1000" dirty="0"/>
                <a:t>Head of Education Safeguarding &amp; Wellbeing </a:t>
              </a:r>
            </a:p>
          </p:txBody>
        </p:sp>
        <p:sp>
          <p:nvSpPr>
            <p:cNvPr id="33" name="Rectangle 32">
              <a:extLst>
                <a:ext uri="{FF2B5EF4-FFF2-40B4-BE49-F238E27FC236}">
                  <a16:creationId xmlns:a16="http://schemas.microsoft.com/office/drawing/2014/main" id="{55C56569-BA5C-92B7-3F73-0CE42FA8D2D7}"/>
                </a:ext>
              </a:extLst>
            </p:cNvPr>
            <p:cNvSpPr/>
            <p:nvPr/>
          </p:nvSpPr>
          <p:spPr>
            <a:xfrm>
              <a:off x="10328981" y="2921654"/>
              <a:ext cx="1707636"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Anita Kemp &amp; Gareth Honeyford</a:t>
              </a:r>
            </a:p>
            <a:p>
              <a:pPr algn="ctr"/>
              <a:r>
                <a:rPr lang="en-GB" sz="1000" dirty="0"/>
                <a:t>Head of Strategy Development &amp; Performance</a:t>
              </a:r>
            </a:p>
          </p:txBody>
        </p:sp>
        <p:sp>
          <p:nvSpPr>
            <p:cNvPr id="35" name="Rectangle 34">
              <a:extLst>
                <a:ext uri="{FF2B5EF4-FFF2-40B4-BE49-F238E27FC236}">
                  <a16:creationId xmlns:a16="http://schemas.microsoft.com/office/drawing/2014/main" id="{8E645D29-1BB3-7B15-63ED-20BE79A312B3}"/>
                </a:ext>
              </a:extLst>
            </p:cNvPr>
            <p:cNvSpPr/>
            <p:nvPr/>
          </p:nvSpPr>
          <p:spPr>
            <a:xfrm>
              <a:off x="7712697" y="2921654"/>
              <a:ext cx="126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Ralph Holloway</a:t>
              </a:r>
            </a:p>
            <a:p>
              <a:pPr algn="ctr"/>
              <a:r>
                <a:rPr lang="en-GB" sz="900" dirty="0"/>
                <a:t>Head of SEND Strategy and Innovation</a:t>
              </a:r>
            </a:p>
          </p:txBody>
        </p:sp>
      </p:grpSp>
      <p:grpSp>
        <p:nvGrpSpPr>
          <p:cNvPr id="51" name="Group 50">
            <a:extLst>
              <a:ext uri="{FF2B5EF4-FFF2-40B4-BE49-F238E27FC236}">
                <a16:creationId xmlns:a16="http://schemas.microsoft.com/office/drawing/2014/main" id="{5C4899CD-42FC-8442-5BFD-6692D71B1387}"/>
              </a:ext>
            </a:extLst>
          </p:cNvPr>
          <p:cNvGrpSpPr/>
          <p:nvPr/>
        </p:nvGrpSpPr>
        <p:grpSpPr>
          <a:xfrm>
            <a:off x="18258" y="3123028"/>
            <a:ext cx="12130294" cy="3600000"/>
            <a:chOff x="-125939" y="1853119"/>
            <a:chExt cx="12130294" cy="3600000"/>
          </a:xfrm>
        </p:grpSpPr>
        <p:sp>
          <p:nvSpPr>
            <p:cNvPr id="52" name="Rectangle 51">
              <a:extLst>
                <a:ext uri="{FF2B5EF4-FFF2-40B4-BE49-F238E27FC236}">
                  <a16:creationId xmlns:a16="http://schemas.microsoft.com/office/drawing/2014/main" id="{170A6480-AF64-B46D-68E7-963F6B2C3552}"/>
                </a:ext>
              </a:extLst>
            </p:cNvPr>
            <p:cNvSpPr/>
            <p:nvPr/>
          </p:nvSpPr>
          <p:spPr>
            <a:xfrm>
              <a:off x="-125939"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lvl="0" indent="-171450">
                <a:buFont typeface="Arial" panose="020B0604020202020204" pitchFamily="34" charset="0"/>
                <a:buChar char="•"/>
              </a:pPr>
              <a:r>
                <a:rPr lang="en-GB" sz="1050" dirty="0"/>
                <a:t>Quadrant SEND Statutory Service</a:t>
              </a:r>
            </a:p>
            <a:p>
              <a:pPr marL="171450" lvl="0" indent="-171450">
                <a:buFont typeface="Arial" panose="020B0604020202020204" pitchFamily="34" charset="0"/>
                <a:buChar char="•"/>
              </a:pPr>
              <a:r>
                <a:rPr lang="en-GB" sz="1050" dirty="0"/>
                <a:t>Quadrant SEND Teams including Inclusion Partners, Engagement Facilitators and Educational Psychologists</a:t>
              </a:r>
            </a:p>
            <a:p>
              <a:pPr marL="171450" lvl="0" indent="-171450">
                <a:buFont typeface="Arial" panose="020B0604020202020204" pitchFamily="34" charset="0"/>
                <a:buChar char="•"/>
              </a:pPr>
              <a:r>
                <a:rPr lang="en-GB" sz="1050" dirty="0"/>
                <a:t>Quadrant School Effectiveness Team</a:t>
              </a:r>
            </a:p>
            <a:p>
              <a:pPr marL="171450" lvl="0" indent="-171450">
                <a:buFont typeface="Arial" panose="020B0604020202020204" pitchFamily="34" charset="0"/>
                <a:buChar char="•"/>
              </a:pPr>
              <a:r>
                <a:rPr lang="en-GB" sz="1050" dirty="0"/>
                <a:t>Quadrant Early Years Team</a:t>
              </a:r>
            </a:p>
            <a:p>
              <a:pPr marL="171450" lvl="0" indent="-171450">
                <a:buFont typeface="Arial" panose="020B0604020202020204" pitchFamily="34" charset="0"/>
                <a:buChar char="•"/>
              </a:pPr>
              <a:r>
                <a:rPr lang="en-GB" sz="1050" dirty="0"/>
                <a:t>Quadrant Attendance Team</a:t>
              </a:r>
            </a:p>
            <a:p>
              <a:pPr algn="ctr"/>
              <a:endParaRPr lang="en-GB" sz="1000" dirty="0"/>
            </a:p>
            <a:p>
              <a:pPr algn="ctr"/>
              <a:endParaRPr lang="en-US" sz="1000" dirty="0">
                <a:ea typeface="Calibri"/>
                <a:cs typeface="Calibri"/>
              </a:endParaRPr>
            </a:p>
          </p:txBody>
        </p:sp>
        <p:sp>
          <p:nvSpPr>
            <p:cNvPr id="53" name="Rectangle 52">
              <a:extLst>
                <a:ext uri="{FF2B5EF4-FFF2-40B4-BE49-F238E27FC236}">
                  <a16:creationId xmlns:a16="http://schemas.microsoft.com/office/drawing/2014/main" id="{9C626F64-4BDB-F745-C0C2-6C8F211A22C2}"/>
                </a:ext>
              </a:extLst>
            </p:cNvPr>
            <p:cNvSpPr/>
            <p:nvPr/>
          </p:nvSpPr>
          <p:spPr>
            <a:xfrm>
              <a:off x="1176220"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1050" dirty="0"/>
                <a:t>Quadrant SEND Statutory Service</a:t>
              </a:r>
            </a:p>
            <a:p>
              <a:pPr marL="171450" lvl="0" indent="-171450">
                <a:buFont typeface="Arial" panose="020B0604020202020204" pitchFamily="34" charset="0"/>
                <a:buChar char="•"/>
              </a:pPr>
              <a:r>
                <a:rPr lang="en-GB" sz="1050" dirty="0"/>
                <a:t>Quadrant SEND Teams including  Inclusion Partners, Engagement Facilitators and Educational Psychologists</a:t>
              </a:r>
            </a:p>
            <a:p>
              <a:pPr marL="171450" lvl="0" indent="-171450">
                <a:buFont typeface="Arial" panose="020B0604020202020204" pitchFamily="34" charset="0"/>
                <a:buChar char="•"/>
              </a:pPr>
              <a:r>
                <a:rPr lang="en-GB" sz="1050" dirty="0"/>
                <a:t>Quadrant School Effectiveness Team</a:t>
              </a:r>
            </a:p>
            <a:p>
              <a:pPr marL="171450" lvl="0" indent="-171450">
                <a:buFont typeface="Arial" panose="020B0604020202020204" pitchFamily="34" charset="0"/>
                <a:buChar char="•"/>
              </a:pPr>
              <a:r>
                <a:rPr lang="en-GB" sz="1050" dirty="0"/>
                <a:t>Quadrant Early Years Team</a:t>
              </a:r>
            </a:p>
            <a:p>
              <a:pPr marL="171450" lvl="0" indent="-171450">
                <a:buFont typeface="Arial" panose="020B0604020202020204" pitchFamily="34" charset="0"/>
                <a:buChar char="•"/>
              </a:pPr>
              <a:r>
                <a:rPr lang="en-GB" sz="1050" dirty="0"/>
                <a:t>Quadrant Attendance Team</a:t>
              </a:r>
            </a:p>
            <a:p>
              <a:pPr algn="ctr"/>
              <a:endParaRPr sz="1000" dirty="0"/>
            </a:p>
          </p:txBody>
        </p:sp>
        <p:sp>
          <p:nvSpPr>
            <p:cNvPr id="54" name="Rectangle 53">
              <a:extLst>
                <a:ext uri="{FF2B5EF4-FFF2-40B4-BE49-F238E27FC236}">
                  <a16:creationId xmlns:a16="http://schemas.microsoft.com/office/drawing/2014/main" id="{B5DFBB84-8BF4-AC24-E22C-195FBAADC09E}"/>
                </a:ext>
              </a:extLst>
            </p:cNvPr>
            <p:cNvSpPr/>
            <p:nvPr/>
          </p:nvSpPr>
          <p:spPr>
            <a:xfrm>
              <a:off x="2478379"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1050" dirty="0"/>
                <a:t>Quadrant SEND Statutory Service</a:t>
              </a:r>
            </a:p>
            <a:p>
              <a:pPr marL="171450" lvl="0" indent="-171450">
                <a:buFont typeface="Arial" panose="020B0604020202020204" pitchFamily="34" charset="0"/>
                <a:buChar char="•"/>
              </a:pPr>
              <a:r>
                <a:rPr lang="en-GB" sz="1050" dirty="0"/>
                <a:t>Quadrant SEND Teams including Inclusion Partners, Engagement Facilitators and Educational Psychologists</a:t>
              </a:r>
            </a:p>
            <a:p>
              <a:pPr marL="171450" lvl="0" indent="-171450">
                <a:buFont typeface="Arial" panose="020B0604020202020204" pitchFamily="34" charset="0"/>
                <a:buChar char="•"/>
              </a:pPr>
              <a:r>
                <a:rPr lang="en-GB" sz="1050" dirty="0"/>
                <a:t>Quadrant School Effectiveness Team</a:t>
              </a:r>
            </a:p>
            <a:p>
              <a:pPr marL="171450" lvl="0" indent="-171450">
                <a:buFont typeface="Arial" panose="020B0604020202020204" pitchFamily="34" charset="0"/>
                <a:buChar char="•"/>
              </a:pPr>
              <a:r>
                <a:rPr lang="en-GB" sz="1050" dirty="0"/>
                <a:t>Quadrant Early Years Team</a:t>
              </a:r>
            </a:p>
            <a:p>
              <a:pPr marL="171450" lvl="0" indent="-171450">
                <a:buFont typeface="Arial" panose="020B0604020202020204" pitchFamily="34" charset="0"/>
                <a:buChar char="•"/>
              </a:pPr>
              <a:r>
                <a:rPr lang="en-GB" sz="1050" dirty="0"/>
                <a:t>Quadrant Attendance Team</a:t>
              </a:r>
            </a:p>
            <a:p>
              <a:pPr algn="ctr"/>
              <a:endParaRPr sz="1000" dirty="0"/>
            </a:p>
          </p:txBody>
        </p:sp>
        <p:sp>
          <p:nvSpPr>
            <p:cNvPr id="55" name="Rectangle 54">
              <a:extLst>
                <a:ext uri="{FF2B5EF4-FFF2-40B4-BE49-F238E27FC236}">
                  <a16:creationId xmlns:a16="http://schemas.microsoft.com/office/drawing/2014/main" id="{21BB9BF3-8344-E202-583C-3DEE24D4B03C}"/>
                </a:ext>
              </a:extLst>
            </p:cNvPr>
            <p:cNvSpPr/>
            <p:nvPr/>
          </p:nvSpPr>
          <p:spPr>
            <a:xfrm>
              <a:off x="3780538"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1050" dirty="0"/>
                <a:t>Quadrant SEND Statutory Service</a:t>
              </a:r>
            </a:p>
            <a:p>
              <a:pPr marL="171450" lvl="0" indent="-171450">
                <a:buFont typeface="Arial" panose="020B0604020202020204" pitchFamily="34" charset="0"/>
                <a:buChar char="•"/>
              </a:pPr>
              <a:r>
                <a:rPr lang="en-GB" sz="1050" dirty="0"/>
                <a:t>Quadrant SEND Teams including Inclusion Partners, Engagement Facilitators and Educational Psychologists</a:t>
              </a:r>
            </a:p>
            <a:p>
              <a:pPr marL="171450" lvl="0" indent="-171450">
                <a:buFont typeface="Arial" panose="020B0604020202020204" pitchFamily="34" charset="0"/>
                <a:buChar char="•"/>
              </a:pPr>
              <a:r>
                <a:rPr lang="en-GB" sz="1050" dirty="0"/>
                <a:t>Quadrant School Effectiveness Team</a:t>
              </a:r>
            </a:p>
            <a:p>
              <a:pPr marL="171450" lvl="0" indent="-171450">
                <a:buFont typeface="Arial" panose="020B0604020202020204" pitchFamily="34" charset="0"/>
                <a:buChar char="•"/>
              </a:pPr>
              <a:r>
                <a:rPr lang="en-GB" sz="1050" dirty="0"/>
                <a:t>Quadrant Early Years Team</a:t>
              </a:r>
            </a:p>
            <a:p>
              <a:pPr marL="171450" lvl="0" indent="-171450">
                <a:buFont typeface="Arial" panose="020B0604020202020204" pitchFamily="34" charset="0"/>
                <a:buChar char="•"/>
              </a:pPr>
              <a:r>
                <a:rPr lang="en-GB" sz="1050" dirty="0"/>
                <a:t>Quadrant Attendance Team</a:t>
              </a:r>
            </a:p>
            <a:p>
              <a:pPr algn="ctr"/>
              <a:endParaRPr sz="1000" dirty="0"/>
            </a:p>
          </p:txBody>
        </p:sp>
        <p:sp>
          <p:nvSpPr>
            <p:cNvPr id="56" name="Rectangle 55">
              <a:extLst>
                <a:ext uri="{FF2B5EF4-FFF2-40B4-BE49-F238E27FC236}">
                  <a16:creationId xmlns:a16="http://schemas.microsoft.com/office/drawing/2014/main" id="{0E068722-1038-2A90-8552-94664B0EB753}"/>
                </a:ext>
              </a:extLst>
            </p:cNvPr>
            <p:cNvSpPr/>
            <p:nvPr/>
          </p:nvSpPr>
          <p:spPr>
            <a:xfrm>
              <a:off x="5082697"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t>Youth Work</a:t>
              </a:r>
            </a:p>
            <a:p>
              <a:pPr marL="171450" lvl="0" indent="-171450">
                <a:buFont typeface="Arial" panose="020B0604020202020204" pitchFamily="34" charset="0"/>
                <a:buChar char="•"/>
              </a:pPr>
              <a:r>
                <a:rPr lang="en-GB" sz="1200" dirty="0"/>
                <a:t>Young Carers</a:t>
              </a:r>
            </a:p>
            <a:p>
              <a:pPr marL="171450" lvl="0" indent="-171450">
                <a:buFont typeface="Arial" panose="020B0604020202020204" pitchFamily="34" charset="0"/>
                <a:buChar char="•"/>
              </a:pPr>
              <a:r>
                <a:rPr lang="en-GB" sz="1200" dirty="0"/>
                <a:t>NEET Tracking</a:t>
              </a:r>
            </a:p>
            <a:p>
              <a:pPr marL="171450" lvl="0" indent="-171450">
                <a:buFont typeface="Arial" panose="020B0604020202020204" pitchFamily="34" charset="0"/>
                <a:buChar char="•"/>
              </a:pPr>
              <a:r>
                <a:rPr lang="en-GB" sz="1200" dirty="0"/>
                <a:t>Children Missing Education</a:t>
              </a:r>
            </a:p>
            <a:p>
              <a:pPr marL="171450" lvl="0" indent="-171450">
                <a:buFont typeface="Arial" panose="020B0604020202020204" pitchFamily="34" charset="0"/>
                <a:buChar char="•"/>
              </a:pPr>
              <a:r>
                <a:rPr lang="en-GB" sz="1200" dirty="0"/>
                <a:t>Elective Home Education</a:t>
              </a:r>
            </a:p>
            <a:p>
              <a:pPr marL="171450" lvl="0" indent="-171450">
                <a:buFont typeface="Arial" panose="020B0604020202020204" pitchFamily="34" charset="0"/>
                <a:buChar char="•"/>
              </a:pPr>
              <a:r>
                <a:rPr lang="en-GB" sz="1200" dirty="0"/>
                <a:t>Attendance Compliance</a:t>
              </a:r>
            </a:p>
            <a:p>
              <a:pPr marL="171450" lvl="0" indent="-171450">
                <a:buFont typeface="Arial" panose="020B0604020202020204" pitchFamily="34" charset="0"/>
                <a:buChar char="•"/>
              </a:pPr>
              <a:r>
                <a:rPr lang="en-GB" sz="1200" dirty="0"/>
                <a:t>Music Service</a:t>
              </a:r>
            </a:p>
            <a:p>
              <a:pPr marL="171450" lvl="0" indent="-171450">
                <a:buFont typeface="Arial" panose="020B0604020202020204" pitchFamily="34" charset="0"/>
                <a:buChar char="•"/>
              </a:pPr>
              <a:r>
                <a:rPr lang="en-GB" sz="1200" dirty="0"/>
                <a:t>Alternative provision</a:t>
              </a:r>
            </a:p>
            <a:p>
              <a:pPr marL="171450" lvl="0" indent="-171450">
                <a:buFont typeface="Arial" panose="020B0604020202020204" pitchFamily="34" charset="0"/>
                <a:buChar char="•"/>
              </a:pPr>
              <a:r>
                <a:rPr lang="en-GB" sz="1200" dirty="0"/>
                <a:t>SEND Advisory Service</a:t>
              </a:r>
            </a:p>
            <a:p>
              <a:pPr marL="171450" lvl="0" indent="-171450">
                <a:buFont typeface="Arial" panose="020B0604020202020204" pitchFamily="34" charset="0"/>
                <a:buChar char="•"/>
              </a:pPr>
              <a:r>
                <a:rPr lang="en-GB" sz="1200" dirty="0"/>
                <a:t>The Virtual School</a:t>
              </a:r>
            </a:p>
            <a:p>
              <a:pPr algn="ctr"/>
              <a:endParaRPr sz="1000" dirty="0"/>
            </a:p>
          </p:txBody>
        </p:sp>
        <p:sp>
          <p:nvSpPr>
            <p:cNvPr id="57" name="Rectangle 56">
              <a:extLst>
                <a:ext uri="{FF2B5EF4-FFF2-40B4-BE49-F238E27FC236}">
                  <a16:creationId xmlns:a16="http://schemas.microsoft.com/office/drawing/2014/main" id="{A8C0B5B1-8350-D129-6441-E7FDB3F441B7}"/>
                </a:ext>
              </a:extLst>
            </p:cNvPr>
            <p:cNvSpPr/>
            <p:nvPr/>
          </p:nvSpPr>
          <p:spPr>
            <a:xfrm>
              <a:off x="6384856"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1150" dirty="0"/>
                <a:t>School Admissions (mainstream)</a:t>
              </a:r>
            </a:p>
            <a:p>
              <a:pPr marL="171450" indent="-171450">
                <a:buFont typeface="Arial" panose="020B0604020202020204" pitchFamily="34" charset="0"/>
                <a:buChar char="•"/>
              </a:pPr>
              <a:r>
                <a:rPr lang="en-GB" sz="1150" dirty="0"/>
                <a:t>School Transport eligibility</a:t>
              </a:r>
            </a:p>
            <a:p>
              <a:pPr marL="171450" indent="-171450">
                <a:buFont typeface="Arial" panose="020B0604020202020204" pitchFamily="34" charset="0"/>
                <a:buChar char="•"/>
              </a:pPr>
              <a:r>
                <a:rPr lang="en-GB" sz="1150" dirty="0"/>
                <a:t>Free school meals eligibility</a:t>
              </a:r>
            </a:p>
            <a:p>
              <a:pPr marL="171450" indent="-171450">
                <a:buFont typeface="Arial" panose="020B0604020202020204" pitchFamily="34" charset="0"/>
                <a:buChar char="•"/>
              </a:pPr>
              <a:r>
                <a:rPr lang="en-GB" sz="1150" dirty="0"/>
                <a:t>Early Years Sufficiency and Sustainability</a:t>
              </a:r>
            </a:p>
            <a:p>
              <a:pPr marL="171450" indent="-171450">
                <a:buFont typeface="Arial" panose="020B0604020202020204" pitchFamily="34" charset="0"/>
                <a:buChar char="•"/>
              </a:pPr>
              <a:r>
                <a:rPr lang="en-GB" sz="1150" dirty="0"/>
                <a:t>Children in  Employment and Entertainment</a:t>
              </a:r>
            </a:p>
            <a:p>
              <a:pPr marL="171450" indent="-171450">
                <a:buFont typeface="Arial" panose="020B0604020202020204" pitchFamily="34" charset="0"/>
                <a:buChar char="•"/>
              </a:pPr>
              <a:r>
                <a:rPr lang="en-GB" sz="1150" dirty="0"/>
                <a:t>Schools Comms and Data</a:t>
              </a:r>
            </a:p>
            <a:p>
              <a:pPr algn="ctr"/>
              <a:endParaRPr sz="1000" dirty="0"/>
            </a:p>
          </p:txBody>
        </p:sp>
        <p:sp>
          <p:nvSpPr>
            <p:cNvPr id="58" name="Rectangle 57">
              <a:extLst>
                <a:ext uri="{FF2B5EF4-FFF2-40B4-BE49-F238E27FC236}">
                  <a16:creationId xmlns:a16="http://schemas.microsoft.com/office/drawing/2014/main" id="{60FBA6BF-F6CE-8E16-4700-A6391E124B79}"/>
                </a:ext>
              </a:extLst>
            </p:cNvPr>
            <p:cNvSpPr/>
            <p:nvPr/>
          </p:nvSpPr>
          <p:spPr>
            <a:xfrm>
              <a:off x="8989176"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900" dirty="0"/>
                <a:t>Strategic advice and support for  safeguarding </a:t>
              </a:r>
            </a:p>
            <a:p>
              <a:pPr marL="171450" lvl="0" indent="-171450">
                <a:buFont typeface="Arial" panose="020B0604020202020204" pitchFamily="34" charset="0"/>
                <a:buChar char="•"/>
              </a:pPr>
              <a:r>
                <a:rPr lang="en-GB" sz="900" dirty="0"/>
                <a:t>Training programme</a:t>
              </a:r>
            </a:p>
            <a:p>
              <a:pPr marL="171450" lvl="0" indent="-171450">
                <a:buFont typeface="Arial" panose="020B0604020202020204" pitchFamily="34" charset="0"/>
                <a:buChar char="•"/>
              </a:pPr>
              <a:r>
                <a:rPr lang="en-GB" sz="900" dirty="0"/>
                <a:t>Provision of safeguarding guidance </a:t>
              </a:r>
            </a:p>
            <a:p>
              <a:pPr marL="171450" lvl="0" indent="-171450">
                <a:buFont typeface="Arial" panose="020B0604020202020204" pitchFamily="34" charset="0"/>
                <a:buChar char="•"/>
              </a:pPr>
              <a:r>
                <a:rPr lang="en-GB" sz="900" dirty="0"/>
                <a:t>Investigation of safeguarding concerns </a:t>
              </a:r>
            </a:p>
            <a:p>
              <a:pPr marL="171450" lvl="0" indent="-171450">
                <a:buFont typeface="Arial" panose="020B0604020202020204" pitchFamily="34" charset="0"/>
                <a:buChar char="•"/>
              </a:pPr>
              <a:r>
                <a:rPr lang="en-GB" sz="900" dirty="0"/>
                <a:t>Improvement, development and quality assurance to strengthen safeguarding in all education settings</a:t>
              </a:r>
            </a:p>
            <a:p>
              <a:pPr marL="171450" lvl="0" indent="-171450">
                <a:buFont typeface="Arial" panose="020B0604020202020204" pitchFamily="34" charset="0"/>
                <a:buChar char="•"/>
              </a:pPr>
              <a:r>
                <a:rPr lang="en-GB" sz="900" dirty="0"/>
                <a:t>Represent Education at Essex Safeguarding Children Boards/ other strategic Boards</a:t>
              </a:r>
            </a:p>
            <a:p>
              <a:pPr marL="171450" lvl="0" indent="-171450">
                <a:buFont typeface="Arial" panose="020B0604020202020204" pitchFamily="34" charset="0"/>
                <a:buChar char="•"/>
              </a:pPr>
              <a:r>
                <a:rPr lang="en-GB" sz="900" dirty="0"/>
                <a:t>Lead on Prevent and Channel Panel  </a:t>
              </a:r>
            </a:p>
            <a:p>
              <a:pPr algn="ctr"/>
              <a:endParaRPr sz="1000" dirty="0"/>
            </a:p>
          </p:txBody>
        </p:sp>
        <p:sp>
          <p:nvSpPr>
            <p:cNvPr id="60" name="Rectangle 59">
              <a:extLst>
                <a:ext uri="{FF2B5EF4-FFF2-40B4-BE49-F238E27FC236}">
                  <a16:creationId xmlns:a16="http://schemas.microsoft.com/office/drawing/2014/main" id="{812949CF-A3CE-02FC-99D2-200E9B59FE24}"/>
                </a:ext>
              </a:extLst>
            </p:cNvPr>
            <p:cNvSpPr/>
            <p:nvPr/>
          </p:nvSpPr>
          <p:spPr>
            <a:xfrm>
              <a:off x="10296719" y="1853119"/>
              <a:ext cx="1707636"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400" dirty="0"/>
                <a:t>Workforce Development, internal and the education sector</a:t>
              </a:r>
            </a:p>
            <a:p>
              <a:pPr marL="171450" indent="-171450">
                <a:buFont typeface="Arial" panose="020B0604020202020204" pitchFamily="34" charset="0"/>
                <a:buChar char="•"/>
              </a:pPr>
              <a:r>
                <a:rPr lang="en-GB" sz="1400" dirty="0"/>
                <a:t>School Crossing Patrols</a:t>
              </a:r>
            </a:p>
            <a:p>
              <a:pPr marL="171450" indent="-171450">
                <a:buFont typeface="Arial" panose="020B0604020202020204" pitchFamily="34" charset="0"/>
                <a:buChar char="•"/>
              </a:pPr>
              <a:r>
                <a:rPr lang="en-GB" sz="1400" dirty="0"/>
                <a:t>Essex School Meals Advisory Service</a:t>
              </a:r>
            </a:p>
            <a:p>
              <a:pPr marL="171450" indent="-171450">
                <a:buFont typeface="Arial" panose="020B0604020202020204" pitchFamily="34" charset="0"/>
                <a:buChar char="•"/>
              </a:pPr>
              <a:r>
                <a:rPr lang="en-GB" sz="1400" dirty="0"/>
                <a:t>Essex Education Task Force Project Delivery</a:t>
              </a:r>
            </a:p>
            <a:p>
              <a:pPr marL="171450" indent="-171450">
                <a:buFont typeface="Arial" panose="020B0604020202020204" pitchFamily="34" charset="0"/>
                <a:buChar char="•"/>
              </a:pPr>
              <a:r>
                <a:rPr lang="en-GB" sz="1400" dirty="0"/>
                <a:t>Cross organisational engagement</a:t>
              </a:r>
            </a:p>
            <a:p>
              <a:pPr marL="171450" indent="-171450">
                <a:buFont typeface="Arial" panose="020B0604020202020204" pitchFamily="34" charset="0"/>
                <a:buChar char="•"/>
              </a:pPr>
              <a:r>
                <a:rPr lang="en-GB" sz="1400" dirty="0"/>
                <a:t>LGR lead</a:t>
              </a:r>
            </a:p>
            <a:p>
              <a:pPr marL="171450" indent="-171450">
                <a:buFont typeface="Arial" panose="020B0604020202020204" pitchFamily="34" charset="0"/>
                <a:buChar char="•"/>
              </a:pPr>
              <a:endParaRPr lang="en-GB" sz="1200" dirty="0"/>
            </a:p>
            <a:p>
              <a:pPr algn="ctr"/>
              <a:endParaRPr lang="en-GB" sz="900" dirty="0"/>
            </a:p>
          </p:txBody>
        </p:sp>
        <p:sp>
          <p:nvSpPr>
            <p:cNvPr id="61" name="Rectangle 60">
              <a:extLst>
                <a:ext uri="{FF2B5EF4-FFF2-40B4-BE49-F238E27FC236}">
                  <a16:creationId xmlns:a16="http://schemas.microsoft.com/office/drawing/2014/main" id="{BE36620E-1AB9-9B30-D3AE-1A6E5CA530B2}"/>
                </a:ext>
              </a:extLst>
            </p:cNvPr>
            <p:cNvSpPr/>
            <p:nvPr/>
          </p:nvSpPr>
          <p:spPr>
            <a:xfrm>
              <a:off x="7687015" y="1853119"/>
              <a:ext cx="1260000" cy="36000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Font typeface="Arial" panose="020B0604020202020204" pitchFamily="34" charset="0"/>
                <a:buChar char="•"/>
              </a:pPr>
              <a:r>
                <a:rPr lang="en-GB" sz="1150" dirty="0"/>
                <a:t>SEN strategy and transformation</a:t>
              </a:r>
            </a:p>
            <a:p>
              <a:pPr marL="171450" lvl="0" indent="-171450">
                <a:buFont typeface="Arial" panose="020B0604020202020204" pitchFamily="34" charset="0"/>
                <a:buChar char="•"/>
              </a:pPr>
              <a:r>
                <a:rPr lang="en-GB" sz="1150" dirty="0"/>
                <a:t>SEN commissioning funding, sufficiency and capital</a:t>
              </a:r>
            </a:p>
            <a:p>
              <a:pPr marL="171450" lvl="0" indent="-171450">
                <a:buFont typeface="Arial" panose="020B0604020202020204" pitchFamily="34" charset="0"/>
                <a:buChar char="•"/>
              </a:pPr>
              <a:r>
                <a:rPr lang="en-GB" sz="1150" dirty="0"/>
                <a:t>SEN tribunals</a:t>
              </a:r>
            </a:p>
            <a:p>
              <a:pPr marL="171450" lvl="0" indent="-171450">
                <a:buFont typeface="Arial" panose="020B0604020202020204" pitchFamily="34" charset="0"/>
                <a:buChar char="•"/>
              </a:pPr>
              <a:r>
                <a:rPr lang="en-GB" sz="1150" dirty="0"/>
                <a:t>Preparation for Adulthood</a:t>
              </a:r>
            </a:p>
            <a:p>
              <a:pPr marL="171450" lvl="0" indent="-171450">
                <a:buFont typeface="Arial" panose="020B0604020202020204" pitchFamily="34" charset="0"/>
                <a:buChar char="•"/>
              </a:pPr>
              <a:r>
                <a:rPr lang="en-GB" sz="1150" dirty="0"/>
                <a:t>Parent and pupil voice and participation</a:t>
              </a:r>
            </a:p>
            <a:p>
              <a:pPr marL="171450" lvl="0" indent="-171450">
                <a:buFont typeface="Arial" panose="020B0604020202020204" pitchFamily="34" charset="0"/>
                <a:buChar char="•"/>
              </a:pPr>
              <a:r>
                <a:rPr lang="en-GB" sz="1150" dirty="0"/>
                <a:t>Specialist teaching services.</a:t>
              </a:r>
            </a:p>
            <a:p>
              <a:pPr marL="171450" lvl="0" indent="-171450">
                <a:buFont typeface="Arial" panose="020B0604020202020204" pitchFamily="34" charset="0"/>
                <a:buChar char="•"/>
              </a:pPr>
              <a:r>
                <a:rPr lang="en-GB" sz="1150" dirty="0"/>
                <a:t>Essex Family Forum</a:t>
              </a:r>
            </a:p>
            <a:p>
              <a:pPr algn="ctr"/>
              <a:endParaRPr sz="10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8B93B-F7B7-C282-E3B7-8A0072E23DE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D4A931-D30B-DF61-1A1B-CF017AF6107E}"/>
              </a:ext>
            </a:extLst>
          </p:cNvPr>
          <p:cNvSpPr txBox="1">
            <a:spLocks/>
          </p:cNvSpPr>
          <p:nvPr/>
        </p:nvSpPr>
        <p:spPr>
          <a:xfrm>
            <a:off x="352298" y="193189"/>
            <a:ext cx="11659134" cy="77285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rgbClr val="000000"/>
                </a:solidFill>
                <a:latin typeface="Calibri" panose="020F0502020204030204" pitchFamily="34" charset="0"/>
                <a:ea typeface="Calibri" panose="020F0502020204030204" pitchFamily="34" charset="0"/>
                <a:cs typeface="Calibri" panose="020F0502020204030204" pitchFamily="34" charset="0"/>
              </a:rPr>
              <a:t>Changing nature of Education in Essex  </a:t>
            </a:r>
            <a:endParaRPr kumimoji="0" lang="en-GB" sz="4400" b="1" i="0" u="none" strike="noStrike" kern="1200" cap="none" spc="10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895EF4E-4ED6-31BA-FB73-A6BC31E3ECD6}"/>
              </a:ext>
            </a:extLst>
          </p:cNvPr>
          <p:cNvSpPr/>
          <p:nvPr/>
        </p:nvSpPr>
        <p:spPr>
          <a:xfrm>
            <a:off x="562168" y="1060389"/>
            <a:ext cx="11088000" cy="72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3BCE5C1-FD11-2230-5BFF-6AC24149355F}"/>
              </a:ext>
            </a:extLst>
          </p:cNvPr>
          <p:cNvSpPr/>
          <p:nvPr/>
        </p:nvSpPr>
        <p:spPr>
          <a:xfrm>
            <a:off x="268259" y="879474"/>
            <a:ext cx="11659134" cy="5781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TextBox 6">
            <a:extLst>
              <a:ext uri="{FF2B5EF4-FFF2-40B4-BE49-F238E27FC236}">
                <a16:creationId xmlns:a16="http://schemas.microsoft.com/office/drawing/2014/main" id="{3E535A22-6237-94EB-E4BC-B5E316F7A12D}"/>
              </a:ext>
            </a:extLst>
          </p:cNvPr>
          <p:cNvSpPr txBox="1"/>
          <p:nvPr/>
        </p:nvSpPr>
        <p:spPr>
          <a:xfrm>
            <a:off x="264607" y="1009524"/>
            <a:ext cx="11746825" cy="5954259"/>
          </a:xfrm>
          <a:prstGeom prst="rect">
            <a:avLst/>
          </a:prstGeom>
          <a:noFill/>
        </p:spPr>
        <p:txBody>
          <a:bodyPr wrap="square" lIns="91440" tIns="45720" rIns="91440" bIns="45720" anchor="t">
            <a:spAutoFit/>
          </a:bodyPr>
          <a:lstStyle/>
          <a:p>
            <a:pPr eaLnBrk="0" fontAlgn="base" hangingPunct="0">
              <a:defRPr/>
            </a:pPr>
            <a:r>
              <a:rPr lang="en-GB" altLang="en-US" b="1" dirty="0">
                <a:solidFill>
                  <a:srgbClr val="000000"/>
                </a:solidFill>
              </a:rPr>
              <a:t>Statutory school age education</a:t>
            </a:r>
          </a:p>
          <a:p>
            <a:pPr marL="285750" indent="-285750" eaLnBrk="0" fontAlgn="base" hangingPunct="0">
              <a:buFont typeface="Arial" panose="020B0604020202020204" pitchFamily="34" charset="0"/>
              <a:buChar char="•"/>
              <a:defRPr/>
            </a:pPr>
            <a:r>
              <a:rPr lang="en-GB" altLang="en-US" dirty="0">
                <a:solidFill>
                  <a:srgbClr val="000000"/>
                </a:solidFill>
              </a:rPr>
              <a:t>Delivered by LA maintained and Multi Academy Trust Schools</a:t>
            </a:r>
          </a:p>
          <a:p>
            <a:pPr marL="285750" indent="-285750" eaLnBrk="0" fontAlgn="base" hangingPunct="0">
              <a:buFont typeface="Arial" panose="020B0604020202020204" pitchFamily="34" charset="0"/>
              <a:buChar char="•"/>
              <a:defRPr/>
            </a:pPr>
            <a:r>
              <a:rPr lang="en-GB" altLang="en-US" dirty="0">
                <a:solidFill>
                  <a:srgbClr val="000000"/>
                </a:solidFill>
              </a:rPr>
              <a:t>Schools having to do much more with much less</a:t>
            </a:r>
          </a:p>
          <a:p>
            <a:pPr marL="285750" indent="-285750" eaLnBrk="0" fontAlgn="base" hangingPunct="0">
              <a:buFont typeface="Arial" panose="020B0604020202020204" pitchFamily="34" charset="0"/>
              <a:buChar char="•"/>
              <a:defRPr/>
            </a:pPr>
            <a:r>
              <a:rPr lang="en-GB" altLang="en-US" dirty="0">
                <a:solidFill>
                  <a:srgbClr val="000000"/>
                </a:solidFill>
              </a:rPr>
              <a:t>Recruitment of teachers and support staff remains a national issue</a:t>
            </a:r>
          </a:p>
          <a:p>
            <a:pPr marL="285750" indent="-285750" eaLnBrk="0" fontAlgn="base" hangingPunct="0">
              <a:buFont typeface="Arial" panose="020B0604020202020204" pitchFamily="34" charset="0"/>
              <a:buChar char="•"/>
              <a:defRPr/>
            </a:pPr>
            <a:r>
              <a:rPr lang="en-GB" altLang="en-US" dirty="0">
                <a:solidFill>
                  <a:srgbClr val="000000"/>
                </a:solidFill>
              </a:rPr>
              <a:t>Schools need to be more inclusive, teaching children who would have been educated in specialist provision in the past. </a:t>
            </a:r>
          </a:p>
          <a:p>
            <a:pPr marL="285750" indent="-285750" eaLnBrk="0" fontAlgn="base" hangingPunct="0">
              <a:buFont typeface="Arial" panose="020B0604020202020204" pitchFamily="34" charset="0"/>
              <a:buChar char="•"/>
              <a:defRPr/>
            </a:pPr>
            <a:r>
              <a:rPr lang="en-GB" altLang="en-US" dirty="0">
                <a:solidFill>
                  <a:srgbClr val="000000"/>
                </a:solidFill>
              </a:rPr>
              <a:t>Increase in non school attendance and Elective Home Education (EHE) since the pandemic. This has increased safeguarding risks with fewer children being seen in school on a regular basis. </a:t>
            </a:r>
          </a:p>
          <a:p>
            <a:pPr eaLnBrk="0" fontAlgn="base" hangingPunct="0">
              <a:defRPr/>
            </a:pPr>
            <a:r>
              <a:rPr lang="en-GB" altLang="en-US" b="1" dirty="0">
                <a:solidFill>
                  <a:srgbClr val="000000"/>
                </a:solidFill>
              </a:rPr>
              <a:t>Early years and Childcare</a:t>
            </a:r>
          </a:p>
          <a:p>
            <a:pPr marL="285750" indent="-285750" eaLnBrk="0" fontAlgn="base" hangingPunct="0">
              <a:buFont typeface="Arial" panose="020B0604020202020204" pitchFamily="34" charset="0"/>
              <a:buChar char="•"/>
              <a:defRPr/>
            </a:pPr>
            <a:r>
              <a:rPr lang="en-GB" altLang="en-US" dirty="0">
                <a:solidFill>
                  <a:srgbClr val="000000"/>
                </a:solidFill>
              </a:rPr>
              <a:t>Delivered in schools and by private, voluntary and independent (PVI) providers.</a:t>
            </a:r>
          </a:p>
          <a:p>
            <a:pPr marL="285750" indent="-285750" eaLnBrk="0" fontAlgn="base" hangingPunct="0">
              <a:buFont typeface="Arial" panose="020B0604020202020204" pitchFamily="34" charset="0"/>
              <a:buChar char="•"/>
              <a:defRPr/>
            </a:pPr>
            <a:r>
              <a:rPr lang="en-GB" altLang="en-US" dirty="0">
                <a:solidFill>
                  <a:srgbClr val="000000"/>
                </a:solidFill>
              </a:rPr>
              <a:t>New statutory duty on LAs to provide sufficient childcare places</a:t>
            </a:r>
          </a:p>
          <a:p>
            <a:pPr eaLnBrk="0" fontAlgn="base" hangingPunct="0">
              <a:defRPr/>
            </a:pPr>
            <a:r>
              <a:rPr kumimoji="0" lang="en-GB" altLang="en-US" b="1" i="0" u="none" strike="noStrike" kern="1200" cap="none" spc="0" normalizeH="0" baseline="0" noProof="0" dirty="0">
                <a:ln>
                  <a:noFill/>
                </a:ln>
                <a:solidFill>
                  <a:srgbClr val="000000"/>
                </a:solidFill>
                <a:effectLst/>
                <a:uLnTx/>
                <a:uFillTx/>
              </a:rPr>
              <a:t>Changing needs of children</a:t>
            </a:r>
            <a:r>
              <a:rPr kumimoji="0" lang="en-GB" altLang="en-US" i="0" u="none" strike="noStrike" kern="1200" cap="none" spc="0" normalizeH="0" baseline="0" noProof="0" dirty="0">
                <a:ln>
                  <a:noFill/>
                </a:ln>
                <a:solidFill>
                  <a:srgbClr val="000000"/>
                </a:solidFill>
                <a:effectLst/>
                <a:uLnTx/>
                <a:uFillTx/>
              </a:rPr>
              <a:t> </a:t>
            </a:r>
          </a:p>
          <a:p>
            <a:pPr marL="285750" indent="-285750" eaLnBrk="0" fontAlgn="base" hangingPunct="0">
              <a:buFont typeface="Arial" panose="020B0604020202020204" pitchFamily="34" charset="0"/>
              <a:buChar char="•"/>
              <a:defRPr/>
            </a:pPr>
            <a:r>
              <a:rPr kumimoji="0" lang="en-GB" altLang="en-US" i="0" u="none" strike="noStrike" kern="1200" cap="none" spc="0" normalizeH="0" baseline="0" noProof="0" dirty="0">
                <a:ln>
                  <a:noFill/>
                </a:ln>
                <a:solidFill>
                  <a:srgbClr val="000000"/>
                </a:solidFill>
                <a:effectLst/>
                <a:uLnTx/>
                <a:uFillTx/>
              </a:rPr>
              <a:t>Increase </a:t>
            </a:r>
            <a:r>
              <a:rPr kumimoji="0" lang="en-GB" altLang="en-US" b="0" i="0" u="none" strike="noStrike" kern="1200" cap="none" spc="0" normalizeH="0" baseline="0" noProof="0" dirty="0">
                <a:ln>
                  <a:noFill/>
                </a:ln>
                <a:solidFill>
                  <a:srgbClr val="000000"/>
                </a:solidFill>
                <a:effectLst/>
                <a:uLnTx/>
                <a:uFillTx/>
              </a:rPr>
              <a:t>in children with special educ</a:t>
            </a:r>
            <a:r>
              <a:rPr lang="en-GB" altLang="en-US" dirty="0">
                <a:solidFill>
                  <a:srgbClr val="000000"/>
                </a:solidFill>
              </a:rPr>
              <a:t>ational needs is well documented.   SEND reform proposals have been published as part of the Schools White Paper and legislation was proposed in the recent King’s Speech. </a:t>
            </a:r>
          </a:p>
          <a:p>
            <a:pPr marL="285750" indent="-285750" eaLnBrk="0" fontAlgn="base" hangingPunct="0">
              <a:buFont typeface="Arial" panose="020B0604020202020204" pitchFamily="34" charset="0"/>
              <a:buChar char="•"/>
              <a:defRPr/>
            </a:pPr>
            <a:r>
              <a:rPr lang="en-GB" altLang="en-US" dirty="0">
                <a:solidFill>
                  <a:srgbClr val="000000"/>
                </a:solidFill>
              </a:rPr>
              <a:t>Provision for children with more complex needs and at a higher cost. </a:t>
            </a:r>
          </a:p>
          <a:p>
            <a:pPr eaLnBrk="0" fontAlgn="base" hangingPunct="0">
              <a:defRPr/>
            </a:pPr>
            <a:r>
              <a:rPr lang="en-GB" altLang="en-US" b="1" dirty="0">
                <a:solidFill>
                  <a:srgbClr val="000000"/>
                </a:solidFill>
              </a:rPr>
              <a:t>Special Education Needs and Disability (SEND) provision</a:t>
            </a:r>
          </a:p>
          <a:p>
            <a:pPr marL="285750" indent="-285750" eaLnBrk="0" fontAlgn="base" hangingPunct="0">
              <a:buFont typeface="Arial" panose="020B0604020202020204" pitchFamily="34" charset="0"/>
              <a:buChar char="•"/>
              <a:defRPr/>
            </a:pPr>
            <a:r>
              <a:rPr lang="en-GB" altLang="en-US" dirty="0">
                <a:solidFill>
                  <a:srgbClr val="000000"/>
                </a:solidFill>
              </a:rPr>
              <a:t>Challenge nationally is well documented and waiting for the national reforms from the government</a:t>
            </a:r>
          </a:p>
          <a:p>
            <a:pPr marL="285750" indent="-285750" eaLnBrk="0" fontAlgn="base" hangingPunct="0">
              <a:buFont typeface="Arial" panose="020B0604020202020204" pitchFamily="34" charset="0"/>
              <a:buChar char="•"/>
              <a:defRPr/>
            </a:pPr>
            <a:r>
              <a:rPr lang="en-GB" altLang="en-US" dirty="0">
                <a:solidFill>
                  <a:srgbClr val="000000"/>
                </a:solidFill>
              </a:rPr>
              <a:t>Challenges impacting at regional and local level with increases in the number of education, health and care plans (EHCPs) placing pressure on budgets’</a:t>
            </a:r>
          </a:p>
          <a:p>
            <a:pPr>
              <a:lnSpc>
                <a:spcPct val="107000"/>
              </a:lnSpc>
            </a:pPr>
            <a:r>
              <a:rPr lang="en-GB" b="1" kern="100" dirty="0">
                <a:ea typeface="Aptos" panose="020B0004020202020204" pitchFamily="34" charset="0"/>
                <a:cs typeface="Times New Roman"/>
              </a:rPr>
              <a:t>R</a:t>
            </a:r>
            <a:r>
              <a:rPr lang="en-GB" b="1" kern="100" dirty="0">
                <a:effectLst/>
                <a:ea typeface="Aptos" panose="020B0004020202020204" pitchFamily="34" charset="0"/>
                <a:cs typeface="Times New Roman"/>
              </a:rPr>
              <a:t>apidly changing education landscape</a:t>
            </a:r>
          </a:p>
          <a:p>
            <a:pPr marL="285750" indent="-285750">
              <a:lnSpc>
                <a:spcPct val="107000"/>
              </a:lnSpc>
              <a:buFont typeface="Arial" panose="020B0604020202020204" pitchFamily="34" charset="0"/>
              <a:buChar char="•"/>
            </a:pPr>
            <a:r>
              <a:rPr lang="en-GB" kern="100" dirty="0">
                <a:ea typeface="Aptos" panose="020B0004020202020204" pitchFamily="34" charset="0"/>
                <a:cs typeface="Times New Roman"/>
              </a:rPr>
              <a:t>N</a:t>
            </a:r>
            <a:r>
              <a:rPr lang="en-GB" kern="100" dirty="0">
                <a:effectLst/>
                <a:ea typeface="Aptos" panose="020B0004020202020204" pitchFamily="34" charset="0"/>
                <a:cs typeface="Times New Roman"/>
              </a:rPr>
              <a:t>ew Ofsted Framework</a:t>
            </a:r>
            <a:r>
              <a:rPr lang="en-GB" kern="100" dirty="0">
                <a:ea typeface="Aptos" panose="020B0004020202020204" pitchFamily="34" charset="0"/>
                <a:cs typeface="Times New Roman"/>
              </a:rPr>
              <a:t> and</a:t>
            </a:r>
            <a:r>
              <a:rPr lang="en-GB" kern="100" dirty="0">
                <a:effectLst/>
                <a:ea typeface="Aptos" panose="020B0004020202020204" pitchFamily="34" charset="0"/>
                <a:cs typeface="Times New Roman"/>
              </a:rPr>
              <a:t> changes to curriculum and assessment</a:t>
            </a:r>
            <a:endParaRPr lang="en-GB" kern="100" dirty="0">
              <a:ea typeface="Aptos" panose="020B0004020202020204" pitchFamily="34" charset="0"/>
              <a:cs typeface="Times New Roman"/>
            </a:endParaRPr>
          </a:p>
          <a:p>
            <a:pPr marL="285750" indent="-285750">
              <a:lnSpc>
                <a:spcPct val="107000"/>
              </a:lnSpc>
              <a:spcAft>
                <a:spcPts val="800"/>
              </a:spcAft>
              <a:buFont typeface="Arial" panose="020B0604020202020204" pitchFamily="34" charset="0"/>
              <a:buChar char="•"/>
            </a:pPr>
            <a:r>
              <a:rPr lang="en-GB" kern="100" dirty="0">
                <a:effectLst/>
                <a:ea typeface="Aptos" panose="020B0004020202020204" pitchFamily="34" charset="0"/>
                <a:cs typeface="Times New Roman"/>
              </a:rPr>
              <a:t>Children’s </a:t>
            </a:r>
            <a:r>
              <a:rPr lang="en-GB" kern="100" dirty="0">
                <a:ea typeface="Aptos" panose="020B0004020202020204" pitchFamily="34" charset="0"/>
                <a:cs typeface="Times New Roman"/>
              </a:rPr>
              <a:t>W</a:t>
            </a:r>
            <a:r>
              <a:rPr lang="en-GB" kern="100" dirty="0">
                <a:effectLst/>
                <a:ea typeface="Aptos" panose="020B0004020202020204" pitchFamily="34" charset="0"/>
                <a:cs typeface="Times New Roman"/>
              </a:rPr>
              <a:t>ellbeing and Schools Act, Schools White Paper and SEND Reforms (under consultation).</a:t>
            </a:r>
            <a:endParaRPr lang="en-GB" altLang="en-US" dirty="0">
              <a:solidFill>
                <a:srgbClr val="000000"/>
              </a:solidFill>
            </a:endParaRPr>
          </a:p>
        </p:txBody>
      </p:sp>
    </p:spTree>
    <p:extLst>
      <p:ext uri="{BB962C8B-B14F-4D97-AF65-F5344CB8AC3E}">
        <p14:creationId xmlns:p14="http://schemas.microsoft.com/office/powerpoint/2010/main" val="1921348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75000"/>
          </a:schemeClr>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C_Blue">
  <a:themeElements>
    <a:clrScheme name="ECC_ASC_Blue">
      <a:dk1>
        <a:srgbClr val="000000"/>
      </a:dk1>
      <a:lt1>
        <a:sysClr val="window" lastClr="FFFFFF"/>
      </a:lt1>
      <a:dk2>
        <a:srgbClr val="000000"/>
      </a:dk2>
      <a:lt2>
        <a:srgbClr val="FFFFFF"/>
      </a:lt2>
      <a:accent1>
        <a:srgbClr val="004C94"/>
      </a:accent1>
      <a:accent2>
        <a:srgbClr val="5C2472"/>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82CACFB6-498C-466A-88C4-0D0A98257324}"/>
    </a:ext>
  </a:extLst>
</a:theme>
</file>

<file path=ppt/theme/theme3.xml><?xml version="1.0" encoding="utf-8"?>
<a:theme xmlns:a="http://schemas.openxmlformats.org/drawingml/2006/main" name="1_ASC_Blue">
  <a:themeElements>
    <a:clrScheme name="ECC_ASC_Blue">
      <a:dk1>
        <a:srgbClr val="000000"/>
      </a:dk1>
      <a:lt1>
        <a:sysClr val="window" lastClr="FFFFFF"/>
      </a:lt1>
      <a:dk2>
        <a:srgbClr val="000000"/>
      </a:dk2>
      <a:lt2>
        <a:srgbClr val="FFFFFF"/>
      </a:lt2>
      <a:accent1>
        <a:srgbClr val="004C94"/>
      </a:accent1>
      <a:accent2>
        <a:srgbClr val="5C2472"/>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82CACFB6-498C-466A-88C4-0D0A98257324}"/>
    </a:ext>
  </a:extLst>
</a:theme>
</file>

<file path=ppt/theme/theme4.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F8DD051C72C428168E50FDAF77933" ma:contentTypeVersion="17" ma:contentTypeDescription="Create a new document." ma:contentTypeScope="" ma:versionID="9ec8fc1d174a8683cbdb673177373c77">
  <xsd:schema xmlns:xsd="http://www.w3.org/2001/XMLSchema" xmlns:xs="http://www.w3.org/2001/XMLSchema" xmlns:p="http://schemas.microsoft.com/office/2006/metadata/properties" xmlns:ns2="f501759c-6e27-42a7-bc53-ace532592aeb" xmlns:ns3="25673766-e0b5-4eed-8a95-be56a8e8bf9c" xmlns:ns4="6a461f78-e7a2-485a-8a47-5fc604b04102" targetNamespace="http://schemas.microsoft.com/office/2006/metadata/properties" ma:root="true" ma:fieldsID="229116a56453f9e16aa558ab96c2b3ae" ns2:_="" ns3:_="" ns4:_="">
    <xsd:import namespace="f501759c-6e27-42a7-bc53-ace532592aeb"/>
    <xsd:import namespace="25673766-e0b5-4eed-8a95-be56a8e8bf9c"/>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1759c-6e27-42a7-bc53-ace532592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673766-e0b5-4eed-8a95-be56a8e8bf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645350a-5912-4104-8c89-af87599bca1d}" ma:internalName="TaxCatchAll" ma:showField="CatchAllData" ma:web="25673766-e0b5-4eed-8a95-be56a8e8b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f501759c-6e27-42a7-bc53-ace532592ae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BD6D0-CA2D-4816-B650-9F0EC90589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1759c-6e27-42a7-bc53-ace532592aeb"/>
    <ds:schemaRef ds:uri="25673766-e0b5-4eed-8a95-be56a8e8bf9c"/>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6B203D-4743-4DB3-86BC-C53A4EDAE88E}">
  <ds:schemaRefs>
    <ds:schemaRef ds:uri="http://www.w3.org/XML/1998/namespace"/>
    <ds:schemaRef ds:uri="http://schemas.microsoft.com/office/infopath/2007/PartnerControls"/>
    <ds:schemaRef ds:uri="http://purl.org/dc/elements/1.1/"/>
    <ds:schemaRef ds:uri="88a07ba8-4bb9-42a0-b265-5f40b052d98a"/>
    <ds:schemaRef ds:uri="http://schemas.openxmlformats.org/package/2006/metadata/core-properties"/>
    <ds:schemaRef ds:uri="http://schemas.microsoft.com/office/2006/documentManagement/types"/>
    <ds:schemaRef ds:uri="a61f4867-40a6-41d1-9065-a53ddc85e24e"/>
    <ds:schemaRef ds:uri="http://purl.org/dc/terms/"/>
    <ds:schemaRef ds:uri="http://purl.org/dc/dcmitype/"/>
    <ds:schemaRef ds:uri="http://schemas.microsoft.com/sharepoint/v3"/>
    <ds:schemaRef ds:uri="http://schemas.microsoft.com/office/2006/metadata/properties"/>
    <ds:schemaRef ds:uri="6a461f78-e7a2-485a-8a47-5fc604b04102"/>
    <ds:schemaRef ds:uri="f501759c-6e27-42a7-bc53-ace532592aeb"/>
  </ds:schemaRefs>
</ds:datastoreItem>
</file>

<file path=customXml/itemProps3.xml><?xml version="1.0" encoding="utf-8"?>
<ds:datastoreItem xmlns:ds="http://schemas.openxmlformats.org/officeDocument/2006/customXml" ds:itemID="{AD83AAC3-5BD3-4B76-B3F5-D6AD1019F707}">
  <ds:schemaRefs>
    <ds:schemaRef ds:uri="http://schemas.microsoft.com/sharepoint/v3/contenttype/forms"/>
  </ds:schemaRefs>
</ds:datastoreItem>
</file>

<file path=docMetadata/LabelInfo.xml><?xml version="1.0" encoding="utf-8"?>
<clbl:labelList xmlns:clbl="http://schemas.microsoft.com/office/2020/mipLabelMetadata">
  <clbl:label id="{513aa9ea-00af-4720-a181-678d737878de}" enabled="0" method="" siteId="{513aa9ea-00af-4720-a181-678d737878de}" removed="1"/>
</clbl:labelList>
</file>

<file path=docProps/app.xml><?xml version="1.0" encoding="utf-8"?>
<Properties xmlns="http://schemas.openxmlformats.org/officeDocument/2006/extended-properties" xmlns:vt="http://schemas.openxmlformats.org/officeDocument/2006/docPropsVTypes">
  <TotalTime>1083</TotalTime>
  <Words>4740</Words>
  <Application>Microsoft Office PowerPoint</Application>
  <PresentationFormat>Widescreen</PresentationFormat>
  <Paragraphs>470</Paragraphs>
  <Slides>29</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MS PGothic</vt:lpstr>
      <vt:lpstr>Aptos</vt:lpstr>
      <vt:lpstr>Arial</vt:lpstr>
      <vt:lpstr>Calibri</vt:lpstr>
      <vt:lpstr>Calibri Light</vt:lpstr>
      <vt:lpstr>Franklin Gothic Book</vt:lpstr>
      <vt:lpstr>Franklin Gothic Demi</vt:lpstr>
      <vt:lpstr>Wingdings</vt:lpstr>
      <vt:lpstr>Office Theme</vt:lpstr>
      <vt:lpstr>ASC_Blue</vt:lpstr>
      <vt:lpstr>1_ASC_Blue</vt:lpstr>
      <vt:lpstr>1_Office Theme</vt:lpstr>
      <vt:lpstr>PowerPoint Presentation</vt:lpstr>
      <vt:lpstr>What is the Local Authority Required to do?</vt:lpstr>
      <vt:lpstr>PowerPoint Presentation</vt:lpstr>
      <vt:lpstr>Legislative Duties:</vt:lpstr>
      <vt:lpstr>The policy landscape. </vt:lpstr>
      <vt:lpstr>PowerPoint Presentation</vt:lpstr>
      <vt:lpstr>PowerPoint Presentation</vt:lpstr>
      <vt:lpstr>      Education Structure Chart </vt:lpstr>
      <vt:lpstr>PowerPoint Presentation</vt:lpstr>
      <vt:lpstr>PowerPoint Presentation</vt:lpstr>
      <vt:lpstr>PowerPoint Presentation</vt:lpstr>
      <vt:lpstr>Sufficiency Duty</vt:lpstr>
      <vt:lpstr>What are our Strategies </vt:lpstr>
      <vt:lpstr>PowerPoint Presentation</vt:lpstr>
      <vt:lpstr>PowerPoint Presentation</vt:lpstr>
      <vt:lpstr>PowerPoint Presentation</vt:lpstr>
      <vt:lpstr>What is meant by SEND?</vt:lpstr>
      <vt:lpstr>PowerPoint Presentation</vt:lpstr>
      <vt:lpstr>EHCNA – Legal Framework and Decision Making</vt:lpstr>
      <vt:lpstr>EHCPs: Process and Growth </vt:lpstr>
      <vt:lpstr>SEND Inspection and SEND Reforms</vt:lpstr>
      <vt:lpstr>Home to School Transport (H2ST)</vt:lpstr>
      <vt:lpstr>Education Finance</vt:lpstr>
      <vt:lpstr>Dedicated Schools Grant / Maintained Schools</vt:lpstr>
      <vt:lpstr>How members may become involved in Education services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Homan - Business Planning and Performance Consultant</dc:creator>
  <cp:lastModifiedBy>Jasmine Langley - Senior Democratic Services Officer</cp:lastModifiedBy>
  <cp:revision>175</cp:revision>
  <dcterms:created xsi:type="dcterms:W3CDTF">2025-03-05T15:51:08Z</dcterms:created>
  <dcterms:modified xsi:type="dcterms:W3CDTF">2026-05-29T13:46:00Z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2025-03-05T16:59:13Z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13f466d4-fa1e-4005-b199-b10cc9a6c7b5</vt:lpwstr>
  </property>
  <property fmtid="{D5CDD505-2E9C-101B-9397-08002B2CF9AE}" pid="8" name="MSIP_Label_39d8be9e-c8d9-4b9c-bd40-2c27cc7ea2e6_ContentBits">
    <vt:lpwstr>0</vt:lpwstr>
  </property>
  <property fmtid="{D5CDD505-2E9C-101B-9397-08002B2CF9AE}" pid="9" name="MediaServiceImageTags">
    <vt:lpwstr/>
  </property>
  <property fmtid="{D5CDD505-2E9C-101B-9397-08002B2CF9AE}" pid="10" name="ContentTypeId">
    <vt:lpwstr>0x010100E31F8DD051C72C428168E50FDAF77933</vt:lpwstr>
  </property>
</Properties>
</file>