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5" r:id="rId6"/>
    <p:sldMasterId id="2147483715" r:id="rId7"/>
    <p:sldMasterId id="2147483731" r:id="rId8"/>
  </p:sldMasterIdLst>
  <p:notesMasterIdLst>
    <p:notesMasterId r:id="rId35"/>
  </p:notesMasterIdLst>
  <p:sldIdLst>
    <p:sldId id="2147482720" r:id="rId9"/>
    <p:sldId id="2147482710" r:id="rId10"/>
    <p:sldId id="2147482733" r:id="rId11"/>
    <p:sldId id="359" r:id="rId12"/>
    <p:sldId id="2147482704" r:id="rId13"/>
    <p:sldId id="909" r:id="rId14"/>
    <p:sldId id="2147482707" r:id="rId15"/>
    <p:sldId id="2146847386" r:id="rId16"/>
    <p:sldId id="2147482703" r:id="rId17"/>
    <p:sldId id="2147482711" r:id="rId18"/>
    <p:sldId id="2147482735" r:id="rId19"/>
    <p:sldId id="2147482730" r:id="rId20"/>
    <p:sldId id="2147482731" r:id="rId21"/>
    <p:sldId id="2147482721" r:id="rId22"/>
    <p:sldId id="2147376608" r:id="rId23"/>
    <p:sldId id="2147482723" r:id="rId24"/>
    <p:sldId id="363" r:id="rId25"/>
    <p:sldId id="2147482734" r:id="rId26"/>
    <p:sldId id="2147482694" r:id="rId27"/>
    <p:sldId id="2147482726" r:id="rId28"/>
    <p:sldId id="2147482725" r:id="rId29"/>
    <p:sldId id="2147482727" r:id="rId30"/>
    <p:sldId id="2147482732" r:id="rId31"/>
    <p:sldId id="903" r:id="rId32"/>
    <p:sldId id="905" r:id="rId33"/>
    <p:sldId id="21474827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ED43D-F040-CE3E-78CA-6EE6750B2BC1}" name="Rachel Williams - ASC Senior Strategy &amp; Policy Advisor" initials="RA" userId="S::rachel.williams@essex.gov.uk::e28354d5-5044-49f9-bf97-9e3c15c492f8" providerId="AD"/>
  <p188:author id="{A0B8227A-AB2E-8C8A-968B-7F545CDE2492}" name="Rachel Williams - ASC Senior Strategy &amp; Policy Advisor" initials="RW" userId="S::Rachel.Williams@essex.gov.uk::e28354d5-5044-49f9-bf97-9e3c15c492f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5FF"/>
    <a:srgbClr val="FAE6EA"/>
    <a:srgbClr val="FF819F"/>
    <a:srgbClr val="E7F3FF"/>
    <a:srgbClr val="BEBEBE"/>
    <a:srgbClr val="286E6C"/>
    <a:srgbClr val="3CA4A2"/>
    <a:srgbClr val="C02643"/>
    <a:srgbClr val="DE5771"/>
    <a:srgbClr val="D1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5C009-F5A9-458D-B1F3-57D4AC51CC62}" v="4" dt="2026-06-08T13:28:01.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ssexcountycouncil-my.sharepoint.com/personal/kirti_makwana_essex_gov_uk/Documents/Desktop/marke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58788755497016"/>
          <c:y val="0.11788329968306312"/>
          <c:w val="0.51742714245556842"/>
          <c:h val="0.72482442375448519"/>
        </c:manualLayout>
      </c:layout>
      <c:doughnutChart>
        <c:varyColors val="1"/>
        <c:ser>
          <c:idx val="0"/>
          <c:order val="0"/>
          <c:tx>
            <c:strRef>
              <c:f>Sheet2!$B$1:$B$2</c:f>
              <c:strCache>
                <c:ptCount val="2"/>
                <c:pt idx="0">
                  <c:v>Number of Essex Care Homes</c:v>
                </c:pt>
              </c:strCache>
            </c:strRef>
          </c:tx>
          <c:spPr>
            <a:ln w="19050"/>
          </c:spPr>
          <c:dPt>
            <c:idx val="0"/>
            <c:bubble3D val="0"/>
            <c:spPr>
              <a:solidFill>
                <a:srgbClr val="4179AA"/>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3F7-4A02-ACB0-8DE43AF8B438}"/>
              </c:ext>
            </c:extLst>
          </c:dPt>
          <c:dPt>
            <c:idx val="1"/>
            <c:bubble3D val="0"/>
            <c:spPr>
              <a:solidFill>
                <a:srgbClr val="E97135"/>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3F7-4A02-ACB0-8DE43AF8B438}"/>
              </c:ext>
            </c:extLst>
          </c:dPt>
          <c:dPt>
            <c:idx val="2"/>
            <c:bubble3D val="0"/>
            <c:spPr>
              <a:solidFill>
                <a:srgbClr val="3A7D64"/>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3F7-4A02-ACB0-8DE43AF8B438}"/>
              </c:ext>
            </c:extLst>
          </c:dPt>
          <c:dPt>
            <c:idx val="3"/>
            <c:bubble3D val="0"/>
            <c:spPr>
              <a:solidFill>
                <a:srgbClr val="C84674"/>
              </a:solidFill>
              <a:ln w="1905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3F7-4A02-ACB0-8DE43AF8B438}"/>
              </c:ext>
            </c:extLst>
          </c:dPt>
          <c:dLbls>
            <c:dLbl>
              <c:idx val="0"/>
              <c:tx>
                <c:rich>
                  <a:bodyPr/>
                  <a:lstStyle/>
                  <a:p>
                    <a:r>
                      <a:rPr lang="en-US"/>
                      <a:t>46%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3F7-4A02-ACB0-8DE43AF8B438}"/>
                </c:ext>
              </c:extLst>
            </c:dLbl>
            <c:dLbl>
              <c:idx val="1"/>
              <c:tx>
                <c:rich>
                  <a:bodyPr/>
                  <a:lstStyle/>
                  <a:p>
                    <a:r>
                      <a:rPr lang="en-US"/>
                      <a:t>15%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3F7-4A02-ACB0-8DE43AF8B438}"/>
                </c:ext>
              </c:extLst>
            </c:dLbl>
            <c:dLbl>
              <c:idx val="2"/>
              <c:tx>
                <c:rich>
                  <a:bodyPr/>
                  <a:lstStyle/>
                  <a:p>
                    <a:r>
                      <a:rPr lang="en-US"/>
                      <a:t>35%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3F7-4A02-ACB0-8DE43AF8B438}"/>
                </c:ext>
              </c:extLst>
            </c:dLbl>
            <c:dLbl>
              <c:idx val="3"/>
              <c:tx>
                <c:rich>
                  <a:bodyPr/>
                  <a:lstStyle/>
                  <a:p>
                    <a:r>
                      <a:rPr lang="en-US"/>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53F7-4A02-ACB0-8DE43AF8B43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Sheet2!$A$3:$A$6</c:f>
              <c:strCache>
                <c:ptCount val="4"/>
                <c:pt idx="0">
                  <c:v>OP Residenial with nursing</c:v>
                </c:pt>
                <c:pt idx="1">
                  <c:v>OP Nursing homes</c:v>
                </c:pt>
                <c:pt idx="2">
                  <c:v>WAA Residential homes</c:v>
                </c:pt>
                <c:pt idx="3">
                  <c:v>MH Residentisl homes</c:v>
                </c:pt>
              </c:strCache>
            </c:strRef>
          </c:cat>
          <c:val>
            <c:numRef>
              <c:f>Sheet2!$B$3:$B$6</c:f>
              <c:numCache>
                <c:formatCode>General</c:formatCode>
                <c:ptCount val="4"/>
                <c:pt idx="0">
                  <c:v>212</c:v>
                </c:pt>
                <c:pt idx="1">
                  <c:v>71</c:v>
                </c:pt>
                <c:pt idx="2">
                  <c:v>161</c:v>
                </c:pt>
                <c:pt idx="3">
                  <c:v>20</c:v>
                </c:pt>
              </c:numCache>
            </c:numRef>
          </c:val>
          <c:extLst>
            <c:ext xmlns:c16="http://schemas.microsoft.com/office/drawing/2014/chart" uri="{C3380CC4-5D6E-409C-BE32-E72D297353CC}">
              <c16:uniqueId val="{00000008-53F7-4A02-ACB0-8DE43AF8B43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 lastClr="FFFFFF"/>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solidFill>
                  <a:schemeClr val="accent2">
                    <a:lumMod val="50000"/>
                  </a:schemeClr>
                </a:solidFill>
              </a:rPr>
              <a:t>Resolved (Rolling 13 Months)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Cases Resolved</c:v>
                </c:pt>
              </c:strCache>
            </c:strRef>
          </c:tx>
          <c:spPr>
            <a:ln w="19050" cap="rnd">
              <a:solidFill>
                <a:schemeClr val="accent2"/>
              </a:solidFill>
              <a:beve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Sheet1!$A$11:$A$23</c:f>
              <c:strCache>
                <c:ptCount val="13"/>
                <c:pt idx="0">
                  <c:v>Mar '25</c:v>
                </c:pt>
                <c:pt idx="1">
                  <c:v>Apr '25</c:v>
                </c:pt>
                <c:pt idx="2">
                  <c:v>May '25</c:v>
                </c:pt>
                <c:pt idx="3">
                  <c:v>Jun '25</c:v>
                </c:pt>
                <c:pt idx="4">
                  <c:v>Jul '25</c:v>
                </c:pt>
                <c:pt idx="5">
                  <c:v>Aug '25</c:v>
                </c:pt>
                <c:pt idx="6">
                  <c:v>Sep '25</c:v>
                </c:pt>
                <c:pt idx="7">
                  <c:v>Oct '25</c:v>
                </c:pt>
                <c:pt idx="8">
                  <c:v>Nov '25</c:v>
                </c:pt>
                <c:pt idx="9">
                  <c:v>Dec '25</c:v>
                </c:pt>
                <c:pt idx="10">
                  <c:v>Jan '26</c:v>
                </c:pt>
                <c:pt idx="11">
                  <c:v>Feb '26</c:v>
                </c:pt>
                <c:pt idx="12">
                  <c:v>Mar '26</c:v>
                </c:pt>
              </c:strCache>
            </c:strRef>
          </c:cat>
          <c:val>
            <c:numRef>
              <c:f>Sheet1!$B$11:$B$23</c:f>
              <c:numCache>
                <c:formatCode>General</c:formatCode>
                <c:ptCount val="13"/>
                <c:pt idx="0">
                  <c:v>42</c:v>
                </c:pt>
                <c:pt idx="1">
                  <c:v>53</c:v>
                </c:pt>
                <c:pt idx="2">
                  <c:v>62</c:v>
                </c:pt>
                <c:pt idx="3">
                  <c:v>59</c:v>
                </c:pt>
                <c:pt idx="4">
                  <c:v>61</c:v>
                </c:pt>
                <c:pt idx="5">
                  <c:v>59</c:v>
                </c:pt>
                <c:pt idx="6">
                  <c:v>59</c:v>
                </c:pt>
                <c:pt idx="7">
                  <c:v>75</c:v>
                </c:pt>
                <c:pt idx="8">
                  <c:v>65</c:v>
                </c:pt>
                <c:pt idx="9">
                  <c:v>63</c:v>
                </c:pt>
                <c:pt idx="10">
                  <c:v>51</c:v>
                </c:pt>
                <c:pt idx="11">
                  <c:v>65</c:v>
                </c:pt>
                <c:pt idx="12">
                  <c:v>92</c:v>
                </c:pt>
              </c:numCache>
            </c:numRef>
          </c:val>
          <c:smooth val="1"/>
          <c:extLst>
            <c:ext xmlns:c16="http://schemas.microsoft.com/office/drawing/2014/chart" uri="{C3380CC4-5D6E-409C-BE32-E72D297353CC}">
              <c16:uniqueId val="{00000000-9F1C-450D-8072-3F35E89ABFA0}"/>
            </c:ext>
          </c:extLst>
        </c:ser>
        <c:ser>
          <c:idx val="1"/>
          <c:order val="1"/>
          <c:tx>
            <c:strRef>
              <c:f>Sheet1!$C$1</c:f>
              <c:strCache>
                <c:ptCount val="1"/>
                <c:pt idx="0">
                  <c:v>Average</c:v>
                </c:pt>
              </c:strCache>
            </c:strRef>
          </c:tx>
          <c:spPr>
            <a:ln w="12700" cap="rnd">
              <a:solidFill>
                <a:schemeClr val="accent2"/>
              </a:solidFill>
              <a:prstDash val="dash"/>
              <a:round/>
            </a:ln>
            <a:effectLst/>
          </c:spPr>
          <c:marker>
            <c:symbol val="none"/>
          </c:marker>
          <c:dLbls>
            <c:delete val="1"/>
          </c:dLbls>
          <c:cat>
            <c:strRef>
              <c:f>Sheet1!$A$11:$A$23</c:f>
              <c:strCache>
                <c:ptCount val="13"/>
                <c:pt idx="0">
                  <c:v>Mar '25</c:v>
                </c:pt>
                <c:pt idx="1">
                  <c:v>Apr '25</c:v>
                </c:pt>
                <c:pt idx="2">
                  <c:v>May '25</c:v>
                </c:pt>
                <c:pt idx="3">
                  <c:v>Jun '25</c:v>
                </c:pt>
                <c:pt idx="4">
                  <c:v>Jul '25</c:v>
                </c:pt>
                <c:pt idx="5">
                  <c:v>Aug '25</c:v>
                </c:pt>
                <c:pt idx="6">
                  <c:v>Sep '25</c:v>
                </c:pt>
                <c:pt idx="7">
                  <c:v>Oct '25</c:v>
                </c:pt>
                <c:pt idx="8">
                  <c:v>Nov '25</c:v>
                </c:pt>
                <c:pt idx="9">
                  <c:v>Dec '25</c:v>
                </c:pt>
                <c:pt idx="10">
                  <c:v>Jan '26</c:v>
                </c:pt>
                <c:pt idx="11">
                  <c:v>Feb '26</c:v>
                </c:pt>
                <c:pt idx="12">
                  <c:v>Mar '26</c:v>
                </c:pt>
              </c:strCache>
            </c:strRef>
          </c:cat>
          <c:val>
            <c:numRef>
              <c:f>Sheet1!$C$11:$C$23</c:f>
              <c:numCache>
                <c:formatCode>#,##0</c:formatCode>
                <c:ptCount val="13"/>
                <c:pt idx="0">
                  <c:v>62</c:v>
                </c:pt>
                <c:pt idx="1">
                  <c:v>62</c:v>
                </c:pt>
                <c:pt idx="2">
                  <c:v>62</c:v>
                </c:pt>
                <c:pt idx="3">
                  <c:v>62</c:v>
                </c:pt>
                <c:pt idx="4">
                  <c:v>62</c:v>
                </c:pt>
                <c:pt idx="5">
                  <c:v>62</c:v>
                </c:pt>
                <c:pt idx="6">
                  <c:v>62</c:v>
                </c:pt>
                <c:pt idx="7">
                  <c:v>62</c:v>
                </c:pt>
                <c:pt idx="8">
                  <c:v>62</c:v>
                </c:pt>
                <c:pt idx="9">
                  <c:v>62</c:v>
                </c:pt>
                <c:pt idx="10">
                  <c:v>62</c:v>
                </c:pt>
                <c:pt idx="11">
                  <c:v>62</c:v>
                </c:pt>
                <c:pt idx="12">
                  <c:v>62</c:v>
                </c:pt>
              </c:numCache>
            </c:numRef>
          </c:val>
          <c:smooth val="0"/>
          <c:extLst>
            <c:ext xmlns:c16="http://schemas.microsoft.com/office/drawing/2014/chart" uri="{C3380CC4-5D6E-409C-BE32-E72D297353CC}">
              <c16:uniqueId val="{00000001-9F1C-450D-8072-3F35E89ABFA0}"/>
            </c:ext>
          </c:extLst>
        </c:ser>
        <c:dLbls>
          <c:dLblPos val="t"/>
          <c:showLegendKey val="0"/>
          <c:showVal val="1"/>
          <c:showCatName val="0"/>
          <c:showSerName val="0"/>
          <c:showPercent val="0"/>
          <c:showBubbleSize val="0"/>
        </c:dLbls>
        <c:smooth val="0"/>
        <c:axId val="1963473071"/>
        <c:axId val="1963473551"/>
      </c:lineChart>
      <c:catAx>
        <c:axId val="196347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63473551"/>
        <c:crosses val="autoZero"/>
        <c:auto val="1"/>
        <c:lblAlgn val="ctr"/>
        <c:lblOffset val="100"/>
        <c:noMultiLvlLbl val="0"/>
      </c:catAx>
      <c:valAx>
        <c:axId val="196347355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634730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800000"/>
                </a:solidFill>
                <a:latin typeface="Calibri" panose="020F0502020204030204" pitchFamily="34" charset="0"/>
                <a:ea typeface="Calibri" panose="020F0502020204030204" pitchFamily="34" charset="0"/>
                <a:cs typeface="Calibri" panose="020F0502020204030204" pitchFamily="34" charset="0"/>
              </a:defRPr>
            </a:pPr>
            <a:r>
              <a:rPr lang="en-GB">
                <a:solidFill>
                  <a:srgbClr val="800000"/>
                </a:solidFill>
              </a:rPr>
              <a:t>Complaint Theme Occurrence* </a:t>
            </a:r>
          </a:p>
          <a:p>
            <a:pPr>
              <a:defRPr>
                <a:solidFill>
                  <a:srgbClr val="800000"/>
                </a:solidFill>
              </a:defRPr>
            </a:pPr>
            <a:r>
              <a:rPr lang="en-GB">
                <a:solidFill>
                  <a:srgbClr val="800000"/>
                </a:solidFill>
              </a:rPr>
              <a:t>(Service Component Issue)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8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bar"/>
        <c:grouping val="clustered"/>
        <c:varyColors val="0"/>
        <c:ser>
          <c:idx val="1"/>
          <c:order val="0"/>
          <c:tx>
            <c:strRef>
              <c:f>'C&amp;C report'!$K$185</c:f>
              <c:strCache>
                <c:ptCount val="1"/>
                <c:pt idx="0">
                  <c:v>Previous Quarter (FQ3)</c:v>
                </c:pt>
              </c:strCache>
            </c:strRef>
          </c:tx>
          <c:spPr>
            <a:solidFill>
              <a:srgbClr val="800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A5002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'C&amp;C report'!$J$186:$J$194</c:f>
              <c:strCache>
                <c:ptCount val="9"/>
                <c:pt idx="0">
                  <c:v>1 - Social Care Practice</c:v>
                </c:pt>
                <c:pt idx="1">
                  <c:v>2 - Care Provider Service Delivery &amp; Oversight </c:v>
                </c:pt>
                <c:pt idx="2">
                  <c:v>3 - Rehabilitation, Equipment &amp; Sensory Support </c:v>
                </c:pt>
                <c:pt idx="3">
                  <c:v>4 - Front Door or Access</c:v>
                </c:pt>
                <c:pt idx="4">
                  <c:v>5 - Joint Working with Health or Public Bodies</c:v>
                </c:pt>
                <c:pt idx="5">
                  <c:v>6 - Assessment, Care Planning &amp; Eligibility Decisions </c:v>
                </c:pt>
                <c:pt idx="6">
                  <c:v>7 - Review &amp; Continuity of Support </c:v>
                </c:pt>
                <c:pt idx="7">
                  <c:v>8 - Financial Decisions &amp; Charging </c:v>
                </c:pt>
                <c:pt idx="8">
                  <c:v>9 - Others/Not Specified</c:v>
                </c:pt>
              </c:strCache>
            </c:strRef>
          </c:cat>
          <c:val>
            <c:numRef>
              <c:f>'C&amp;C report'!$K$186:$K$194</c:f>
              <c:numCache>
                <c:formatCode>General</c:formatCode>
                <c:ptCount val="9"/>
                <c:pt idx="0">
                  <c:v>89</c:v>
                </c:pt>
                <c:pt idx="1">
                  <c:v>34</c:v>
                </c:pt>
                <c:pt idx="2">
                  <c:v>17</c:v>
                </c:pt>
                <c:pt idx="3">
                  <c:v>4</c:v>
                </c:pt>
                <c:pt idx="4">
                  <c:v>19</c:v>
                </c:pt>
                <c:pt idx="5">
                  <c:v>47</c:v>
                </c:pt>
                <c:pt idx="6">
                  <c:v>10</c:v>
                </c:pt>
                <c:pt idx="7">
                  <c:v>56</c:v>
                </c:pt>
                <c:pt idx="8">
                  <c:v>9</c:v>
                </c:pt>
              </c:numCache>
            </c:numRef>
          </c:val>
          <c:extLst>
            <c:ext xmlns:c16="http://schemas.microsoft.com/office/drawing/2014/chart" uri="{C3380CC4-5D6E-409C-BE32-E72D297353CC}">
              <c16:uniqueId val="{00000000-C5B5-4CF3-8DA7-BFC22929A004}"/>
            </c:ext>
          </c:extLst>
        </c:ser>
        <c:ser>
          <c:idx val="0"/>
          <c:order val="1"/>
          <c:tx>
            <c:strRef>
              <c:f>'C&amp;C report'!$L$185</c:f>
              <c:strCache>
                <c:ptCount val="1"/>
                <c:pt idx="0">
                  <c:v>Current Quarter (FQ4)</c:v>
                </c:pt>
              </c:strCache>
            </c:strRef>
          </c:tx>
          <c:spPr>
            <a:solidFill>
              <a:srgbClr val="FF0000"/>
            </a:solidFill>
            <a:ln>
              <a:noFill/>
            </a:ln>
            <a:effectLst/>
          </c:spPr>
          <c:invertIfNegative val="0"/>
          <c:dLbls>
            <c:dLbl>
              <c:idx val="0"/>
              <c:layout>
                <c:manualLayout>
                  <c:x val="8.253094910591471E-3"/>
                  <c:y val="-1.36054421768707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5-4CF3-8DA7-BFC22929A004}"/>
                </c:ext>
              </c:extLst>
            </c:dLbl>
            <c:dLbl>
              <c:idx val="5"/>
              <c:layout>
                <c:manualLayout>
                  <c:x val="0"/>
                  <c:y val="-1.36054421768706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B5-4CF3-8DA7-BFC22929A004}"/>
                </c:ext>
              </c:extLst>
            </c:dLbl>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'C&amp;C report'!$J$186:$J$194</c:f>
              <c:strCache>
                <c:ptCount val="9"/>
                <c:pt idx="0">
                  <c:v>1 - Social Care Practice</c:v>
                </c:pt>
                <c:pt idx="1">
                  <c:v>2 - Care Provider Service Delivery &amp; Oversight </c:v>
                </c:pt>
                <c:pt idx="2">
                  <c:v>3 - Rehabilitation, Equipment &amp; Sensory Support </c:v>
                </c:pt>
                <c:pt idx="3">
                  <c:v>4 - Front Door or Access</c:v>
                </c:pt>
                <c:pt idx="4">
                  <c:v>5 - Joint Working with Health or Public Bodies</c:v>
                </c:pt>
                <c:pt idx="5">
                  <c:v>6 - Assessment, Care Planning &amp; Eligibility Decisions </c:v>
                </c:pt>
                <c:pt idx="6">
                  <c:v>7 - Review &amp; Continuity of Support </c:v>
                </c:pt>
                <c:pt idx="7">
                  <c:v>8 - Financial Decisions &amp; Charging </c:v>
                </c:pt>
                <c:pt idx="8">
                  <c:v>9 - Others/Not Specified</c:v>
                </c:pt>
              </c:strCache>
            </c:strRef>
          </c:cat>
          <c:val>
            <c:numRef>
              <c:f>'C&amp;C report'!$L$186:$L$194</c:f>
              <c:numCache>
                <c:formatCode>General</c:formatCode>
                <c:ptCount val="9"/>
                <c:pt idx="0">
                  <c:v>92</c:v>
                </c:pt>
                <c:pt idx="1">
                  <c:v>34</c:v>
                </c:pt>
                <c:pt idx="2">
                  <c:v>7</c:v>
                </c:pt>
                <c:pt idx="3">
                  <c:v>6</c:v>
                </c:pt>
                <c:pt idx="4">
                  <c:v>21</c:v>
                </c:pt>
                <c:pt idx="5">
                  <c:v>36</c:v>
                </c:pt>
                <c:pt idx="6">
                  <c:v>34</c:v>
                </c:pt>
                <c:pt idx="7">
                  <c:v>80</c:v>
                </c:pt>
                <c:pt idx="8">
                  <c:v>19</c:v>
                </c:pt>
              </c:numCache>
            </c:numRef>
          </c:val>
          <c:extLst>
            <c:ext xmlns:c16="http://schemas.microsoft.com/office/drawing/2014/chart" uri="{C3380CC4-5D6E-409C-BE32-E72D297353CC}">
              <c16:uniqueId val="{00000003-C5B5-4CF3-8DA7-BFC22929A004}"/>
            </c:ext>
          </c:extLst>
        </c:ser>
        <c:dLbls>
          <c:showLegendKey val="0"/>
          <c:showVal val="0"/>
          <c:showCatName val="0"/>
          <c:showSerName val="0"/>
          <c:showPercent val="0"/>
          <c:showBubbleSize val="0"/>
        </c:dLbls>
        <c:gapWidth val="182"/>
        <c:axId val="763877040"/>
        <c:axId val="763878000"/>
      </c:barChart>
      <c:catAx>
        <c:axId val="763877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63878000"/>
        <c:crosses val="autoZero"/>
        <c:auto val="1"/>
        <c:lblAlgn val="ctr"/>
        <c:lblOffset val="100"/>
        <c:noMultiLvlLbl val="0"/>
      </c:catAx>
      <c:valAx>
        <c:axId val="7638780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87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8.svg"/></Relationships>
</file>

<file path=ppt/drawings/drawing1.xml><?xml version="1.0" encoding="utf-8"?>
<c:userShapes xmlns:c="http://schemas.openxmlformats.org/drawingml/2006/chart">
  <cdr:relSizeAnchor xmlns:cdr="http://schemas.openxmlformats.org/drawingml/2006/chartDrawing">
    <cdr:from>
      <cdr:x>0.33815</cdr:x>
      <cdr:y>0.33162</cdr:y>
    </cdr:from>
    <cdr:to>
      <cdr:x>0.55488</cdr:x>
      <cdr:y>0.61144</cdr:y>
    </cdr:to>
    <cdr:pic>
      <cdr:nvPicPr>
        <cdr:cNvPr id="4" name="Graphic 3" descr="Universal access with solid fill">
          <a:extLst xmlns:a="http://schemas.openxmlformats.org/drawingml/2006/main">
            <a:ext uri="{FF2B5EF4-FFF2-40B4-BE49-F238E27FC236}">
              <a16:creationId xmlns:a16="http://schemas.microsoft.com/office/drawing/2014/main" id="{0396381F-0DCA-B4DE-5C15-3A2826D271DA}"/>
            </a:ext>
          </a:extLst>
        </cdr:cNvPr>
        <cdr:cNvPicPr>
          <a:picLocks xmlns:a="http://schemas.openxmlformats.org/drawingml/2006/main" noChangeAspect="1"/>
        </cdr:cNvPicPr>
      </cdr:nvPicPr>
      <cdr:blipFill>
        <a:blip xmlns:a="http://schemas.openxmlformats.org/drawingml/2006/main" xmlns:r="http://schemas.openxmlformats.org/officeDocument/2006/relationships">
          <a:extLst>
            <a:ext uri="{96DAC541-7B7A-43D3-8B79-37D633B846F1}">
              <asvg:svgBlip xmlns:asvg="http://schemas.microsoft.com/office/drawing/2016/SVG/main" r:embed="rId1"/>
            </a:ext>
          </a:extLst>
        </a:blip>
        <a:stretch xmlns:a="http://schemas.openxmlformats.org/drawingml/2006/main">
          <a:fillRect/>
        </a:stretch>
      </cdr:blipFill>
      <cdr:spPr>
        <a:xfrm xmlns:a="http://schemas.openxmlformats.org/drawingml/2006/main">
          <a:off x="2569480" y="1798870"/>
          <a:ext cx="1646858" cy="151786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FAB64-AB6C-4F9B-9416-9A8BE9215191}" type="datetimeFigureOut">
              <a:rPr lang="en-GB" smtClean="0"/>
              <a:t>10/06/2026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77D8C-AAE9-4CF3-A533-833B45E4B4C9}" type="slidenum">
              <a:rPr lang="en-GB" smtClean="0"/>
              <a:t>‹#›</a:t>
            </a:fld>
            <a:endParaRPr lang="en-GB"/>
          </a:p>
        </p:txBody>
      </p:sp>
    </p:spTree>
    <p:extLst>
      <p:ext uri="{BB962C8B-B14F-4D97-AF65-F5344CB8AC3E}">
        <p14:creationId xmlns:p14="http://schemas.microsoft.com/office/powerpoint/2010/main" val="27551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3D2C3-0531-4B29-A321-B75C0395DCD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496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13D2C3-0531-4B29-A321-B75C0395DCD3}" type="slidenum">
              <a:rPr lang="en-GB" smtClean="0"/>
              <a:t>4</a:t>
            </a:fld>
            <a:endParaRPr lang="en-GB"/>
          </a:p>
        </p:txBody>
      </p:sp>
    </p:spTree>
    <p:extLst>
      <p:ext uri="{BB962C8B-B14F-4D97-AF65-F5344CB8AC3E}">
        <p14:creationId xmlns:p14="http://schemas.microsoft.com/office/powerpoint/2010/main" val="36593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557A-FE56-246A-02C3-8BB076E6B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40B9C-382E-C240-E384-B5B25E02C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DC0B1-12EF-4D95-3928-CE3E234773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011106-FA01-1E06-3778-39183C2B21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3D2C3-0531-4B29-A321-B75C0395DCD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094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21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C77B-1262-6FA4-E848-FE720D5B2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C6620-DBF2-D00E-2FCB-939ECBBF7F3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65CBB02-A56B-3CE8-6E65-F8B987596F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753C77-FCED-CC11-678D-25E1D9E43945}"/>
              </a:ext>
            </a:extLst>
          </p:cNvPr>
          <p:cNvSpPr>
            <a:spLocks noGrp="1"/>
          </p:cNvSpPr>
          <p:nvPr>
            <p:ph type="sldNum" sz="quarter" idx="5"/>
          </p:nvPr>
        </p:nvSpPr>
        <p:spPr/>
        <p:txBody>
          <a:bodyPr/>
          <a:lstStyle/>
          <a:p>
            <a:fld id="{9A13D2C3-0531-4B29-A321-B75C0395DCD3}" type="slidenum">
              <a:rPr lang="en-GB" smtClean="0"/>
              <a:t>9</a:t>
            </a:fld>
            <a:endParaRPr lang="en-GB"/>
          </a:p>
        </p:txBody>
      </p:sp>
    </p:spTree>
    <p:extLst>
      <p:ext uri="{BB962C8B-B14F-4D97-AF65-F5344CB8AC3E}">
        <p14:creationId xmlns:p14="http://schemas.microsoft.com/office/powerpoint/2010/main" val="418485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7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AD89-5696-9CAF-2C5F-561878CF9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C8ED2-5EE3-FEA4-7D1A-0274C1C83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03F27-D111-330D-B2CA-F69161B9E0A3}"/>
              </a:ext>
            </a:extLst>
          </p:cNvPr>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E09D5C36-6A33-326D-1346-8A6EFB9503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5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577D8C-AAE9-4CF3-A533-833B45E4B4C9}" type="slidenum">
              <a:rPr lang="en-GB" smtClean="0"/>
              <a:t>21</a:t>
            </a:fld>
            <a:endParaRPr lang="en-GB"/>
          </a:p>
        </p:txBody>
      </p:sp>
    </p:spTree>
    <p:extLst>
      <p:ext uri="{BB962C8B-B14F-4D97-AF65-F5344CB8AC3E}">
        <p14:creationId xmlns:p14="http://schemas.microsoft.com/office/powerpoint/2010/main" val="8728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F86F-C411-CB0C-AE65-763AF48B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34481-14C6-E77D-0686-A4CF833B454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4E3ED4A-5060-9F81-5A42-F6A08538457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359C7A5-BFBE-79F4-CCB2-C6B9855A1E56}"/>
              </a:ext>
            </a:extLst>
          </p:cNvPr>
          <p:cNvSpPr>
            <a:spLocks noGrp="1"/>
          </p:cNvSpPr>
          <p:nvPr>
            <p:ph type="sldNum" sz="quarter" idx="5"/>
          </p:nvPr>
        </p:nvSpPr>
        <p:spPr/>
        <p:txBody>
          <a:bodyPr/>
          <a:lstStyle/>
          <a:p>
            <a:fld id="{9A13D2C3-0531-4B29-A321-B75C0395DCD3}" type="slidenum">
              <a:rPr lang="en-GB" smtClean="0"/>
              <a:t>22</a:t>
            </a:fld>
            <a:endParaRPr lang="en-GB"/>
          </a:p>
        </p:txBody>
      </p:sp>
    </p:spTree>
    <p:extLst>
      <p:ext uri="{BB962C8B-B14F-4D97-AF65-F5344CB8AC3E}">
        <p14:creationId xmlns:p14="http://schemas.microsoft.com/office/powerpoint/2010/main" val="1750925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4.xml"/><Relationship Id="rId4" Type="http://schemas.openxmlformats.org/officeDocument/2006/relationships/image" Target="../media/image7.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0" name="Graphic 9">
            <a:extLst>
              <a:ext uri="{FF2B5EF4-FFF2-40B4-BE49-F238E27FC236}">
                <a16:creationId xmlns:a16="http://schemas.microsoft.com/office/drawing/2014/main" id="{CB907637-AB66-D838-5388-92776D120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329377983"/>
      </p:ext>
    </p:extLst>
  </p:cSld>
  <p:clrMapOvr>
    <a:masterClrMapping/>
  </p:clrMapOvr>
  <p:extLst>
    <p:ext uri="{DCECCB84-F9BA-43D5-87BE-67443E8EF086}">
      <p15:sldGuideLst xmlns:p15="http://schemas.microsoft.com/office/powerpoint/2012/main">
        <p15:guide id="3" pos="615">
          <p15:clr>
            <a:srgbClr val="FBAE40"/>
          </p15:clr>
        </p15:guide>
        <p15:guide id="4" orient="horz" pos="4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4828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36397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88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9D54444B-E586-A2CB-B86E-7845053B49B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35156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5238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600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Logo">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DE66E-959D-88E7-6D2B-23FD74B023A1}"/>
              </a:ext>
            </a:extLst>
          </p:cNvPr>
          <p:cNvSpPr txBox="1"/>
          <p:nvPr userDrawn="1"/>
        </p:nvSpPr>
        <p:spPr>
          <a:xfrm>
            <a:off x="33866" y="6549064"/>
            <a:ext cx="474121" cy="280526"/>
          </a:xfrm>
          <a:prstGeom prst="rect">
            <a:avLst/>
          </a:prstGeom>
          <a:noFill/>
        </p:spPr>
        <p:txBody>
          <a:bodyPr vert="horz" rtlCol="0">
            <a:spAutoFit/>
          </a:bodyPr>
          <a:lstStyle/>
          <a:p>
            <a:fld id="{10F637BD-1567-46BD-975B-C0F1295326BE}" type="slidenum">
              <a:rPr lang="en-GB" sz="1223" b="0" smtClean="0">
                <a:solidFill>
                  <a:srgbClr val="E40037"/>
                </a:solidFill>
                <a:latin typeface="Calibri" panose="020F0502020204030204" pitchFamily="34" charset="0"/>
              </a:rPr>
              <a:t>‹#›</a:t>
            </a:fld>
            <a:endParaRPr lang="en-GB" sz="1223" b="0">
              <a:solidFill>
                <a:srgbClr val="E40037"/>
              </a:solidFill>
              <a:latin typeface="Calibri" panose="020F0502020204030204" pitchFamily="34" charset="0"/>
            </a:endParaRPr>
          </a:p>
        </p:txBody>
      </p:sp>
      <p:sp>
        <p:nvSpPr>
          <p:cNvPr id="4" name="Title 3">
            <a:extLst>
              <a:ext uri="{FF2B5EF4-FFF2-40B4-BE49-F238E27FC236}">
                <a16:creationId xmlns:a16="http://schemas.microsoft.com/office/drawing/2014/main" id="{A155189C-ACB7-0451-C5D4-990E07E06A3A}"/>
              </a:ext>
            </a:extLst>
          </p:cNvPr>
          <p:cNvSpPr>
            <a:spLocks noGrp="1"/>
          </p:cNvSpPr>
          <p:nvPr>
            <p:ph type="title" sz="quarter" idx="10" hasCustomPrompt="1"/>
          </p:nvPr>
        </p:nvSpPr>
        <p:spPr>
          <a:xfrm>
            <a:off x="67732" y="67735"/>
            <a:ext cx="12056536" cy="440279"/>
          </a:xfrm>
          <a:prstGeom prst="roundRect">
            <a:avLst>
              <a:gd name="adj" fmla="val 15385"/>
            </a:avLst>
          </a:prstGeom>
          <a:pattFill>
            <a:fgClr>
              <a:srgbClr val="FFFFFF"/>
            </a:fgClr>
            <a:bgClr>
              <a:srgbClr val="FFFFFF"/>
            </a:bgClr>
          </a:pattFill>
        </p:spPr>
        <p:txBody>
          <a:bodyPr lIns="72000" tIns="36000" rIns="72000" bIns="36000" anchor="ctr">
            <a:normAutofit/>
          </a:bodyPr>
          <a:lstStyle>
            <a:lvl1pPr algn="l">
              <a:lnSpc>
                <a:spcPct val="100000"/>
              </a:lnSpc>
              <a:spcBef>
                <a:spcPct val="0"/>
              </a:spcBef>
              <a:spcAft>
                <a:spcPts val="0"/>
              </a:spcAft>
              <a:buFontTx/>
              <a:buNone/>
              <a:defRPr sz="2258" b="1" i="0">
                <a:solidFill>
                  <a:srgbClr val="E40037"/>
                </a:solidFill>
                <a:latin typeface="Calibri" panose="020F0502020204030204" pitchFamily="34" charset="0"/>
              </a:defRPr>
            </a:lvl1pPr>
          </a:lstStyle>
          <a:p>
            <a:r>
              <a:rPr lang="en-GB"/>
              <a:t>Click to add Slide Title</a:t>
            </a:r>
          </a:p>
        </p:txBody>
      </p:sp>
    </p:spTree>
    <p:extLst>
      <p:ext uri="{BB962C8B-B14F-4D97-AF65-F5344CB8AC3E}">
        <p14:creationId xmlns:p14="http://schemas.microsoft.com/office/powerpoint/2010/main" val="1479547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374-D744-4B6B-A73A-67DABF4B7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87FC3-0DD9-4BF7-B7AD-5D132F105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2514E1-0D51-458F-ADC6-7FA4A072D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C75604-5EB1-485B-A47E-58CFF7062828}"/>
              </a:ext>
            </a:extLst>
          </p:cNvPr>
          <p:cNvSpPr>
            <a:spLocks noGrp="1"/>
          </p:cNvSpPr>
          <p:nvPr>
            <p:ph type="dt" sz="half" idx="10"/>
          </p:nvPr>
        </p:nvSpPr>
        <p:spPr/>
        <p:txBody>
          <a:bodyPr/>
          <a:lstStyle/>
          <a:p>
            <a:fld id="{1A9D3783-5204-4BD9-A21C-0CBF4D4DF1D7}" type="datetimeFigureOut">
              <a:rPr lang="en-GB" smtClean="0"/>
              <a:t>10/06/2026</a:t>
            </a:fld>
            <a:endParaRPr lang="en-GB"/>
          </a:p>
        </p:txBody>
      </p:sp>
      <p:sp>
        <p:nvSpPr>
          <p:cNvPr id="6" name="Footer Placeholder 5">
            <a:extLst>
              <a:ext uri="{FF2B5EF4-FFF2-40B4-BE49-F238E27FC236}">
                <a16:creationId xmlns:a16="http://schemas.microsoft.com/office/drawing/2014/main" id="{CB6CBF7A-F6F4-484E-9383-57CC656E1B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9332E0-8038-487C-A1DA-C64D0F0F9706}"/>
              </a:ext>
            </a:extLst>
          </p:cNvPr>
          <p:cNvSpPr>
            <a:spLocks noGrp="1"/>
          </p:cNvSpPr>
          <p:nvPr>
            <p:ph type="sldNum" sz="quarter" idx="12"/>
          </p:nvPr>
        </p:nvSpPr>
        <p:spPr/>
        <p:txBody>
          <a:bodyPr/>
          <a:lstStyle/>
          <a:p>
            <a:fld id="{DBB3A8FF-AF40-46AE-9318-4D4943EFE60A}" type="slidenum">
              <a:rPr lang="en-GB" smtClean="0"/>
              <a:t>‹#›</a:t>
            </a:fld>
            <a:endParaRPr lang="en-GB"/>
          </a:p>
        </p:txBody>
      </p:sp>
    </p:spTree>
    <p:extLst>
      <p:ext uri="{BB962C8B-B14F-4D97-AF65-F5344CB8AC3E}">
        <p14:creationId xmlns:p14="http://schemas.microsoft.com/office/powerpoint/2010/main" val="123588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802605E-B708-ADCD-2161-C1C022A6E5A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776592909"/>
      </p:ext>
    </p:extLst>
  </p:cSld>
  <p:clrMapOvr>
    <a:masterClrMapping/>
  </p:clrMapOvr>
  <p:extLst>
    <p:ext uri="{DCECCB84-F9BA-43D5-87BE-67443E8EF086}">
      <p15:sldGuideLst xmlns:p15="http://schemas.microsoft.com/office/powerpoint/2012/main">
        <p15:guide id="3" pos="615">
          <p15:clr>
            <a:srgbClr val="FBAE40"/>
          </p15:clr>
        </p15:guide>
        <p15:guide id="4" orient="horz" pos="4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27521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673" y="782806"/>
            <a:ext cx="1514475" cy="190500"/>
          </a:xfrm>
          <a:prstGeom prst="rect">
            <a:avLst/>
          </a:prstGeom>
        </p:spPr>
      </p:pic>
      <p:pic>
        <p:nvPicPr>
          <p:cNvPr id="8" name="Graphic 7">
            <a:extLst>
              <a:ext uri="{FF2B5EF4-FFF2-40B4-BE49-F238E27FC236}">
                <a16:creationId xmlns:a16="http://schemas.microsoft.com/office/drawing/2014/main" id="{3DDBC2D3-80A3-A201-7381-D07C5ED3B07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1986650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GB"/>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GB"/>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GB"/>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GB"/>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GB"/>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GB"/>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GB"/>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979340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07377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GB"/>
              <a:t>Click icon to add chart</a:t>
            </a:r>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84158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32119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55630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84024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18553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GB"/>
              <a:t>Click icon to add table</a:t>
            </a:r>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981901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GB"/>
              <a:t>Click to edit Master text styles</a:t>
            </a:r>
          </a:p>
          <a:p>
            <a:pPr lvl="1"/>
            <a:r>
              <a:rPr lang="en-GB"/>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23306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GB"/>
              <a:t>Click icon to add picture</a:t>
            </a:r>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GB"/>
              <a:t>Click icon to add picture</a:t>
            </a:r>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GB"/>
              <a:t>Click icon to add picture</a:t>
            </a:r>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GB"/>
              <a:t>Click icon to add picture</a:t>
            </a:r>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8937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193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GB"/>
              <a:t>Click to edit Master title style</a:t>
            </a:r>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40BFA22B-E77B-D3C5-DAEB-B5EFA8BA62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619969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3109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93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0" name="Graphic 9">
            <a:extLst>
              <a:ext uri="{FF2B5EF4-FFF2-40B4-BE49-F238E27FC236}">
                <a16:creationId xmlns:a16="http://schemas.microsoft.com/office/drawing/2014/main" id="{CB907637-AB66-D838-5388-92776D120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1711787450"/>
      </p:ext>
    </p:extLst>
  </p:cSld>
  <p:clrMapOvr>
    <a:masterClrMapping/>
  </p:clrMapOvr>
  <p:extLst>
    <p:ext uri="{DCECCB84-F9BA-43D5-87BE-67443E8EF086}">
      <p15:sldGuideLst xmlns:p15="http://schemas.microsoft.com/office/powerpoint/2012/main">
        <p15:guide id="3" pos="615">
          <p15:clr>
            <a:srgbClr val="FBAE40"/>
          </p15:clr>
        </p15:guide>
        <p15:guide id="4" orient="horz" pos="4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673" y="782806"/>
            <a:ext cx="1514475" cy="190500"/>
          </a:xfrm>
          <a:prstGeom prst="rect">
            <a:avLst/>
          </a:prstGeom>
        </p:spPr>
      </p:pic>
      <p:pic>
        <p:nvPicPr>
          <p:cNvPr id="8" name="Graphic 7">
            <a:extLst>
              <a:ext uri="{FF2B5EF4-FFF2-40B4-BE49-F238E27FC236}">
                <a16:creationId xmlns:a16="http://schemas.microsoft.com/office/drawing/2014/main" id="{3DDBC2D3-80A3-A201-7381-D07C5ED3B07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3629578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4061861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70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324401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826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714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2598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853268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80862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3029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968962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964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9D54444B-E586-A2CB-B86E-7845053B49B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562815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0981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44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oLogo">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DE66E-959D-88E7-6D2B-23FD74B023A1}"/>
              </a:ext>
            </a:extLst>
          </p:cNvPr>
          <p:cNvSpPr txBox="1"/>
          <p:nvPr userDrawn="1"/>
        </p:nvSpPr>
        <p:spPr>
          <a:xfrm>
            <a:off x="33866" y="6549064"/>
            <a:ext cx="474121" cy="280526"/>
          </a:xfrm>
          <a:prstGeom prst="rect">
            <a:avLst/>
          </a:prstGeom>
          <a:noFill/>
        </p:spPr>
        <p:txBody>
          <a:bodyPr vert="horz" rtlCol="0">
            <a:spAutoFit/>
          </a:bodyPr>
          <a:lstStyle/>
          <a:p>
            <a:fld id="{10F637BD-1567-46BD-975B-C0F1295326BE}" type="slidenum">
              <a:rPr lang="en-GB" sz="1223" b="0" smtClean="0">
                <a:solidFill>
                  <a:srgbClr val="E40037"/>
                </a:solidFill>
                <a:latin typeface="Calibri" panose="020F0502020204030204" pitchFamily="34" charset="0"/>
              </a:rPr>
              <a:t>‹#›</a:t>
            </a:fld>
            <a:endParaRPr lang="en-GB" sz="1223" b="0">
              <a:solidFill>
                <a:srgbClr val="E40037"/>
              </a:solidFill>
              <a:latin typeface="Calibri" panose="020F0502020204030204" pitchFamily="34" charset="0"/>
            </a:endParaRPr>
          </a:p>
        </p:txBody>
      </p:sp>
      <p:sp>
        <p:nvSpPr>
          <p:cNvPr id="4" name="Title 3">
            <a:extLst>
              <a:ext uri="{FF2B5EF4-FFF2-40B4-BE49-F238E27FC236}">
                <a16:creationId xmlns:a16="http://schemas.microsoft.com/office/drawing/2014/main" id="{A155189C-ACB7-0451-C5D4-990E07E06A3A}"/>
              </a:ext>
            </a:extLst>
          </p:cNvPr>
          <p:cNvSpPr>
            <a:spLocks noGrp="1"/>
          </p:cNvSpPr>
          <p:nvPr>
            <p:ph type="title" sz="quarter" idx="10" hasCustomPrompt="1"/>
          </p:nvPr>
        </p:nvSpPr>
        <p:spPr>
          <a:xfrm>
            <a:off x="67732" y="67735"/>
            <a:ext cx="12056536" cy="440279"/>
          </a:xfrm>
          <a:prstGeom prst="roundRect">
            <a:avLst>
              <a:gd name="adj" fmla="val 15385"/>
            </a:avLst>
          </a:prstGeom>
          <a:pattFill>
            <a:fgClr>
              <a:srgbClr val="FFFFFF"/>
            </a:fgClr>
            <a:bgClr>
              <a:srgbClr val="FFFFFF"/>
            </a:bgClr>
          </a:pattFill>
        </p:spPr>
        <p:txBody>
          <a:bodyPr lIns="72000" tIns="36000" rIns="72000" bIns="36000" anchor="ctr">
            <a:normAutofit/>
          </a:bodyPr>
          <a:lstStyle>
            <a:lvl1pPr algn="l">
              <a:lnSpc>
                <a:spcPct val="100000"/>
              </a:lnSpc>
              <a:spcBef>
                <a:spcPct val="0"/>
              </a:spcBef>
              <a:spcAft>
                <a:spcPts val="0"/>
              </a:spcAft>
              <a:buFontTx/>
              <a:buNone/>
              <a:defRPr sz="2258" b="1" i="0">
                <a:solidFill>
                  <a:srgbClr val="E40037"/>
                </a:solidFill>
                <a:latin typeface="Calibri" panose="020F0502020204030204" pitchFamily="34" charset="0"/>
              </a:defRPr>
            </a:lvl1pPr>
          </a:lstStyle>
          <a:p>
            <a:r>
              <a:rPr lang="en-GB"/>
              <a:t>Click to add Slide Title</a:t>
            </a:r>
          </a:p>
        </p:txBody>
      </p:sp>
    </p:spTree>
    <p:extLst>
      <p:ext uri="{BB962C8B-B14F-4D97-AF65-F5344CB8AC3E}">
        <p14:creationId xmlns:p14="http://schemas.microsoft.com/office/powerpoint/2010/main" val="4054572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5ABA-E756-417B-8B35-83D306F65F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8FF2A-F396-4C6A-A8DF-A6720F93C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9584-37F3-4ABD-A3B7-64AA3FE809A8}"/>
              </a:ext>
            </a:extLst>
          </p:cNvPr>
          <p:cNvSpPr>
            <a:spLocks noGrp="1"/>
          </p:cNvSpPr>
          <p:nvPr>
            <p:ph type="dt" sz="half" idx="10"/>
          </p:nvPr>
        </p:nvSpPr>
        <p:spPr/>
        <p:txBody>
          <a:bodyPr/>
          <a:lstStyle/>
          <a:p>
            <a:fld id="{1A9D3783-5204-4BD9-A21C-0CBF4D4DF1D7}" type="datetimeFigureOut">
              <a:rPr lang="en-GB" smtClean="0"/>
              <a:t>10/06/2026</a:t>
            </a:fld>
            <a:endParaRPr lang="en-GB"/>
          </a:p>
        </p:txBody>
      </p:sp>
      <p:sp>
        <p:nvSpPr>
          <p:cNvPr id="5" name="Footer Placeholder 4">
            <a:extLst>
              <a:ext uri="{FF2B5EF4-FFF2-40B4-BE49-F238E27FC236}">
                <a16:creationId xmlns:a16="http://schemas.microsoft.com/office/drawing/2014/main" id="{E50C3E97-BFD5-41F9-8B5B-AA4C43403A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F57B4-EA1A-4A48-BE03-E646C02BD366}"/>
              </a:ext>
            </a:extLst>
          </p:cNvPr>
          <p:cNvSpPr>
            <a:spLocks noGrp="1"/>
          </p:cNvSpPr>
          <p:nvPr>
            <p:ph type="sldNum" sz="quarter" idx="12"/>
          </p:nvPr>
        </p:nvSpPr>
        <p:spPr/>
        <p:txBody>
          <a:bodyPr/>
          <a:lstStyle/>
          <a:p>
            <a:fld id="{DBB3A8FF-AF40-46AE-9318-4D4943EFE60A}" type="slidenum">
              <a:rPr lang="en-GB" smtClean="0"/>
              <a:t>‹#›</a:t>
            </a:fld>
            <a:endParaRPr lang="en-GB"/>
          </a:p>
        </p:txBody>
      </p:sp>
    </p:spTree>
    <p:extLst>
      <p:ext uri="{BB962C8B-B14F-4D97-AF65-F5344CB8AC3E}">
        <p14:creationId xmlns:p14="http://schemas.microsoft.com/office/powerpoint/2010/main" val="114007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614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47F8-3450-FA06-31D7-2ADBB79C94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1BAFA4-DB6A-A00C-24B1-C28C0EA36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4CA0C-92B4-A469-02BE-651C14D5AD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1C574-D1D1-6652-3F93-74926DD48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F3B7E-F291-5015-84EB-E80DB5BCB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7C771-D83A-1E76-7A3B-522EF6BE2A1D}"/>
              </a:ext>
            </a:extLst>
          </p:cNvPr>
          <p:cNvSpPr>
            <a:spLocks noGrp="1"/>
          </p:cNvSpPr>
          <p:nvPr>
            <p:ph type="dt" sz="half" idx="10"/>
          </p:nvPr>
        </p:nvSpPr>
        <p:spPr/>
        <p:txBody>
          <a:bodyPr/>
          <a:lstStyle/>
          <a:p>
            <a:fld id="{355FD949-1AC2-4D39-902F-D033208059FF}" type="datetimeFigureOut">
              <a:rPr lang="en-GB" smtClean="0"/>
              <a:t>10/06/2026</a:t>
            </a:fld>
            <a:endParaRPr lang="en-GB"/>
          </a:p>
        </p:txBody>
      </p:sp>
      <p:sp>
        <p:nvSpPr>
          <p:cNvPr id="8" name="Footer Placeholder 7">
            <a:extLst>
              <a:ext uri="{FF2B5EF4-FFF2-40B4-BE49-F238E27FC236}">
                <a16:creationId xmlns:a16="http://schemas.microsoft.com/office/drawing/2014/main" id="{EC3EDA1E-004F-CF67-D1A4-35142D4D58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5A91D-06B5-7C76-2632-27F2F23284CC}"/>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469225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374-D744-4B6B-A73A-67DABF4B7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87FC3-0DD9-4BF7-B7AD-5D132F105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2514E1-0D51-458F-ADC6-7FA4A072D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C75604-5EB1-485B-A47E-58CFF70628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9D3783-5204-4BD9-A21C-0CBF4D4DF1D7}" type="datetimeFigureOut">
              <a:rPr kumimoji="0" lang="en-GB"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10/06/2026</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CB6CBF7A-F6F4-484E-9383-57CC656E1B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5E9332E0-8038-487C-A1DA-C64D0F0F97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3A8FF-AF40-46AE-9318-4D4943EFE60A}" type="slidenum">
              <a:rPr kumimoji="0" lang="en-GB"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804550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0" name="Graphic 9">
            <a:extLst>
              <a:ext uri="{FF2B5EF4-FFF2-40B4-BE49-F238E27FC236}">
                <a16:creationId xmlns:a16="http://schemas.microsoft.com/office/drawing/2014/main" id="{CB907637-AB66-D838-5388-92776D120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4292146943"/>
      </p:ext>
    </p:extLst>
  </p:cSld>
  <p:clrMapOvr>
    <a:masterClrMapping/>
  </p:clrMapOvr>
  <p:extLst>
    <p:ext uri="{DCECCB84-F9BA-43D5-87BE-67443E8EF086}">
      <p15:sldGuideLst xmlns:p15="http://schemas.microsoft.com/office/powerpoint/2012/main">
        <p15:guide id="3" pos="615">
          <p15:clr>
            <a:srgbClr val="FBAE40"/>
          </p15:clr>
        </p15:guide>
        <p15:guide id="4" orient="horz" pos="49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673" y="782806"/>
            <a:ext cx="1514475" cy="190500"/>
          </a:xfrm>
          <a:prstGeom prst="rect">
            <a:avLst/>
          </a:prstGeom>
        </p:spPr>
      </p:pic>
      <p:pic>
        <p:nvPicPr>
          <p:cNvPr id="8" name="Graphic 7">
            <a:extLst>
              <a:ext uri="{FF2B5EF4-FFF2-40B4-BE49-F238E27FC236}">
                <a16:creationId xmlns:a16="http://schemas.microsoft.com/office/drawing/2014/main" id="{3DDBC2D3-80A3-A201-7381-D07C5ED3B07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2690400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166340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7905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955841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1380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25730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62650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8939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122868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571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883678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136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9D54444B-E586-A2CB-B86E-7845053B49B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477721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8553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754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14898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10/06/2026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885604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19794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7420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4977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7287583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872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22758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106574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964179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7817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1725455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73010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0384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1080621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74268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12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75561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413141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6845020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3522881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1505081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7765697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cid:5752B12D-AE6B-46B1-953B-CEA003A792F7"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cid:9CE2E47A-04FB-42F3-802A-D5AC0FB0D6CB" TargetMode="External"/><Relationship Id="rId5" Type="http://schemas.openxmlformats.org/officeDocument/2006/relationships/image" Target="../media/image31.jpeg"/><Relationship Id="rId10" Type="http://schemas.openxmlformats.org/officeDocument/2006/relationships/image" Target="cid:8B9BD1C2-0578-4B7E-8E1D-E0E094504144" TargetMode="External"/><Relationship Id="rId4" Type="http://schemas.openxmlformats.org/officeDocument/2006/relationships/image" Target="cid:E86F1375-CE2B-4FDB-A7B9-75C9A0304572" TargetMode="External"/><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hyperlink" Target="https://www.cqc.org.uk/care-services/local-authority-assessment-reports/essex-062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sv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3.svg"/><Relationship Id="rId5" Type="http://schemas.openxmlformats.org/officeDocument/2006/relationships/image" Target="../media/image42.svg"/><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ssex.gov.uk/sites/default/files/2024-02/Essex%20Dementia%20Strategy%202022%20to%202026.pdf" TargetMode="External"/><Relationship Id="rId2" Type="http://schemas.openxmlformats.org/officeDocument/2006/relationships/hyperlink" Target="https://www.essex.gov.uk/adult-social-care-and-health/caring-someone/local-support-carers" TargetMode="External"/><Relationship Id="rId1" Type="http://schemas.openxmlformats.org/officeDocument/2006/relationships/slideLayout" Target="../slideLayouts/slideLayout7.xml"/><Relationship Id="rId4" Type="http://schemas.openxmlformats.org/officeDocument/2006/relationships/hyperlink" Target="https://www.alzheimers.org.uk/?_gl=1*189o2dd*_up*MQ..*_gs*MQ..&amp;gclid=EAIaIQobChMI0_yTisnMkgMV4pVQBh0ECw57EAAYASAAEgLAj_D_BwE&amp;gclsrc=aw.d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hyperlink" Target="http://www.essexwellbeingservice.co.uk/" TargetMode="External"/><Relationship Id="rId7" Type="http://schemas.openxmlformats.org/officeDocument/2006/relationships/image" Target="../media/image51.svg"/><Relationship Id="rId2" Type="http://schemas.openxmlformats.org/officeDocument/2006/relationships/hyperlink" Target="mailto:socialcaredirect@essex.gov.uk" TargetMode="External"/><Relationship Id="rId1" Type="http://schemas.openxmlformats.org/officeDocument/2006/relationships/slideLayout" Target="../slideLayouts/slideLayout51.xml"/><Relationship Id="rId6" Type="http://schemas.openxmlformats.org/officeDocument/2006/relationships/image" Target="../media/image50.svg"/><Relationship Id="rId5" Type="http://schemas.openxmlformats.org/officeDocument/2006/relationships/image" Target="../media/image49.sv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hyperlink" Target="mailto:member.enquiries@essex.gov.uk" TargetMode="External"/><Relationship Id="rId2" Type="http://schemas.openxmlformats.org/officeDocument/2006/relationships/hyperlink" Target="https://forms.office.com/Pages/ResponsePage.aspx?id=TzK0qFwVFUKg8X7YzJqZL5a7f6WNgftIhgu5dj8H_GVUMTQ5TTc5TDRVTk5MVDRZM1M5UkRMV0ZZQyQlQCN0PWcu" TargetMode="Externa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3.sv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a:xfrm>
            <a:off x="6227130" y="0"/>
            <a:ext cx="5964871" cy="6858000"/>
          </a:xfrm>
        </p:spPr>
      </p:pic>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539750" y="1640399"/>
            <a:ext cx="5421600" cy="1620000"/>
          </a:xfrm>
        </p:spPr>
        <p:txBody>
          <a:bodyPr/>
          <a:lstStyle/>
          <a:p>
            <a:r>
              <a:rPr lang="en-GB" dirty="0">
                <a:solidFill>
                  <a:srgbClr val="E40037"/>
                </a:solidFill>
              </a:rPr>
              <a:t>Adult Social Care</a:t>
            </a:r>
            <a:br>
              <a:rPr lang="en-GB">
                <a:solidFill>
                  <a:srgbClr val="612B79"/>
                </a:solidFill>
              </a:rPr>
            </a:br>
            <a:r>
              <a:rPr lang="en-GB" sz="4000">
                <a:solidFill>
                  <a:schemeClr val="tx1"/>
                </a:solidFill>
                <a:latin typeface="Calibri Light"/>
                <a:ea typeface="Calibri Light"/>
                <a:cs typeface="Calibri Light"/>
              </a:rPr>
              <a:t>Member Induction Pack 2</a:t>
            </a:r>
            <a:endParaRPr lang="en-GB" sz="3600">
              <a:solidFill>
                <a:schemeClr val="tx1"/>
              </a:solidFill>
            </a:endParaRP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475742" y="4106363"/>
            <a:ext cx="5843880" cy="593653"/>
          </a:xfrm>
        </p:spPr>
        <p:txBody>
          <a:bodyPr vert="horz" lIns="0" tIns="0" rIns="0" bIns="0" rtlCol="0" anchor="t">
            <a:noAutofit/>
          </a:bodyPr>
          <a:lstStyle/>
          <a:p>
            <a:r>
              <a:rPr lang="en-GB" sz="3600" b="1" dirty="0">
                <a:solidFill>
                  <a:srgbClr val="E40037"/>
                </a:solidFill>
                <a:latin typeface="Calibri"/>
                <a:ea typeface="+mj-ea"/>
                <a:cs typeface="+mj-cs"/>
              </a:rPr>
              <a:t>Adult Social Care in Essex</a:t>
            </a:r>
            <a:endParaRPr lang="en-GB" sz="4500" b="1" dirty="0">
              <a:solidFill>
                <a:srgbClr val="E40037"/>
              </a:solidFill>
              <a:latin typeface="Calibri Light"/>
              <a:ea typeface="Calibri Light"/>
              <a:cs typeface="Calibri Light"/>
            </a:endParaRP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485247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Light" panose="020F0302020204030204" pitchFamily="34" charset="0"/>
                <a:ea typeface="MS PGothic" pitchFamily="34" charset="-128"/>
                <a:cs typeface="Calibri Light" panose="020F0302020204030204" pitchFamily="34" charset="0"/>
              </a:rPr>
              <a:t>June 2026</a:t>
            </a:r>
            <a:endPar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S PGothic" pitchFamily="34" charset="-128"/>
              <a:cs typeface="Calibri Light" panose="020F0302020204030204" pitchFamily="34" charset="0"/>
            </a:endParaRPr>
          </a:p>
        </p:txBody>
      </p:sp>
    </p:spTree>
    <p:extLst>
      <p:ext uri="{BB962C8B-B14F-4D97-AF65-F5344CB8AC3E}">
        <p14:creationId xmlns:p14="http://schemas.microsoft.com/office/powerpoint/2010/main" val="148854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57B4AB-6460-5FA8-550B-327723DBA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042" y="1984248"/>
            <a:ext cx="7351776" cy="4142232"/>
          </a:xfrm>
          <a:prstGeom prst="rect">
            <a:avLst/>
          </a:prstGeom>
          <a:ln>
            <a:solidFill>
              <a:srgbClr val="E40037"/>
            </a:solidFill>
          </a:ln>
        </p:spPr>
      </p:pic>
      <p:sp>
        <p:nvSpPr>
          <p:cNvPr id="4" name="TextBox 3">
            <a:extLst>
              <a:ext uri="{FF2B5EF4-FFF2-40B4-BE49-F238E27FC236}">
                <a16:creationId xmlns:a16="http://schemas.microsoft.com/office/drawing/2014/main" id="{D297C9BC-C831-806C-981D-58533AD3946C}"/>
              </a:ext>
            </a:extLst>
          </p:cNvPr>
          <p:cNvSpPr txBox="1"/>
          <p:nvPr/>
        </p:nvSpPr>
        <p:spPr>
          <a:xfrm>
            <a:off x="0" y="0"/>
            <a:ext cx="12192000" cy="1060704"/>
          </a:xfrm>
          <a:prstGeom prst="rect">
            <a:avLst/>
          </a:prstGeom>
          <a:solidFill>
            <a:srgbClr val="E40037"/>
          </a:solidFill>
        </p:spPr>
        <p:txBody>
          <a:bodyPr wrap="square" rtlCol="0" anchor="ctr">
            <a:noAutofit/>
          </a:bodyPr>
          <a:lstStyle/>
          <a:p>
            <a:pPr lvl="1"/>
            <a:r>
              <a:rPr lang="en-GB" sz="4000" b="1">
                <a:solidFill>
                  <a:schemeClr val="bg1"/>
                </a:solidFill>
                <a:latin typeface="Calibri" panose="020F0502020204030204" pitchFamily="34" charset="0"/>
                <a:ea typeface="Calibri" panose="020F0502020204030204" pitchFamily="34" charset="0"/>
                <a:cs typeface="Calibri" panose="020F0502020204030204" pitchFamily="34" charset="0"/>
              </a:rPr>
              <a:t>Council budget allocation overview   </a:t>
            </a: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(data based on portfolio)</a:t>
            </a:r>
            <a:endParaRPr lang="en-GB"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96C4C86-BD5D-2057-48FE-210B313A21A7}"/>
              </a:ext>
            </a:extLst>
          </p:cNvPr>
          <p:cNvSpPr txBox="1"/>
          <p:nvPr/>
        </p:nvSpPr>
        <p:spPr>
          <a:xfrm>
            <a:off x="405384" y="1956816"/>
            <a:ext cx="3883152" cy="4169664"/>
          </a:xfrm>
          <a:prstGeom prst="rect">
            <a:avLst/>
          </a:prstGeom>
          <a:noFill/>
        </p:spPr>
        <p:txBody>
          <a:bodyPr wrap="square" lIns="0" tIns="0" rIns="0" bIns="0" rtlCol="0">
            <a:noAutofit/>
          </a:bodyPr>
          <a:lstStyle/>
          <a:p>
            <a:pPr algn="l">
              <a:spcAft>
                <a:spcPts val="1134"/>
              </a:spcAft>
            </a:pPr>
            <a:r>
              <a:rPr lang="en-GB" dirty="0"/>
              <a:t>Adult Social Care is by far our biggest area of spend, at </a:t>
            </a:r>
            <a:r>
              <a:rPr lang="en-GB" b="1" dirty="0"/>
              <a:t>£671 million, 47% </a:t>
            </a:r>
            <a:r>
              <a:rPr lang="en-GB" dirty="0"/>
              <a:t>of the total council budget.</a:t>
            </a:r>
          </a:p>
          <a:p>
            <a:pPr algn="l">
              <a:spcAft>
                <a:spcPts val="1134"/>
              </a:spcAft>
            </a:pPr>
            <a:r>
              <a:rPr lang="en-GB" dirty="0"/>
              <a:t>The largest areas of spend within this are </a:t>
            </a:r>
            <a:r>
              <a:rPr lang="en-GB" b="1" dirty="0"/>
              <a:t>learning disabilities (£301m) and older people’s care (£186m),</a:t>
            </a:r>
            <a:r>
              <a:rPr lang="en-GB" dirty="0"/>
              <a:t> reflecting both long-term, high-cost support and an ageing population.</a:t>
            </a:r>
          </a:p>
          <a:p>
            <a:pPr algn="l">
              <a:spcAft>
                <a:spcPts val="1134"/>
              </a:spcAft>
            </a:pPr>
            <a:r>
              <a:rPr lang="en-GB" dirty="0"/>
              <a:t>The council’s overall financial sustainability is heavily dependent on managing demand and cost pressures in Adult Social Care.</a:t>
            </a:r>
          </a:p>
        </p:txBody>
      </p:sp>
      <p:sp>
        <p:nvSpPr>
          <p:cNvPr id="6" name="TextBox 5">
            <a:extLst>
              <a:ext uri="{FF2B5EF4-FFF2-40B4-BE49-F238E27FC236}">
                <a16:creationId xmlns:a16="http://schemas.microsoft.com/office/drawing/2014/main" id="{B9F01BA4-E954-0C42-680A-B5924347942D}"/>
              </a:ext>
            </a:extLst>
          </p:cNvPr>
          <p:cNvSpPr txBox="1"/>
          <p:nvPr/>
        </p:nvSpPr>
        <p:spPr>
          <a:xfrm>
            <a:off x="3575304" y="1627632"/>
            <a:ext cx="6007608" cy="329184"/>
          </a:xfrm>
          <a:prstGeom prst="rect">
            <a:avLst/>
          </a:prstGeom>
          <a:noFill/>
        </p:spPr>
        <p:txBody>
          <a:bodyPr wrap="square" lIns="0" tIns="0" rIns="0" bIns="0" rtlCol="0">
            <a:noAutofit/>
          </a:bodyPr>
          <a:lstStyle/>
          <a:p>
            <a:pPr algn="ctr">
              <a:spcAft>
                <a:spcPts val="1134"/>
              </a:spcAft>
            </a:pPr>
            <a:r>
              <a:rPr lang="en-GB" sz="2000" b="1"/>
              <a:t>The 2026/27 ECC Revenue Budget (Net)</a:t>
            </a:r>
          </a:p>
        </p:txBody>
      </p:sp>
    </p:spTree>
    <p:extLst>
      <p:ext uri="{BB962C8B-B14F-4D97-AF65-F5344CB8AC3E}">
        <p14:creationId xmlns:p14="http://schemas.microsoft.com/office/powerpoint/2010/main" val="32501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7608-83B4-D511-E4F6-77AD23AC6D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DC2451-96A6-5067-A384-849FECED3038}"/>
              </a:ext>
            </a:extLst>
          </p:cNvPr>
          <p:cNvSpPr txBox="1"/>
          <p:nvPr/>
        </p:nvSpPr>
        <p:spPr>
          <a:xfrm>
            <a:off x="0" y="0"/>
            <a:ext cx="12192000" cy="1060704"/>
          </a:xfrm>
          <a:prstGeom prst="rect">
            <a:avLst/>
          </a:prstGeom>
          <a:solidFill>
            <a:srgbClr val="E40037"/>
          </a:solidFill>
        </p:spPr>
        <p:txBody>
          <a:bodyPr wrap="square" rtlCol="0" anchor="ctr">
            <a:noAutofit/>
          </a:bodyPr>
          <a:lstStyle>
            <a:defPPr>
              <a:defRPr lang="en-US"/>
            </a:defPPr>
            <a:lvl2pPr marR="0" lvl="1"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white"/>
                </a:solidFill>
                <a:effectLst/>
                <a:uLnTx/>
                <a:uFillTx/>
                <a:latin typeface="Calibri"/>
                <a:cs typeface="Arial" panose="020B0604020202020204" pitchFamily="34" charset="0"/>
              </a:defRPr>
            </a:lvl2pPr>
          </a:lstStyle>
          <a:p>
            <a:pPr lvl="1"/>
            <a:r>
              <a:rPr lang="en-GB" dirty="0"/>
              <a:t>Assessments, Reviews and Safeguarding activity</a:t>
            </a:r>
          </a:p>
        </p:txBody>
      </p:sp>
      <p:sp>
        <p:nvSpPr>
          <p:cNvPr id="6" name="Rectangle 5">
            <a:extLst>
              <a:ext uri="{FF2B5EF4-FFF2-40B4-BE49-F238E27FC236}">
                <a16:creationId xmlns:a16="http://schemas.microsoft.com/office/drawing/2014/main" id="{C9D8FC77-6FCE-781A-95DF-1B0AA53A103A}"/>
              </a:ext>
            </a:extLst>
          </p:cNvPr>
          <p:cNvSpPr/>
          <p:nvPr/>
        </p:nvSpPr>
        <p:spPr>
          <a:xfrm>
            <a:off x="317426" y="4475988"/>
            <a:ext cx="11678634" cy="1764791"/>
          </a:xfrm>
          <a:prstGeom prst="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r>
              <a:rPr lang="en-GB" b="1" dirty="0">
                <a:solidFill>
                  <a:schemeClr val="tx1"/>
                </a:solidFill>
                <a:ea typeface="Calibri"/>
                <a:cs typeface="Calibri"/>
              </a:rPr>
              <a:t>Adults already in services require a Review once a year</a:t>
            </a:r>
          </a:p>
          <a:p>
            <a:pPr marL="285750" indent="-285750">
              <a:spcAft>
                <a:spcPts val="600"/>
              </a:spcAft>
              <a:buFont typeface="Wingdings" panose="05000000000000000000" pitchFamily="2" charset="2"/>
              <a:buChar char="ü"/>
            </a:pPr>
            <a:r>
              <a:rPr lang="en-GB" dirty="0">
                <a:solidFill>
                  <a:schemeClr val="tx1"/>
                </a:solidFill>
                <a:ea typeface="Calibri"/>
                <a:cs typeface="Calibri"/>
              </a:rPr>
              <a:t>ASC supports around 17,500 people with long term care at any given time.  Adults who receive a service for 12 months or more (after their last assessment/review) require a Care Act Review. </a:t>
            </a:r>
          </a:p>
          <a:p>
            <a:pPr marL="285750" indent="-285750">
              <a:spcAft>
                <a:spcPts val="600"/>
              </a:spcAft>
              <a:buFont typeface="Wingdings" panose="05000000000000000000" pitchFamily="2" charset="2"/>
              <a:buChar char="ü"/>
            </a:pPr>
            <a:r>
              <a:rPr lang="en-GB" dirty="0">
                <a:solidFill>
                  <a:schemeClr val="tx1"/>
                </a:solidFill>
                <a:ea typeface="Calibri"/>
                <a:cs typeface="Calibri"/>
              </a:rPr>
              <a:t>ASC complete around 29,000 reviews a year, a significant amount of which are for adults whose care needs have changed and who need an urgent, unplanned review.</a:t>
            </a:r>
          </a:p>
        </p:txBody>
      </p:sp>
      <p:sp>
        <p:nvSpPr>
          <p:cNvPr id="7" name="Rectangle 6">
            <a:extLst>
              <a:ext uri="{FF2B5EF4-FFF2-40B4-BE49-F238E27FC236}">
                <a16:creationId xmlns:a16="http://schemas.microsoft.com/office/drawing/2014/main" id="{5ACDED1C-F496-A197-362D-C7F3A11CB460}"/>
              </a:ext>
            </a:extLst>
          </p:cNvPr>
          <p:cNvSpPr/>
          <p:nvPr/>
        </p:nvSpPr>
        <p:spPr>
          <a:xfrm>
            <a:off x="317426" y="1499616"/>
            <a:ext cx="5778574" cy="2596896"/>
          </a:xfrm>
          <a:prstGeom prst="rect">
            <a:avLst/>
          </a:prstGeom>
          <a:solidFill>
            <a:srgbClr val="FAE6E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chemeClr val="tx1"/>
                </a:solidFill>
                <a:effectLst/>
                <a:uLnTx/>
                <a:uFillTx/>
                <a:latin typeface="Calibri"/>
                <a:ea typeface="Calibri"/>
                <a:cs typeface="Calibri"/>
              </a:rPr>
              <a:t>Assessments</a:t>
            </a:r>
            <a:endParaRPr kumimoji="0" lang="en-GB" b="0" i="0" u="none" strike="noStrike" kern="1200" cap="none" spc="0" normalizeH="0" baseline="0" noProof="0" dirty="0">
              <a:ln>
                <a:noFill/>
              </a:ln>
              <a:solidFill>
                <a:schemeClr val="tx1"/>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tx1"/>
                </a:solidFill>
                <a:effectLst/>
                <a:uLnTx/>
                <a:uFillTx/>
                <a:latin typeface="Calibri"/>
                <a:ea typeface="Calibri"/>
                <a:cs typeface="Calibri"/>
              </a:rPr>
              <a:t>In the 12 months to June 2026, ASC received 16,805 requests for an assessment.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tx1"/>
                </a:solidFill>
                <a:effectLst/>
                <a:uLnTx/>
                <a:uFillTx/>
                <a:latin typeface="Calibri"/>
                <a:ea typeface="Calibri"/>
                <a:cs typeface="Calibri"/>
              </a:rPr>
              <a:t>We currently have 951 people waiting for an Assessment. The average wait for an assessment to start is 20 days with 73% of all assessments starting within 28 days.</a:t>
            </a:r>
          </a:p>
        </p:txBody>
      </p:sp>
      <p:sp>
        <p:nvSpPr>
          <p:cNvPr id="8" name="Rectangle 7">
            <a:extLst>
              <a:ext uri="{FF2B5EF4-FFF2-40B4-BE49-F238E27FC236}">
                <a16:creationId xmlns:a16="http://schemas.microsoft.com/office/drawing/2014/main" id="{04BF195F-B990-975A-1DDA-B9BFBFECC595}"/>
              </a:ext>
            </a:extLst>
          </p:cNvPr>
          <p:cNvSpPr/>
          <p:nvPr/>
        </p:nvSpPr>
        <p:spPr>
          <a:xfrm>
            <a:off x="6217486" y="1499616"/>
            <a:ext cx="5778574" cy="2596896"/>
          </a:xfrm>
          <a:prstGeom prst="rect">
            <a:avLst/>
          </a:prstGeom>
          <a:solidFill>
            <a:srgbClr val="EBF5FF"/>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1" i="0" u="sng" strike="noStrike" kern="1200" cap="none" spc="0" normalizeH="0" baseline="0" noProof="0" dirty="0">
                <a:ln>
                  <a:noFill/>
                </a:ln>
                <a:solidFill>
                  <a:srgbClr val="000000"/>
                </a:solidFill>
                <a:effectLst/>
                <a:uLnTx/>
                <a:uFillTx/>
                <a:latin typeface="Calibri"/>
                <a:ea typeface="Calibri"/>
                <a:cs typeface="Calibri"/>
              </a:rPr>
              <a:t>Safeguarding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a:ea typeface="Calibri"/>
                <a:cs typeface="Calibri"/>
              </a:rPr>
              <a:t>ECC received 28,000 safeguarding concerns in the last 12 months – a </a:t>
            </a:r>
            <a:r>
              <a:rPr kumimoji="0" lang="en-GB" b="1" i="0" u="none" strike="noStrike" kern="1200" cap="none" spc="0" normalizeH="0" baseline="0" noProof="0" dirty="0">
                <a:ln>
                  <a:noFill/>
                </a:ln>
                <a:solidFill>
                  <a:srgbClr val="000000"/>
                </a:solidFill>
                <a:effectLst/>
                <a:uLnTx/>
                <a:uFillTx/>
                <a:latin typeface="Calibri"/>
                <a:ea typeface="Calibri"/>
                <a:cs typeface="Calibri"/>
              </a:rPr>
              <a:t>57% rise in safeguarding</a:t>
            </a:r>
            <a:r>
              <a:rPr kumimoji="0" lang="en-GB" b="0" i="0" u="none" strike="noStrike" kern="1200" cap="none" spc="0" normalizeH="0" baseline="0" noProof="0" dirty="0">
                <a:ln>
                  <a:noFill/>
                </a:ln>
                <a:solidFill>
                  <a:srgbClr val="000000"/>
                </a:solidFill>
                <a:effectLst/>
                <a:uLnTx/>
                <a:uFillTx/>
                <a:latin typeface="Calibri"/>
                <a:ea typeface="Calibri"/>
                <a:cs typeface="Calibri"/>
              </a:rPr>
              <a:t> alert demand over the last 24 months.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a:ea typeface="Calibri"/>
                <a:cs typeface="Calibri"/>
              </a:rPr>
              <a:t>In the 12 months to May 2026, ASC started 7,500 Safeguarding Enquiries (a 22% rise on the 12 months to May 2025).</a:t>
            </a:r>
          </a:p>
        </p:txBody>
      </p:sp>
    </p:spTree>
    <p:extLst>
      <p:ext uri="{BB962C8B-B14F-4D97-AF65-F5344CB8AC3E}">
        <p14:creationId xmlns:p14="http://schemas.microsoft.com/office/powerpoint/2010/main" val="74814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D357295-6DCD-8EF6-C38E-B9A182B9CDAE}"/>
              </a:ext>
            </a:extLst>
          </p:cNvPr>
          <p:cNvGraphicFramePr>
            <a:graphicFrameLocks/>
          </p:cNvGraphicFramePr>
          <p:nvPr/>
        </p:nvGraphicFramePr>
        <p:xfrm>
          <a:off x="2697480" y="781812"/>
          <a:ext cx="7598664" cy="542442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F79D58B0-36EE-A7A0-5A8D-4B790AC9E218}"/>
              </a:ext>
            </a:extLst>
          </p:cNvPr>
          <p:cNvSpPr/>
          <p:nvPr/>
        </p:nvSpPr>
        <p:spPr>
          <a:xfrm>
            <a:off x="359090" y="1771369"/>
            <a:ext cx="3382326" cy="1005840"/>
          </a:xfrm>
          <a:prstGeom prst="roundRect">
            <a:avLst>
              <a:gd name="adj" fmla="val 50000"/>
            </a:avLst>
          </a:prstGeom>
          <a:solidFill>
            <a:srgbClr val="C8467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60%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238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4" name="Oval 3">
            <a:extLst>
              <a:ext uri="{FF2B5EF4-FFF2-40B4-BE49-F238E27FC236}">
                <a16:creationId xmlns:a16="http://schemas.microsoft.com/office/drawing/2014/main" id="{B7E618E7-7079-DF8B-BE4E-6E29D2312FA9}"/>
              </a:ext>
            </a:extLst>
          </p:cNvPr>
          <p:cNvSpPr/>
          <p:nvPr/>
        </p:nvSpPr>
        <p:spPr>
          <a:xfrm>
            <a:off x="2914444" y="1781356"/>
            <a:ext cx="1080000" cy="1080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20</a:t>
            </a:r>
          </a:p>
        </p:txBody>
      </p:sp>
      <p:grpSp>
        <p:nvGrpSpPr>
          <p:cNvPr id="16" name="Group 15">
            <a:extLst>
              <a:ext uri="{FF2B5EF4-FFF2-40B4-BE49-F238E27FC236}">
                <a16:creationId xmlns:a16="http://schemas.microsoft.com/office/drawing/2014/main" id="{1C0DFD2C-05AA-C7E5-9D80-BAD9DE77FDB6}"/>
              </a:ext>
            </a:extLst>
          </p:cNvPr>
          <p:cNvGrpSpPr/>
          <p:nvPr/>
        </p:nvGrpSpPr>
        <p:grpSpPr>
          <a:xfrm>
            <a:off x="318696" y="4402179"/>
            <a:ext cx="3675748" cy="1080000"/>
            <a:chOff x="320994" y="3582009"/>
            <a:chExt cx="3675748" cy="1080000"/>
          </a:xfrm>
        </p:grpSpPr>
        <p:sp>
          <p:nvSpPr>
            <p:cNvPr id="5" name="Rectangle: Rounded Corners 4">
              <a:extLst>
                <a:ext uri="{FF2B5EF4-FFF2-40B4-BE49-F238E27FC236}">
                  <a16:creationId xmlns:a16="http://schemas.microsoft.com/office/drawing/2014/main" id="{41DE1F90-6863-EB79-E5DC-2B76977C96F0}"/>
                </a:ext>
              </a:extLst>
            </p:cNvPr>
            <p:cNvSpPr/>
            <p:nvPr/>
          </p:nvSpPr>
          <p:spPr>
            <a:xfrm>
              <a:off x="320994" y="3595625"/>
              <a:ext cx="3382326" cy="1005840"/>
            </a:xfrm>
            <a:prstGeom prst="roundRect">
              <a:avLst>
                <a:gd name="adj" fmla="val 50000"/>
              </a:avLst>
            </a:prstGeom>
            <a:solidFill>
              <a:srgbClr val="3A7D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81%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1,104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6" name="Oval 5">
              <a:extLst>
                <a:ext uri="{FF2B5EF4-FFF2-40B4-BE49-F238E27FC236}">
                  <a16:creationId xmlns:a16="http://schemas.microsoft.com/office/drawing/2014/main" id="{B0E9D908-8389-1750-226A-9C05DD3C53C3}"/>
                </a:ext>
              </a:extLst>
            </p:cNvPr>
            <p:cNvSpPr/>
            <p:nvPr/>
          </p:nvSpPr>
          <p:spPr>
            <a:xfrm>
              <a:off x="2916742" y="3582009"/>
              <a:ext cx="1080000" cy="1080000"/>
            </a:xfrm>
            <a:prstGeom prst="ellipse">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161</a:t>
              </a:r>
            </a:p>
          </p:txBody>
        </p:sp>
      </p:grpSp>
      <p:grpSp>
        <p:nvGrpSpPr>
          <p:cNvPr id="19" name="Group 18">
            <a:extLst>
              <a:ext uri="{FF2B5EF4-FFF2-40B4-BE49-F238E27FC236}">
                <a16:creationId xmlns:a16="http://schemas.microsoft.com/office/drawing/2014/main" id="{857DF76F-D495-B1A9-77FE-DEBB7CBE560C}"/>
              </a:ext>
            </a:extLst>
          </p:cNvPr>
          <p:cNvGrpSpPr/>
          <p:nvPr/>
        </p:nvGrpSpPr>
        <p:grpSpPr>
          <a:xfrm>
            <a:off x="8286089" y="1768166"/>
            <a:ext cx="3711316" cy="1080000"/>
            <a:chOff x="8121594" y="2236624"/>
            <a:chExt cx="3711316" cy="1080000"/>
          </a:xfrm>
        </p:grpSpPr>
        <p:sp>
          <p:nvSpPr>
            <p:cNvPr id="7" name="Rectangle: Rounded Corners 6">
              <a:extLst>
                <a:ext uri="{FF2B5EF4-FFF2-40B4-BE49-F238E27FC236}">
                  <a16:creationId xmlns:a16="http://schemas.microsoft.com/office/drawing/2014/main" id="{E29E4C3B-C21F-22A3-9D40-D0FE29DDC1EA}"/>
                </a:ext>
              </a:extLst>
            </p:cNvPr>
            <p:cNvSpPr/>
            <p:nvPr/>
          </p:nvSpPr>
          <p:spPr>
            <a:xfrm>
              <a:off x="8450584" y="2236624"/>
              <a:ext cx="3382326" cy="1005840"/>
            </a:xfrm>
            <a:prstGeom prst="roundRect">
              <a:avLst>
                <a:gd name="adj" fmla="val 50000"/>
              </a:avLst>
            </a:prstGeom>
            <a:solidFill>
              <a:srgbClr val="4179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75%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2,942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9" name="Oval 8">
              <a:extLst>
                <a:ext uri="{FF2B5EF4-FFF2-40B4-BE49-F238E27FC236}">
                  <a16:creationId xmlns:a16="http://schemas.microsoft.com/office/drawing/2014/main" id="{54994F0C-E41E-4016-4BF5-4BCFDF56403D}"/>
                </a:ext>
              </a:extLst>
            </p:cNvPr>
            <p:cNvSpPr/>
            <p:nvPr/>
          </p:nvSpPr>
          <p:spPr>
            <a:xfrm>
              <a:off x="8121594" y="2236624"/>
              <a:ext cx="1080000" cy="1080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212</a:t>
              </a:r>
            </a:p>
          </p:txBody>
        </p:sp>
      </p:grpSp>
      <p:grpSp>
        <p:nvGrpSpPr>
          <p:cNvPr id="22" name="Group 21">
            <a:extLst>
              <a:ext uri="{FF2B5EF4-FFF2-40B4-BE49-F238E27FC236}">
                <a16:creationId xmlns:a16="http://schemas.microsoft.com/office/drawing/2014/main" id="{852543EE-99A8-53DF-D4C2-A7DCA9EF3F83}"/>
              </a:ext>
            </a:extLst>
          </p:cNvPr>
          <p:cNvGrpSpPr/>
          <p:nvPr/>
        </p:nvGrpSpPr>
        <p:grpSpPr>
          <a:xfrm>
            <a:off x="8197558" y="4295239"/>
            <a:ext cx="3711316" cy="1080000"/>
            <a:chOff x="8121594" y="3595625"/>
            <a:chExt cx="3711316" cy="1080000"/>
          </a:xfrm>
        </p:grpSpPr>
        <p:sp>
          <p:nvSpPr>
            <p:cNvPr id="8" name="Rectangle: Rounded Corners 7">
              <a:extLst>
                <a:ext uri="{FF2B5EF4-FFF2-40B4-BE49-F238E27FC236}">
                  <a16:creationId xmlns:a16="http://schemas.microsoft.com/office/drawing/2014/main" id="{8E1CF761-5F30-5538-9A73-A06FA2C314FD}"/>
                </a:ext>
              </a:extLst>
            </p:cNvPr>
            <p:cNvSpPr/>
            <p:nvPr/>
          </p:nvSpPr>
          <p:spPr>
            <a:xfrm>
              <a:off x="8450584" y="3595625"/>
              <a:ext cx="3382326" cy="1005840"/>
            </a:xfrm>
            <a:prstGeom prst="roundRect">
              <a:avLst>
                <a:gd name="adj" fmla="val 50000"/>
              </a:avLst>
            </a:prstGeom>
            <a:solidFill>
              <a:srgbClr val="E9713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72%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Good or Outstanding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736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ECC funded adults</a:t>
              </a:r>
            </a:p>
          </p:txBody>
        </p:sp>
        <p:sp>
          <p:nvSpPr>
            <p:cNvPr id="10" name="Oval 9">
              <a:extLst>
                <a:ext uri="{FF2B5EF4-FFF2-40B4-BE49-F238E27FC236}">
                  <a16:creationId xmlns:a16="http://schemas.microsoft.com/office/drawing/2014/main" id="{09CBEF84-4398-C10A-EFAA-09F5FE49FDF4}"/>
                </a:ext>
              </a:extLst>
            </p:cNvPr>
            <p:cNvSpPr/>
            <p:nvPr/>
          </p:nvSpPr>
          <p:spPr>
            <a:xfrm>
              <a:off x="8121594" y="3595625"/>
              <a:ext cx="1080000" cy="1080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ptos" panose="02110004020202020204"/>
                  <a:ea typeface="+mn-ea"/>
                  <a:cs typeface="+mn-cs"/>
                </a:rPr>
                <a:t>71</a:t>
              </a:r>
            </a:p>
          </p:txBody>
        </p:sp>
      </p:grpSp>
      <p:sp>
        <p:nvSpPr>
          <p:cNvPr id="12" name="TextBox 11">
            <a:extLst>
              <a:ext uri="{FF2B5EF4-FFF2-40B4-BE49-F238E27FC236}">
                <a16:creationId xmlns:a16="http://schemas.microsoft.com/office/drawing/2014/main" id="{BDAEE515-9C54-8365-02E9-19EABE6DDB0E}"/>
              </a:ext>
            </a:extLst>
          </p:cNvPr>
          <p:cNvSpPr txBox="1"/>
          <p:nvPr/>
        </p:nvSpPr>
        <p:spPr>
          <a:xfrm>
            <a:off x="8778814" y="6504687"/>
            <a:ext cx="395935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a:t>
            </a: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Market Position Statement report April 2026</a:t>
            </a:r>
          </a:p>
        </p:txBody>
      </p:sp>
      <p:sp>
        <p:nvSpPr>
          <p:cNvPr id="13" name="TextBox 12">
            <a:extLst>
              <a:ext uri="{FF2B5EF4-FFF2-40B4-BE49-F238E27FC236}">
                <a16:creationId xmlns:a16="http://schemas.microsoft.com/office/drawing/2014/main" id="{4C1EFF04-4936-C0C1-DC18-36B434A5587E}"/>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Essex Residential Care Market</a:t>
            </a:r>
          </a:p>
        </p:txBody>
      </p:sp>
      <p:sp>
        <p:nvSpPr>
          <p:cNvPr id="15" name="TextBox 14">
            <a:extLst>
              <a:ext uri="{FF2B5EF4-FFF2-40B4-BE49-F238E27FC236}">
                <a16:creationId xmlns:a16="http://schemas.microsoft.com/office/drawing/2014/main" id="{A11EC224-8DF5-6D9D-8C82-F8795A04E850}"/>
              </a:ext>
            </a:extLst>
          </p:cNvPr>
          <p:cNvSpPr txBox="1"/>
          <p:nvPr/>
        </p:nvSpPr>
        <p:spPr>
          <a:xfrm>
            <a:off x="359090" y="1395229"/>
            <a:ext cx="42698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910563"/>
                </a:solidFill>
                <a:effectLst/>
                <a:uLnTx/>
                <a:uFillTx/>
                <a:latin typeface="Calibri" panose="020F0502020204030204" pitchFamily="34" charset="0"/>
                <a:ea typeface="Calibri" panose="020F0502020204030204" pitchFamily="34" charset="0"/>
                <a:cs typeface="Calibri" panose="020F0502020204030204" pitchFamily="34" charset="0"/>
              </a:rPr>
              <a:t>Mental Health </a:t>
            </a:r>
            <a:r>
              <a:rPr kumimoji="0" lang="en-GB" sz="1800" b="0" i="0" u="none" strike="noStrike" kern="1200" cap="none" spc="0" normalizeH="0" baseline="0" noProof="0" dirty="0">
                <a:ln>
                  <a:noFill/>
                </a:ln>
                <a:solidFill>
                  <a:srgbClr val="910563"/>
                </a:solidFill>
                <a:effectLst/>
                <a:uLnTx/>
                <a:uFillTx/>
                <a:latin typeface="Calibri" panose="020F0502020204030204" pitchFamily="34" charset="0"/>
                <a:ea typeface="Calibri" panose="020F0502020204030204" pitchFamily="34" charset="0"/>
                <a:cs typeface="Calibri" panose="020F0502020204030204" pitchFamily="34" charset="0"/>
              </a:rPr>
              <a:t>Residential &amp; Nursing Care</a:t>
            </a:r>
          </a:p>
        </p:txBody>
      </p:sp>
      <p:sp>
        <p:nvSpPr>
          <p:cNvPr id="18" name="TextBox 17">
            <a:extLst>
              <a:ext uri="{FF2B5EF4-FFF2-40B4-BE49-F238E27FC236}">
                <a16:creationId xmlns:a16="http://schemas.microsoft.com/office/drawing/2014/main" id="{DF49C73E-AD42-D549-3B1A-C218D80F7F24}"/>
              </a:ext>
            </a:extLst>
          </p:cNvPr>
          <p:cNvSpPr txBox="1"/>
          <p:nvPr/>
        </p:nvSpPr>
        <p:spPr>
          <a:xfrm>
            <a:off x="359090" y="3769464"/>
            <a:ext cx="40153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1D594C"/>
                </a:solidFill>
                <a:effectLst/>
                <a:uLnTx/>
                <a:uFillTx/>
                <a:latin typeface="Calibri" panose="020F0502020204030204" pitchFamily="34" charset="0"/>
                <a:ea typeface="Calibri" panose="020F0502020204030204" pitchFamily="34" charset="0"/>
                <a:cs typeface="Calibri" panose="020F0502020204030204" pitchFamily="34" charset="0"/>
              </a:rPr>
              <a:t>Working Aged Adults </a:t>
            </a:r>
            <a:r>
              <a:rPr kumimoji="0" lang="en-GB" sz="1800" b="0" i="0" u="none" strike="noStrike" kern="1200" cap="none" spc="0" normalizeH="0" baseline="0" noProof="0" dirty="0">
                <a:ln>
                  <a:noFill/>
                </a:ln>
                <a:solidFill>
                  <a:srgbClr val="1D594C"/>
                </a:solidFill>
                <a:effectLst/>
                <a:uLnTx/>
                <a:uFillTx/>
                <a:latin typeface="Calibri" panose="020F0502020204030204" pitchFamily="34" charset="0"/>
                <a:ea typeface="Calibri" panose="020F0502020204030204" pitchFamily="34" charset="0"/>
                <a:cs typeface="Calibri" panose="020F0502020204030204" pitchFamily="34" charset="0"/>
              </a:rPr>
              <a:t>Residential &amp; Nursing Care Homes</a:t>
            </a:r>
          </a:p>
        </p:txBody>
      </p:sp>
      <p:sp>
        <p:nvSpPr>
          <p:cNvPr id="21" name="TextBox 20">
            <a:extLst>
              <a:ext uri="{FF2B5EF4-FFF2-40B4-BE49-F238E27FC236}">
                <a16:creationId xmlns:a16="http://schemas.microsoft.com/office/drawing/2014/main" id="{EFD63665-8242-AA91-8877-601C0557FD26}"/>
              </a:ext>
            </a:extLst>
          </p:cNvPr>
          <p:cNvSpPr txBox="1"/>
          <p:nvPr/>
        </p:nvSpPr>
        <p:spPr>
          <a:xfrm>
            <a:off x="8060198" y="1372255"/>
            <a:ext cx="40373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004C94"/>
                </a:solidFill>
                <a:effectLst/>
                <a:uLnTx/>
                <a:uFillTx/>
                <a:latin typeface="Calibri" panose="020F0502020204030204" pitchFamily="34" charset="0"/>
                <a:ea typeface="Calibri" panose="020F0502020204030204" pitchFamily="34" charset="0"/>
                <a:cs typeface="Calibri" panose="020F0502020204030204" pitchFamily="34" charset="0"/>
              </a:rPr>
              <a:t>Older People </a:t>
            </a:r>
            <a:r>
              <a:rPr kumimoji="0" lang="en-GB" sz="1800" b="0" i="0" u="none" strike="noStrike" kern="1200" cap="none" spc="0" normalizeH="0" baseline="0" noProof="0" dirty="0">
                <a:ln>
                  <a:noFill/>
                </a:ln>
                <a:solidFill>
                  <a:srgbClr val="004C94"/>
                </a:solidFill>
                <a:effectLst/>
                <a:uLnTx/>
                <a:uFillTx/>
                <a:latin typeface="Calibri" panose="020F0502020204030204" pitchFamily="34" charset="0"/>
                <a:ea typeface="Calibri" panose="020F0502020204030204" pitchFamily="34" charset="0"/>
                <a:cs typeface="Calibri" panose="020F0502020204030204" pitchFamily="34" charset="0"/>
              </a:rPr>
              <a:t>Residential &amp; Nursing Care </a:t>
            </a:r>
          </a:p>
        </p:txBody>
      </p:sp>
      <p:sp>
        <p:nvSpPr>
          <p:cNvPr id="24" name="TextBox 23">
            <a:extLst>
              <a:ext uri="{FF2B5EF4-FFF2-40B4-BE49-F238E27FC236}">
                <a16:creationId xmlns:a16="http://schemas.microsoft.com/office/drawing/2014/main" id="{3E8697AC-50CF-11C5-CF55-BBC38E41FF8C}"/>
              </a:ext>
            </a:extLst>
          </p:cNvPr>
          <p:cNvSpPr txBox="1"/>
          <p:nvPr/>
        </p:nvSpPr>
        <p:spPr>
          <a:xfrm>
            <a:off x="8286089" y="3917764"/>
            <a:ext cx="3103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50000"/>
              <a:buFontTx/>
              <a:buNone/>
              <a:tabLst/>
              <a:defRPr/>
            </a:pPr>
            <a:r>
              <a:rPr kumimoji="0" lang="en-GB" sz="1800" b="1" i="0" u="none" strike="noStrike" kern="1200" cap="none" spc="0" normalizeH="0" baseline="0" noProof="0" dirty="0">
                <a:ln>
                  <a:noFill/>
                </a:ln>
                <a:solidFill>
                  <a:srgbClr val="C65015"/>
                </a:solidFill>
                <a:effectLst/>
                <a:uLnTx/>
                <a:uFillTx/>
                <a:latin typeface="Calibri" panose="020F0502020204030204" pitchFamily="34" charset="0"/>
                <a:ea typeface="Calibri" panose="020F0502020204030204" pitchFamily="34" charset="0"/>
                <a:cs typeface="Calibri" panose="020F0502020204030204" pitchFamily="34" charset="0"/>
              </a:rPr>
              <a:t>Older People  </a:t>
            </a:r>
            <a:r>
              <a:rPr kumimoji="0" lang="en-GB" sz="1800" b="0" i="0" u="none" strike="noStrike" kern="1200" cap="none" spc="0" normalizeH="0" baseline="0" noProof="0" dirty="0">
                <a:ln>
                  <a:noFill/>
                </a:ln>
                <a:solidFill>
                  <a:srgbClr val="C65015"/>
                </a:solidFill>
                <a:effectLst/>
                <a:uLnTx/>
                <a:uFillTx/>
                <a:latin typeface="Calibri" panose="020F0502020204030204" pitchFamily="34" charset="0"/>
                <a:ea typeface="Calibri" panose="020F0502020204030204" pitchFamily="34" charset="0"/>
                <a:cs typeface="Calibri" panose="020F0502020204030204" pitchFamily="34" charset="0"/>
              </a:rPr>
              <a:t>Nursing Care</a:t>
            </a:r>
          </a:p>
        </p:txBody>
      </p:sp>
    </p:spTree>
    <p:extLst>
      <p:ext uri="{BB962C8B-B14F-4D97-AF65-F5344CB8AC3E}">
        <p14:creationId xmlns:p14="http://schemas.microsoft.com/office/powerpoint/2010/main" val="30582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171E03-0CA2-9FAD-E33D-93AAAA04AB07}"/>
              </a:ext>
            </a:extLst>
          </p:cNvPr>
          <p:cNvSpPr/>
          <p:nvPr/>
        </p:nvSpPr>
        <p:spPr>
          <a:xfrm>
            <a:off x="1188720" y="1856232"/>
            <a:ext cx="9582912" cy="1115568"/>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410</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Domiciliary Care 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87%</a:t>
            </a: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rated Good or Outstanding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7,296</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Adults placed by ECC</a:t>
            </a:r>
          </a:p>
        </p:txBody>
      </p:sp>
      <p:sp>
        <p:nvSpPr>
          <p:cNvPr id="3" name="Rectangle: Rounded Corners 2">
            <a:extLst>
              <a:ext uri="{FF2B5EF4-FFF2-40B4-BE49-F238E27FC236}">
                <a16:creationId xmlns:a16="http://schemas.microsoft.com/office/drawing/2014/main" id="{E4C09F1E-33A0-3D2C-C440-CC54E5AE8B2E}"/>
              </a:ext>
            </a:extLst>
          </p:cNvPr>
          <p:cNvSpPr/>
          <p:nvPr/>
        </p:nvSpPr>
        <p:spPr>
          <a:xfrm>
            <a:off x="1188720" y="3191256"/>
            <a:ext cx="6391656" cy="1115568"/>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1,842 Supported Living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77% rated Good or Outstanding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1,472</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Adults placed by ECC</a:t>
            </a:r>
          </a:p>
        </p:txBody>
      </p:sp>
      <p:sp>
        <p:nvSpPr>
          <p:cNvPr id="4" name="Rectangle: Rounded Corners 3">
            <a:extLst>
              <a:ext uri="{FF2B5EF4-FFF2-40B4-BE49-F238E27FC236}">
                <a16:creationId xmlns:a16="http://schemas.microsoft.com/office/drawing/2014/main" id="{F4293C06-1ACE-81F0-F761-BDA58A8DC712}"/>
              </a:ext>
            </a:extLst>
          </p:cNvPr>
          <p:cNvSpPr/>
          <p:nvPr/>
        </p:nvSpPr>
        <p:spPr>
          <a:xfrm>
            <a:off x="7790688" y="3191256"/>
            <a:ext cx="2852928" cy="1115568"/>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ptos" panose="02110004020202020204"/>
                <a:ea typeface="+mn-ea"/>
                <a:cs typeface="+mn-cs"/>
              </a:rPr>
              <a:t>1,686</a:t>
            </a:r>
            <a:r>
              <a:rPr kumimoji="0" lang="en-GB" sz="2000" i="0" u="none" strike="noStrike" kern="1200" cap="none" spc="0" normalizeH="0" baseline="0" noProof="0">
                <a:ln>
                  <a:noFill/>
                </a:ln>
                <a:solidFill>
                  <a:prstClr val="white"/>
                </a:solidFill>
                <a:effectLst/>
                <a:uLnTx/>
                <a:uFillTx/>
                <a:latin typeface="Aptos" panose="02110004020202020204"/>
                <a:ea typeface="+mn-ea"/>
                <a:cs typeface="+mn-cs"/>
              </a:rPr>
              <a:t> Adults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ptos" panose="02110004020202020204"/>
                <a:ea typeface="+mn-ea"/>
                <a:cs typeface="+mn-cs"/>
              </a:rPr>
              <a:t>Day Care </a:t>
            </a:r>
            <a:r>
              <a:rPr kumimoji="0" lang="en-GB" sz="2000" i="0" u="none" strike="noStrike" kern="1200" cap="none" spc="0" normalizeH="0" baseline="0" noProof="0">
                <a:ln>
                  <a:noFill/>
                </a:ln>
                <a:solidFill>
                  <a:prstClr val="white"/>
                </a:solidFill>
                <a:effectLst/>
                <a:uLnTx/>
                <a:uFillTx/>
                <a:latin typeface="Aptos" panose="02110004020202020204"/>
                <a:ea typeface="+mn-ea"/>
                <a:cs typeface="+mn-cs"/>
              </a:rPr>
              <a:t>services</a:t>
            </a:r>
          </a:p>
        </p:txBody>
      </p:sp>
      <p:sp>
        <p:nvSpPr>
          <p:cNvPr id="5" name="Rectangle: Rounded Corners 4">
            <a:extLst>
              <a:ext uri="{FF2B5EF4-FFF2-40B4-BE49-F238E27FC236}">
                <a16:creationId xmlns:a16="http://schemas.microsoft.com/office/drawing/2014/main" id="{92FA9964-86CE-BB44-7641-695BA659046D}"/>
              </a:ext>
            </a:extLst>
          </p:cNvPr>
          <p:cNvSpPr/>
          <p:nvPr/>
        </p:nvSpPr>
        <p:spPr>
          <a:xfrm>
            <a:off x="4572000" y="4526280"/>
            <a:ext cx="6199632" cy="1115568"/>
          </a:xfrm>
          <a:prstGeom prst="roundRect">
            <a:avLst/>
          </a:prstGeom>
          <a:solidFill>
            <a:srgbClr val="4179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695 Extra Care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71% rated Good or Outstanding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340 </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Adults placed by ECC</a:t>
            </a:r>
          </a:p>
        </p:txBody>
      </p:sp>
      <p:sp>
        <p:nvSpPr>
          <p:cNvPr id="6" name="Rectangle: Rounded Corners 5">
            <a:extLst>
              <a:ext uri="{FF2B5EF4-FFF2-40B4-BE49-F238E27FC236}">
                <a16:creationId xmlns:a16="http://schemas.microsoft.com/office/drawing/2014/main" id="{5920BFA0-F868-FE46-00FA-130CCCA4272A}"/>
              </a:ext>
            </a:extLst>
          </p:cNvPr>
          <p:cNvSpPr/>
          <p:nvPr/>
        </p:nvSpPr>
        <p:spPr>
          <a:xfrm>
            <a:off x="1188720" y="4526280"/>
            <a:ext cx="3081528" cy="1115568"/>
          </a:xfrm>
          <a:prstGeom prst="roundRect">
            <a:avLst/>
          </a:prstGeom>
          <a:solidFill>
            <a:srgbClr val="4179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2,415</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Adults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Direct Payments</a:t>
            </a:r>
          </a:p>
        </p:txBody>
      </p:sp>
      <p:sp>
        <p:nvSpPr>
          <p:cNvPr id="7" name="TextBox 6">
            <a:extLst>
              <a:ext uri="{FF2B5EF4-FFF2-40B4-BE49-F238E27FC236}">
                <a16:creationId xmlns:a16="http://schemas.microsoft.com/office/drawing/2014/main" id="{9D3A591E-B6FF-D882-4F3D-511ED8D877D5}"/>
              </a:ext>
            </a:extLst>
          </p:cNvPr>
          <p:cNvSpPr txBox="1"/>
          <p:nvPr/>
        </p:nvSpPr>
        <p:spPr>
          <a:xfrm>
            <a:off x="8663940" y="6464808"/>
            <a:ext cx="395935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a:t>
            </a: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Market Position Statement report April 2026</a:t>
            </a:r>
          </a:p>
        </p:txBody>
      </p:sp>
      <p:sp>
        <p:nvSpPr>
          <p:cNvPr id="8" name="TextBox 7">
            <a:extLst>
              <a:ext uri="{FF2B5EF4-FFF2-40B4-BE49-F238E27FC236}">
                <a16:creationId xmlns:a16="http://schemas.microsoft.com/office/drawing/2014/main" id="{857060E4-F395-AF34-6D32-6E6DB6A94B00}"/>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Essex Care in the Community</a:t>
            </a:r>
          </a:p>
        </p:txBody>
      </p:sp>
    </p:spTree>
    <p:extLst>
      <p:ext uri="{BB962C8B-B14F-4D97-AF65-F5344CB8AC3E}">
        <p14:creationId xmlns:p14="http://schemas.microsoft.com/office/powerpoint/2010/main" val="272617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C1CE-21A9-966E-023E-BCFA16B0BD0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A18AD8C-F983-3A4A-290E-4838B6DDB294}"/>
              </a:ext>
            </a:extLst>
          </p:cNvPr>
          <p:cNvSpPr/>
          <p:nvPr/>
        </p:nvSpPr>
        <p:spPr>
          <a:xfrm>
            <a:off x="1305371" y="2023003"/>
            <a:ext cx="10495652" cy="3955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lang="en-GB" b="1">
                <a:solidFill>
                  <a:srgbClr val="000000"/>
                </a:solidFill>
              </a:rPr>
              <a:t>Guided telephone interviews </a:t>
            </a:r>
            <a:r>
              <a:rPr lang="en-GB">
                <a:solidFill>
                  <a:srgbClr val="000000"/>
                </a:solidFill>
              </a:rPr>
              <a:t>with people using our services to understand their experiences.</a:t>
            </a:r>
          </a:p>
        </p:txBody>
      </p:sp>
      <p:sp>
        <p:nvSpPr>
          <p:cNvPr id="6" name="Rectangle: Rounded Corners 5">
            <a:extLst>
              <a:ext uri="{FF2B5EF4-FFF2-40B4-BE49-F238E27FC236}">
                <a16:creationId xmlns:a16="http://schemas.microsoft.com/office/drawing/2014/main" id="{84D4784B-B26F-E8DA-BEB0-707A5468D082}"/>
              </a:ext>
            </a:extLst>
          </p:cNvPr>
          <p:cNvSpPr/>
          <p:nvPr/>
        </p:nvSpPr>
        <p:spPr>
          <a:xfrm>
            <a:off x="1305371" y="3796349"/>
            <a:ext cx="10495653" cy="3955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lang="en-GB" b="1">
                <a:solidFill>
                  <a:srgbClr val="000000"/>
                </a:solidFill>
              </a:rPr>
              <a:t>Surveys </a:t>
            </a:r>
            <a:r>
              <a:rPr lang="en-GB">
                <a:solidFill>
                  <a:srgbClr val="000000"/>
                </a:solidFill>
              </a:rPr>
              <a:t>accessed via a QR code, which is placed on all our communication to citizens.</a:t>
            </a:r>
          </a:p>
        </p:txBody>
      </p:sp>
      <p:sp>
        <p:nvSpPr>
          <p:cNvPr id="3" name="TextBox 2">
            <a:extLst>
              <a:ext uri="{FF2B5EF4-FFF2-40B4-BE49-F238E27FC236}">
                <a16:creationId xmlns:a16="http://schemas.microsoft.com/office/drawing/2014/main" id="{497CD262-9B5C-1FE0-715E-61907713A25E}"/>
              </a:ext>
            </a:extLst>
          </p:cNvPr>
          <p:cNvSpPr txBox="1"/>
          <p:nvPr/>
        </p:nvSpPr>
        <p:spPr>
          <a:xfrm>
            <a:off x="390973" y="1146163"/>
            <a:ext cx="11410054" cy="646331"/>
          </a:xfrm>
          <a:prstGeom prst="rect">
            <a:avLst/>
          </a:prstGeom>
          <a:noFill/>
        </p:spPr>
        <p:txBody>
          <a:bodyPr wrap="square" lIns="91440" tIns="45720" rIns="91440" bIns="45720" rtlCol="0" anchor="t">
            <a:spAutoFit/>
          </a:bodyPr>
          <a:lstStyle/>
          <a:p>
            <a:pPr>
              <a:spcAft>
                <a:spcPts val="600"/>
              </a:spcAft>
            </a:pPr>
            <a:r>
              <a:rPr lang="en-GB"/>
              <a:t>We are capturing and using adults voice and experience alongside other performance data to help us to understand how well we are doing and where we need to improve – we do this through:</a:t>
            </a:r>
            <a:endParaRPr lang="en-GB">
              <a:ea typeface="Calibri"/>
              <a:cs typeface="Calibri"/>
            </a:endParaRPr>
          </a:p>
        </p:txBody>
      </p:sp>
      <p:sp>
        <p:nvSpPr>
          <p:cNvPr id="4" name="TextBox 3">
            <a:extLst>
              <a:ext uri="{FF2B5EF4-FFF2-40B4-BE49-F238E27FC236}">
                <a16:creationId xmlns:a16="http://schemas.microsoft.com/office/drawing/2014/main" id="{1B9C27C8-DA53-750E-6AB0-E96F68C6BB64}"/>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Lived Experience</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EE357143-33C2-56CA-4C56-FEEB2097ADE7}"/>
              </a:ext>
            </a:extLst>
          </p:cNvPr>
          <p:cNvSpPr/>
          <p:nvPr/>
        </p:nvSpPr>
        <p:spPr>
          <a:xfrm>
            <a:off x="1305371" y="2818067"/>
            <a:ext cx="10495654" cy="6463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r>
              <a:rPr lang="en-GB" b="1">
                <a:solidFill>
                  <a:sysClr val="windowText" lastClr="000000"/>
                </a:solidFill>
              </a:rPr>
              <a:t>Working with people with lived experience </a:t>
            </a:r>
            <a:r>
              <a:rPr lang="en-GB">
                <a:solidFill>
                  <a:sysClr val="windowText" lastClr="000000"/>
                </a:solidFill>
              </a:rPr>
              <a:t>on making improvements to existing services and shaping new solutions.</a:t>
            </a:r>
          </a:p>
        </p:txBody>
      </p:sp>
      <p:sp>
        <p:nvSpPr>
          <p:cNvPr id="23" name="Rectangle: Rounded Corners 22">
            <a:extLst>
              <a:ext uri="{FF2B5EF4-FFF2-40B4-BE49-F238E27FC236}">
                <a16:creationId xmlns:a16="http://schemas.microsoft.com/office/drawing/2014/main" id="{392860CE-0DB1-6FCE-4E6C-E0AF320D86A8}"/>
              </a:ext>
            </a:extLst>
          </p:cNvPr>
          <p:cNvSpPr/>
          <p:nvPr/>
        </p:nvSpPr>
        <p:spPr>
          <a:xfrm>
            <a:off x="390971" y="4547915"/>
            <a:ext cx="11410052" cy="2167068"/>
          </a:xfrm>
          <a:prstGeom prst="roundRect">
            <a:avLst>
              <a:gd name="adj" fmla="val 88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b="1">
                <a:solidFill>
                  <a:srgbClr val="141414"/>
                </a:solidFill>
              </a:rPr>
              <a:t>Some of the changes we’ve made from what we’ve learnt include:</a:t>
            </a:r>
          </a:p>
          <a:p>
            <a:pPr marL="342900" indent="-342900">
              <a:spcAft>
                <a:spcPts val="600"/>
              </a:spcAft>
              <a:buFont typeface="Wingdings" panose="05000000000000000000" pitchFamily="2" charset="2"/>
              <a:buChar char="ü"/>
            </a:pPr>
            <a:r>
              <a:rPr lang="en-GB">
                <a:solidFill>
                  <a:srgbClr val="141414"/>
                </a:solidFill>
              </a:rPr>
              <a:t>Improved accessibility of information in adult social care and GP surgeries.</a:t>
            </a:r>
          </a:p>
          <a:p>
            <a:pPr marL="342900" indent="-342900">
              <a:spcAft>
                <a:spcPts val="600"/>
              </a:spcAft>
              <a:buFont typeface="Wingdings" panose="05000000000000000000" pitchFamily="2" charset="2"/>
              <a:buChar char="ü"/>
            </a:pPr>
            <a:r>
              <a:rPr lang="en-GB">
                <a:solidFill>
                  <a:srgbClr val="141414"/>
                </a:solidFill>
              </a:rPr>
              <a:t>Improving people’s experience of social care reviews.</a:t>
            </a:r>
          </a:p>
          <a:p>
            <a:pPr marL="342900" indent="-342900">
              <a:spcAft>
                <a:spcPts val="600"/>
              </a:spcAft>
              <a:buFont typeface="Wingdings" panose="05000000000000000000" pitchFamily="2" charset="2"/>
              <a:buChar char="ü"/>
            </a:pPr>
            <a:r>
              <a:rPr lang="en-GB">
                <a:solidFill>
                  <a:srgbClr val="141414"/>
                </a:solidFill>
              </a:rPr>
              <a:t>Coproduction of the new all-age autism strategy with autistic people and their families.</a:t>
            </a:r>
          </a:p>
          <a:p>
            <a:pPr marL="342900" indent="-342900">
              <a:spcAft>
                <a:spcPts val="600"/>
              </a:spcAft>
              <a:buFont typeface="Wingdings" panose="05000000000000000000" pitchFamily="2" charset="2"/>
              <a:buChar char="ü"/>
            </a:pPr>
            <a:r>
              <a:rPr lang="en-GB">
                <a:solidFill>
                  <a:srgbClr val="141414"/>
                </a:solidFill>
              </a:rPr>
              <a:t>New lived experience videos showing the challenges and barriers people face accessing pharmacy services are now used in pharmaceutical training across Essex.</a:t>
            </a:r>
          </a:p>
        </p:txBody>
      </p:sp>
      <p:sp>
        <p:nvSpPr>
          <p:cNvPr id="16" name="Freeform: Shape 15">
            <a:extLst>
              <a:ext uri="{FF2B5EF4-FFF2-40B4-BE49-F238E27FC236}">
                <a16:creationId xmlns:a16="http://schemas.microsoft.com/office/drawing/2014/main" id="{3B877AD8-A71D-EC36-59DB-5549AB2F3492}"/>
              </a:ext>
            </a:extLst>
          </p:cNvPr>
          <p:cNvSpPr/>
          <p:nvPr/>
        </p:nvSpPr>
        <p:spPr>
          <a:xfrm>
            <a:off x="822103" y="2792154"/>
            <a:ext cx="363062" cy="325469"/>
          </a:xfrm>
          <a:custGeom>
            <a:avLst/>
            <a:gdLst>
              <a:gd name="connsiteX0" fmla="*/ 37021 w 363062"/>
              <a:gd name="connsiteY0" fmla="*/ 229838 h 325469"/>
              <a:gd name="connsiteX1" fmla="*/ 37021 w 363062"/>
              <a:gd name="connsiteY1" fmla="*/ 229838 h 325469"/>
              <a:gd name="connsiteX2" fmla="*/ 90647 w 363062"/>
              <a:gd name="connsiteY2" fmla="*/ 252031 h 325469"/>
              <a:gd name="connsiteX3" fmla="*/ 157839 w 363062"/>
              <a:gd name="connsiteY3" fmla="*/ 191777 h 325469"/>
              <a:gd name="connsiteX4" fmla="*/ 213329 w 363062"/>
              <a:gd name="connsiteY4" fmla="*/ 231076 h 325469"/>
              <a:gd name="connsiteX5" fmla="*/ 202185 w 363062"/>
              <a:gd name="connsiteY5" fmla="*/ 298228 h 325469"/>
              <a:gd name="connsiteX6" fmla="*/ 266764 w 363062"/>
              <a:gd name="connsiteY6" fmla="*/ 324993 h 325469"/>
              <a:gd name="connsiteX7" fmla="*/ 267907 w 363062"/>
              <a:gd name="connsiteY7" fmla="*/ 325469 h 325469"/>
              <a:gd name="connsiteX8" fmla="*/ 363062 w 363062"/>
              <a:gd name="connsiteY8" fmla="*/ 95250 h 325469"/>
              <a:gd name="connsiteX9" fmla="*/ 132176 w 363062"/>
              <a:gd name="connsiteY9" fmla="*/ 0 h 325469"/>
              <a:gd name="connsiteX10" fmla="*/ 96267 w 363062"/>
              <a:gd name="connsiteY10" fmla="*/ 88297 h 325469"/>
              <a:gd name="connsiteX11" fmla="*/ 96267 w 363062"/>
              <a:gd name="connsiteY11" fmla="*/ 88297 h 325469"/>
              <a:gd name="connsiteX12" fmla="*/ 93505 w 363062"/>
              <a:gd name="connsiteY12" fmla="*/ 94869 h 325469"/>
              <a:gd name="connsiteX13" fmla="*/ 92743 w 363062"/>
              <a:gd name="connsiteY13" fmla="*/ 91821 h 325469"/>
              <a:gd name="connsiteX14" fmla="*/ 28163 w 363062"/>
              <a:gd name="connsiteY14" fmla="*/ 65056 h 325469"/>
              <a:gd name="connsiteX15" fmla="*/ 2731 w 363062"/>
              <a:gd name="connsiteY15" fmla="*/ 89154 h 325469"/>
              <a:gd name="connsiteX16" fmla="*/ 33203 w 363062"/>
              <a:gd name="connsiteY16" fmla="*/ 151926 h 325469"/>
              <a:gd name="connsiteX17" fmla="*/ 68263 w 363062"/>
              <a:gd name="connsiteY17" fmla="*/ 150876 h 325469"/>
              <a:gd name="connsiteX18" fmla="*/ 71311 w 363062"/>
              <a:gd name="connsiteY18" fmla="*/ 149638 h 325469"/>
              <a:gd name="connsiteX19" fmla="*/ 69502 w 363062"/>
              <a:gd name="connsiteY19" fmla="*/ 154019 h 325469"/>
              <a:gd name="connsiteX20" fmla="*/ 69502 w 363062"/>
              <a:gd name="connsiteY20" fmla="*/ 154019 h 32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062" h="325469">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solidFill>
            <a:srgbClr val="E40037"/>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77EA10E-3D92-4BEC-2EF2-CF2DD56E0431}"/>
              </a:ext>
            </a:extLst>
          </p:cNvPr>
          <p:cNvSpPr/>
          <p:nvPr/>
        </p:nvSpPr>
        <p:spPr>
          <a:xfrm>
            <a:off x="514796" y="3200966"/>
            <a:ext cx="352907" cy="247650"/>
          </a:xfrm>
          <a:custGeom>
            <a:avLst/>
            <a:gdLst>
              <a:gd name="connsiteX0" fmla="*/ 320231 w 352907"/>
              <a:gd name="connsiteY0" fmla="*/ 158877 h 247650"/>
              <a:gd name="connsiteX1" fmla="*/ 350484 w 352907"/>
              <a:gd name="connsiteY1" fmla="*/ 98702 h 247650"/>
              <a:gd name="connsiteX2" fmla="*/ 290309 w 352907"/>
              <a:gd name="connsiteY2" fmla="*/ 68449 h 247650"/>
              <a:gd name="connsiteX3" fmla="*/ 266700 w 352907"/>
              <a:gd name="connsiteY3" fmla="*/ 85725 h 247650"/>
              <a:gd name="connsiteX4" fmla="*/ 266700 w 352907"/>
              <a:gd name="connsiteY4" fmla="*/ 0 h 247650"/>
              <a:gd name="connsiteX5" fmla="*/ 208883 w 352907"/>
              <a:gd name="connsiteY5" fmla="*/ 0 h 247650"/>
              <a:gd name="connsiteX6" fmla="*/ 209550 w 352907"/>
              <a:gd name="connsiteY6" fmla="*/ 9525 h 247650"/>
              <a:gd name="connsiteX7" fmla="*/ 133350 w 352907"/>
              <a:gd name="connsiteY7" fmla="*/ 85725 h 247650"/>
              <a:gd name="connsiteX8" fmla="*/ 57150 w 352907"/>
              <a:gd name="connsiteY8" fmla="*/ 9525 h 247650"/>
              <a:gd name="connsiteX9" fmla="*/ 57817 w 352907"/>
              <a:gd name="connsiteY9" fmla="*/ 0 h 247650"/>
              <a:gd name="connsiteX10" fmla="*/ 0 w 352907"/>
              <a:gd name="connsiteY10" fmla="*/ 0 h 247650"/>
              <a:gd name="connsiteX11" fmla="*/ 0 w 352907"/>
              <a:gd name="connsiteY11" fmla="*/ 247650 h 247650"/>
              <a:gd name="connsiteX12" fmla="*/ 266700 w 352907"/>
              <a:gd name="connsiteY12" fmla="*/ 247650 h 247650"/>
              <a:gd name="connsiteX13" fmla="*/ 266700 w 352907"/>
              <a:gd name="connsiteY13" fmla="*/ 142875 h 247650"/>
              <a:gd name="connsiteX14" fmla="*/ 270129 w 352907"/>
              <a:gd name="connsiteY14" fmla="*/ 147066 h 247650"/>
              <a:gd name="connsiteX15" fmla="*/ 271939 w 352907"/>
              <a:gd name="connsiteY15" fmla="*/ 149828 h 247650"/>
              <a:gd name="connsiteX16" fmla="*/ 314325 w 352907"/>
              <a:gd name="connsiteY16" fmla="*/ 160782 h 247650"/>
              <a:gd name="connsiteX17" fmla="*/ 318992 w 352907"/>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907"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solidFill>
            <a:srgbClr val="E40037"/>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A438BAB-75A3-B0C4-6CBB-083EE51B5293}"/>
              </a:ext>
            </a:extLst>
          </p:cNvPr>
          <p:cNvSpPr/>
          <p:nvPr/>
        </p:nvSpPr>
        <p:spPr>
          <a:xfrm>
            <a:off x="810071" y="3115634"/>
            <a:ext cx="247650" cy="332792"/>
          </a:xfrm>
          <a:custGeom>
            <a:avLst/>
            <a:gdLst>
              <a:gd name="connsiteX0" fmla="*/ 142875 w 247650"/>
              <a:gd name="connsiteY0" fmla="*/ 85142 h 332792"/>
              <a:gd name="connsiteX1" fmla="*/ 147066 w 247650"/>
              <a:gd name="connsiteY1" fmla="*/ 81618 h 332792"/>
              <a:gd name="connsiteX2" fmla="*/ 149828 w 247650"/>
              <a:gd name="connsiteY2" fmla="*/ 79808 h 332792"/>
              <a:gd name="connsiteX3" fmla="*/ 159925 w 247650"/>
              <a:gd name="connsiteY3" fmla="*/ 33041 h 332792"/>
              <a:gd name="connsiteX4" fmla="*/ 159925 w 247650"/>
              <a:gd name="connsiteY4" fmla="*/ 31612 h 332792"/>
              <a:gd name="connsiteX5" fmla="*/ 99051 w 247650"/>
              <a:gd name="connsiteY5" fmla="*/ 2790 h 332792"/>
              <a:gd name="connsiteX6" fmla="*/ 70230 w 247650"/>
              <a:gd name="connsiteY6" fmla="*/ 63664 h 332792"/>
              <a:gd name="connsiteX7" fmla="*/ 85725 w 247650"/>
              <a:gd name="connsiteY7" fmla="*/ 85142 h 332792"/>
              <a:gd name="connsiteX8" fmla="*/ 0 w 247650"/>
              <a:gd name="connsiteY8" fmla="*/ 85142 h 332792"/>
              <a:gd name="connsiteX9" fmla="*/ 0 w 247650"/>
              <a:gd name="connsiteY9" fmla="*/ 124195 h 332792"/>
              <a:gd name="connsiteX10" fmla="*/ 9525 w 247650"/>
              <a:gd name="connsiteY10" fmla="*/ 123623 h 332792"/>
              <a:gd name="connsiteX11" fmla="*/ 85725 w 247650"/>
              <a:gd name="connsiteY11" fmla="*/ 199823 h 332792"/>
              <a:gd name="connsiteX12" fmla="*/ 9525 w 247650"/>
              <a:gd name="connsiteY12" fmla="*/ 276023 h 332792"/>
              <a:gd name="connsiteX13" fmla="*/ 0 w 247650"/>
              <a:gd name="connsiteY13" fmla="*/ 275357 h 332792"/>
              <a:gd name="connsiteX14" fmla="*/ 0 w 247650"/>
              <a:gd name="connsiteY14" fmla="*/ 332792 h 332792"/>
              <a:gd name="connsiteX15" fmla="*/ 247650 w 247650"/>
              <a:gd name="connsiteY15" fmla="*/ 332792 h 332792"/>
              <a:gd name="connsiteX16" fmla="*/ 247650 w 247650"/>
              <a:gd name="connsiteY16" fmla="*/ 85142 h 33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32792">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solidFill>
            <a:srgbClr val="E40037"/>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A5B4560-D158-D213-93E6-332BC074D62E}"/>
              </a:ext>
            </a:extLst>
          </p:cNvPr>
          <p:cNvSpPr/>
          <p:nvPr/>
        </p:nvSpPr>
        <p:spPr>
          <a:xfrm>
            <a:off x="514796" y="2905501"/>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solidFill>
            <a:srgbClr val="E40037"/>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AC60763-F598-2BD1-D00E-160F14A71B5C}"/>
              </a:ext>
            </a:extLst>
          </p:cNvPr>
          <p:cNvSpPr/>
          <p:nvPr/>
        </p:nvSpPr>
        <p:spPr>
          <a:xfrm>
            <a:off x="467171" y="3804636"/>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rgbClr val="E40037"/>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3B67761-4B20-E565-719D-578B340B88BB}"/>
              </a:ext>
            </a:extLst>
          </p:cNvPr>
          <p:cNvSpPr/>
          <p:nvPr/>
        </p:nvSpPr>
        <p:spPr>
          <a:xfrm>
            <a:off x="752921" y="3909411"/>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solidFill>
            <a:srgbClr val="E40037"/>
          </a:solidFill>
          <a:ln w="9525" cap="flat">
            <a:noFill/>
            <a:prstDash val="solid"/>
            <a:miter/>
          </a:ln>
        </p:spPr>
        <p:txBody>
          <a:bodyPr rtlCol="0" anchor="ctr"/>
          <a:lstStyle/>
          <a:p>
            <a:endParaRPr lang="en-GB"/>
          </a:p>
        </p:txBody>
      </p:sp>
      <p:pic>
        <p:nvPicPr>
          <p:cNvPr id="11" name="Graphic 10" descr="Telephone with solid fill">
            <a:extLst>
              <a:ext uri="{FF2B5EF4-FFF2-40B4-BE49-F238E27FC236}">
                <a16:creationId xmlns:a16="http://schemas.microsoft.com/office/drawing/2014/main" id="{56D0E1DF-964A-2D3D-685D-8FCD7326F652}"/>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390971" y="1781421"/>
            <a:ext cx="914400" cy="914400"/>
          </a:xfrm>
          <a:prstGeom prst="rect">
            <a:avLst/>
          </a:prstGeom>
        </p:spPr>
      </p:pic>
    </p:spTree>
    <p:extLst>
      <p:ext uri="{BB962C8B-B14F-4D97-AF65-F5344CB8AC3E}">
        <p14:creationId xmlns:p14="http://schemas.microsoft.com/office/powerpoint/2010/main" val="205016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1E8E00-58C9-88DE-57FB-F9E42D1C13E6}"/>
              </a:ext>
            </a:extLst>
          </p:cNvPr>
          <p:cNvSpPr/>
          <p:nvPr/>
        </p:nvSpPr>
        <p:spPr>
          <a:xfrm>
            <a:off x="3246369" y="3677909"/>
            <a:ext cx="2470652" cy="3200162"/>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014A7A93-BFA4-C27F-65FA-990A79E184AC}"/>
              </a:ext>
            </a:extLst>
          </p:cNvPr>
          <p:cNvSpPr/>
          <p:nvPr/>
        </p:nvSpPr>
        <p:spPr>
          <a:xfrm>
            <a:off x="8985265" y="3677909"/>
            <a:ext cx="2538193" cy="3200162"/>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35C064B-1D12-BC41-9396-985229F91E7E}"/>
              </a:ext>
            </a:extLst>
          </p:cNvPr>
          <p:cNvSpPr/>
          <p:nvPr/>
        </p:nvSpPr>
        <p:spPr>
          <a:xfrm>
            <a:off x="6011501" y="3677909"/>
            <a:ext cx="2770044" cy="3200163"/>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225946E0-1BDC-46FA-5B79-20E789FAA5B9}"/>
              </a:ext>
            </a:extLst>
          </p:cNvPr>
          <p:cNvSpPr/>
          <p:nvPr/>
        </p:nvSpPr>
        <p:spPr>
          <a:xfrm>
            <a:off x="488882" y="3657838"/>
            <a:ext cx="2470652" cy="3200162"/>
          </a:xfrm>
          <a:prstGeom prst="rect">
            <a:avLst/>
          </a:prstGeom>
          <a:solidFill>
            <a:srgbClr val="D2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itle 15">
            <a:extLst>
              <a:ext uri="{FF2B5EF4-FFF2-40B4-BE49-F238E27FC236}">
                <a16:creationId xmlns:a16="http://schemas.microsoft.com/office/drawing/2014/main" id="{4AB305DA-516F-86EE-5B58-7660D2DF3AF4}"/>
              </a:ext>
            </a:extLst>
          </p:cNvPr>
          <p:cNvSpPr>
            <a:spLocks noGrp="1"/>
          </p:cNvSpPr>
          <p:nvPr>
            <p:ph type="title"/>
          </p:nvPr>
        </p:nvSpPr>
        <p:spPr>
          <a:xfrm>
            <a:off x="282026" y="644213"/>
            <a:ext cx="8555887" cy="500924"/>
          </a:xfrm>
        </p:spPr>
        <p:txBody>
          <a:bodyPr/>
          <a:lstStyle/>
          <a:p>
            <a:r>
              <a:rPr lang="en-GB" sz="3200">
                <a:solidFill>
                  <a:schemeClr val="accent6"/>
                </a:solidFill>
                <a:latin typeface="Lexend" pitchFamily="2" charset="0"/>
              </a:rPr>
              <a:t>Katie’s Story: </a:t>
            </a:r>
            <a:r>
              <a:rPr lang="en-GB" sz="3200" b="0">
                <a:solidFill>
                  <a:schemeClr val="accent6"/>
                </a:solidFill>
                <a:latin typeface="Lexend" pitchFamily="2" charset="0"/>
              </a:rPr>
              <a:t>Transitions</a:t>
            </a:r>
          </a:p>
        </p:txBody>
      </p:sp>
      <p:cxnSp>
        <p:nvCxnSpPr>
          <p:cNvPr id="14" name="Straight Arrow Connector 13">
            <a:extLst>
              <a:ext uri="{FF2B5EF4-FFF2-40B4-BE49-F238E27FC236}">
                <a16:creationId xmlns:a16="http://schemas.microsoft.com/office/drawing/2014/main" id="{3D1034B8-9380-7BF4-41AF-079FAF03ADBD}"/>
              </a:ext>
            </a:extLst>
          </p:cNvPr>
          <p:cNvCxnSpPr/>
          <p:nvPr/>
        </p:nvCxnSpPr>
        <p:spPr>
          <a:xfrm>
            <a:off x="443948" y="3667873"/>
            <a:ext cx="11259170" cy="0"/>
          </a:xfrm>
          <a:prstGeom prst="straightConnector1">
            <a:avLst/>
          </a:prstGeom>
          <a:ln w="57150">
            <a:solidFill>
              <a:srgbClr val="3A7D6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BA11FEA-6550-AD4B-CC61-D27AF720DC4F}"/>
              </a:ext>
            </a:extLst>
          </p:cNvPr>
          <p:cNvSpPr txBox="1"/>
          <p:nvPr/>
        </p:nvSpPr>
        <p:spPr>
          <a:xfrm>
            <a:off x="536673" y="3843950"/>
            <a:ext cx="2314231" cy="286232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Lexend" pitchFamily="2" charset="0"/>
                <a:ea typeface="+mn-ea"/>
                <a:cs typeface="+mn-cs"/>
              </a:rPr>
              <a:t>Katie is aged 25 and has Down’s Syndrome and a learning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ysClr val="windowText" lastClr="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ysClr val="windowText" lastClr="000000"/>
                </a:solidFill>
                <a:effectLst/>
                <a:uLnTx/>
                <a:uFillTx/>
                <a:latin typeface="Lexend" pitchFamily="2" charset="0"/>
                <a:ea typeface="+mn-ea"/>
                <a:cs typeface="+mn-cs"/>
              </a:rPr>
              <a:t>She attended College where she enrolled in a Hospitality and Catering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ysClr val="windowText" lastClr="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Katie strengthened her independence skills and confidence by engaging in themed nights and mentoring younger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ysClr val="windowText" lastClr="000000"/>
              </a:solidFill>
              <a:effectLst/>
              <a:uLnTx/>
              <a:uFillTx/>
              <a:latin typeface="Lexend" pitchFamily="2" charset="0"/>
              <a:ea typeface="+mn-ea"/>
              <a:cs typeface="+mn-cs"/>
            </a:endParaRPr>
          </a:p>
        </p:txBody>
      </p:sp>
      <p:sp>
        <p:nvSpPr>
          <p:cNvPr id="27" name="Oval 26">
            <a:extLst>
              <a:ext uri="{FF2B5EF4-FFF2-40B4-BE49-F238E27FC236}">
                <a16:creationId xmlns:a16="http://schemas.microsoft.com/office/drawing/2014/main" id="{B7FF486E-2DB3-1991-DC7D-0D82666A4D55}"/>
              </a:ext>
            </a:extLst>
          </p:cNvPr>
          <p:cNvSpPr/>
          <p:nvPr/>
        </p:nvSpPr>
        <p:spPr>
          <a:xfrm>
            <a:off x="282026"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342AB61D-6F3D-41CB-D6C8-15EED3B87BE8}"/>
              </a:ext>
            </a:extLst>
          </p:cNvPr>
          <p:cNvSpPr/>
          <p:nvPr/>
        </p:nvSpPr>
        <p:spPr>
          <a:xfrm>
            <a:off x="3015902"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a:extLst>
              <a:ext uri="{FF2B5EF4-FFF2-40B4-BE49-F238E27FC236}">
                <a16:creationId xmlns:a16="http://schemas.microsoft.com/office/drawing/2014/main" id="{E4E2FE0E-329B-4FBD-B495-757C30D50B65}"/>
              </a:ext>
            </a:extLst>
          </p:cNvPr>
          <p:cNvSpPr/>
          <p:nvPr/>
        </p:nvSpPr>
        <p:spPr>
          <a:xfrm>
            <a:off x="5736000"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a:extLst>
              <a:ext uri="{FF2B5EF4-FFF2-40B4-BE49-F238E27FC236}">
                <a16:creationId xmlns:a16="http://schemas.microsoft.com/office/drawing/2014/main" id="{AD0EE978-2E80-6A44-ACDE-AFD2D1A93E57}"/>
              </a:ext>
            </a:extLst>
          </p:cNvPr>
          <p:cNvSpPr/>
          <p:nvPr/>
        </p:nvSpPr>
        <p:spPr>
          <a:xfrm>
            <a:off x="8837913" y="3477838"/>
            <a:ext cx="360000" cy="36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3F4ED1C7-5EDD-DD93-5B8F-8F72A174859C}"/>
              </a:ext>
            </a:extLst>
          </p:cNvPr>
          <p:cNvSpPr txBox="1"/>
          <p:nvPr/>
        </p:nvSpPr>
        <p:spPr>
          <a:xfrm>
            <a:off x="79777" y="114369"/>
            <a:ext cx="3960000" cy="408623"/>
          </a:xfrm>
          <a:prstGeom prst="roundRect">
            <a:avLst/>
          </a:prstGeom>
          <a:solidFill>
            <a:schemeClr val="bg1">
              <a:lumMod val="75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Prevent</a:t>
            </a:r>
          </a:p>
        </p:txBody>
      </p:sp>
      <p:sp>
        <p:nvSpPr>
          <p:cNvPr id="49" name="TextBox 48">
            <a:extLst>
              <a:ext uri="{FF2B5EF4-FFF2-40B4-BE49-F238E27FC236}">
                <a16:creationId xmlns:a16="http://schemas.microsoft.com/office/drawing/2014/main" id="{F734A825-85F9-B6C5-120B-1B76E6462C53}"/>
              </a:ext>
            </a:extLst>
          </p:cNvPr>
          <p:cNvSpPr txBox="1"/>
          <p:nvPr/>
        </p:nvSpPr>
        <p:spPr>
          <a:xfrm>
            <a:off x="4116000" y="114369"/>
            <a:ext cx="3960000" cy="408623"/>
          </a:xfrm>
          <a:prstGeom prst="roundRect">
            <a:avLst/>
          </a:prstGeom>
          <a:solidFill>
            <a:schemeClr val="bg1">
              <a:lumMod val="75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Enable </a:t>
            </a:r>
          </a:p>
        </p:txBody>
      </p:sp>
      <p:sp>
        <p:nvSpPr>
          <p:cNvPr id="50" name="TextBox 49">
            <a:extLst>
              <a:ext uri="{FF2B5EF4-FFF2-40B4-BE49-F238E27FC236}">
                <a16:creationId xmlns:a16="http://schemas.microsoft.com/office/drawing/2014/main" id="{6FC081B7-629C-C85A-92F0-7B0A2FE3A175}"/>
              </a:ext>
            </a:extLst>
          </p:cNvPr>
          <p:cNvSpPr txBox="1"/>
          <p:nvPr/>
        </p:nvSpPr>
        <p:spPr>
          <a:xfrm>
            <a:off x="8161637" y="110871"/>
            <a:ext cx="3960000" cy="408623"/>
          </a:xfrm>
          <a:prstGeom prst="roundRect">
            <a:avLst/>
          </a:prstGeom>
          <a:solidFill>
            <a:srgbClr val="3A7D64"/>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Support</a:t>
            </a:r>
          </a:p>
        </p:txBody>
      </p:sp>
      <p:sp>
        <p:nvSpPr>
          <p:cNvPr id="13" name="TextBox 12">
            <a:extLst>
              <a:ext uri="{FF2B5EF4-FFF2-40B4-BE49-F238E27FC236}">
                <a16:creationId xmlns:a16="http://schemas.microsoft.com/office/drawing/2014/main" id="{0C0BF4BC-49A0-9473-BAD6-E3A7911155A2}"/>
              </a:ext>
            </a:extLst>
          </p:cNvPr>
          <p:cNvSpPr txBox="1"/>
          <p:nvPr/>
        </p:nvSpPr>
        <p:spPr>
          <a:xfrm>
            <a:off x="5546470" y="1327190"/>
            <a:ext cx="26861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785E8F5D-5BAF-9B3C-98FE-F79E596C8031}"/>
              </a:ext>
            </a:extLst>
          </p:cNvPr>
          <p:cNvSpPr txBox="1"/>
          <p:nvPr/>
        </p:nvSpPr>
        <p:spPr>
          <a:xfrm>
            <a:off x="3293205" y="3769158"/>
            <a:ext cx="2374915" cy="175432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a:ea typeface="+mn-ea"/>
                <a:cs typeface="+mn-cs"/>
              </a:rPr>
              <a:t>Katie participated in Travel Training which enabled her to feel confident travelling to college and accessing local facilities. </a:t>
            </a: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In July 2024, Katie completed her NVQ and graduated college. </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941FE1D-CFD3-1846-6EE1-68BAF2A8B63C}"/>
              </a:ext>
            </a:extLst>
          </p:cNvPr>
          <p:cNvSpPr txBox="1"/>
          <p:nvPr/>
        </p:nvSpPr>
        <p:spPr>
          <a:xfrm>
            <a:off x="6099479" y="3766770"/>
            <a:ext cx="2463812" cy="249299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a:ea typeface="+mn-ea"/>
                <a:cs typeface="+mn-cs"/>
              </a:rPr>
              <a:t>Following college, Katie secured part-time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Guidance was provided by an Employment Coach from the Inclusive Employment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Access-to-Work funded travel support from home to the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exend" pitchFamily="2" charset="0"/>
              <a:ea typeface="+mn-ea"/>
              <a:cs typeface="+mn-cs"/>
            </a:endParaRPr>
          </a:p>
        </p:txBody>
      </p:sp>
      <p:sp>
        <p:nvSpPr>
          <p:cNvPr id="4" name="TextBox 3">
            <a:extLst>
              <a:ext uri="{FF2B5EF4-FFF2-40B4-BE49-F238E27FC236}">
                <a16:creationId xmlns:a16="http://schemas.microsoft.com/office/drawing/2014/main" id="{6AC07EDF-BCB0-77C5-17B6-07FB6F19C374}"/>
              </a:ext>
            </a:extLst>
          </p:cNvPr>
          <p:cNvSpPr txBox="1"/>
          <p:nvPr/>
        </p:nvSpPr>
        <p:spPr>
          <a:xfrm>
            <a:off x="9040105" y="3760884"/>
            <a:ext cx="2421930"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mn-ea"/>
                <a:cs typeface="+mn-cs"/>
              </a:rPr>
              <a:t>Katie plans to move into supported living accommodation with support from the TEC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This will provide Katie with independence and her family peace of mind.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Katie  is very happy and is excited about her new chapter in Essex. </a:t>
            </a:r>
          </a:p>
        </p:txBody>
      </p:sp>
      <p:pic>
        <p:nvPicPr>
          <p:cNvPr id="5" name="Picture 4">
            <a:extLst>
              <a:ext uri="{FF2B5EF4-FFF2-40B4-BE49-F238E27FC236}">
                <a16:creationId xmlns:a16="http://schemas.microsoft.com/office/drawing/2014/main" id="{E0F3CAA4-C777-37E8-7C6A-EC4ACF47D295}"/>
              </a:ext>
            </a:extLst>
          </p:cNvPr>
          <p:cNvPicPr>
            <a:picLocks noChangeAspect="1"/>
          </p:cNvPicPr>
          <p:nvPr/>
        </p:nvPicPr>
        <p:blipFill rotWithShape="1">
          <a:blip r:embed="rId3" r:link="rId4" cstate="email">
            <a:extLst>
              <a:ext uri="{28A0092B-C50C-407E-A947-70E740481C1C}">
                <a14:useLocalDpi xmlns:a14="http://schemas.microsoft.com/office/drawing/2010/main"/>
              </a:ext>
            </a:extLst>
          </a:blip>
          <a:srcRect/>
          <a:stretch>
            <a:fillRect/>
          </a:stretch>
        </p:blipFill>
        <p:spPr bwMode="auto">
          <a:xfrm>
            <a:off x="739576" y="1342167"/>
            <a:ext cx="2115288" cy="2157808"/>
          </a:xfrm>
          <a:prstGeom prst="roundRect">
            <a:avLst/>
          </a:prstGeom>
          <a:noFill/>
          <a:ln>
            <a:solidFill>
              <a:schemeClr val="accent6">
                <a:lumMod val="75000"/>
              </a:schemeClr>
            </a:solidFill>
          </a:ln>
        </p:spPr>
      </p:pic>
      <p:pic>
        <p:nvPicPr>
          <p:cNvPr id="6" name="Picture 5">
            <a:extLst>
              <a:ext uri="{FF2B5EF4-FFF2-40B4-BE49-F238E27FC236}">
                <a16:creationId xmlns:a16="http://schemas.microsoft.com/office/drawing/2014/main" id="{0CED57CD-BAD3-C750-FC60-D0B8635A5E83}"/>
              </a:ext>
            </a:extLst>
          </p:cNvPr>
          <p:cNvPicPr>
            <a:picLocks noChangeAspect="1"/>
          </p:cNvPicPr>
          <p:nvPr/>
        </p:nvPicPr>
        <p:blipFill rotWithShape="1">
          <a:blip r:embed="rId5" r:link="rId6" cstate="email">
            <a:extLst>
              <a:ext uri="{28A0092B-C50C-407E-A947-70E740481C1C}">
                <a14:useLocalDpi xmlns:a14="http://schemas.microsoft.com/office/drawing/2010/main"/>
              </a:ext>
            </a:extLst>
          </a:blip>
          <a:srcRect/>
          <a:stretch>
            <a:fillRect/>
          </a:stretch>
        </p:blipFill>
        <p:spPr bwMode="auto">
          <a:xfrm>
            <a:off x="6176126" y="1349162"/>
            <a:ext cx="2208029" cy="2128676"/>
          </a:xfrm>
          <a:prstGeom prst="roundRect">
            <a:avLst/>
          </a:prstGeom>
          <a:noFill/>
          <a:ln>
            <a:solidFill>
              <a:schemeClr val="accent6"/>
            </a:solidFill>
          </a:ln>
        </p:spPr>
      </p:pic>
      <p:pic>
        <p:nvPicPr>
          <p:cNvPr id="7" name="Picture 6">
            <a:extLst>
              <a:ext uri="{FF2B5EF4-FFF2-40B4-BE49-F238E27FC236}">
                <a16:creationId xmlns:a16="http://schemas.microsoft.com/office/drawing/2014/main" id="{73604F8E-007C-447C-CE56-8AFABFE7EDCA}"/>
              </a:ext>
            </a:extLst>
          </p:cNvPr>
          <p:cNvPicPr>
            <a:picLocks noChangeAspect="1"/>
          </p:cNvPicPr>
          <p:nvPr/>
        </p:nvPicPr>
        <p:blipFill rotWithShape="1">
          <a:blip r:embed="rId7" r:link="rId8" cstate="email">
            <a:extLst>
              <a:ext uri="{28A0092B-C50C-407E-A947-70E740481C1C}">
                <a14:useLocalDpi xmlns:a14="http://schemas.microsoft.com/office/drawing/2010/main"/>
              </a:ext>
            </a:extLst>
          </a:blip>
          <a:srcRect r="-209"/>
          <a:stretch>
            <a:fillRect/>
          </a:stretch>
        </p:blipFill>
        <p:spPr bwMode="auto">
          <a:xfrm>
            <a:off x="3337039" y="1335188"/>
            <a:ext cx="2205330" cy="2108802"/>
          </a:xfrm>
          <a:prstGeom prst="roundRect">
            <a:avLst/>
          </a:prstGeom>
          <a:noFill/>
          <a:ln>
            <a:solidFill>
              <a:schemeClr val="accent6"/>
            </a:solidFill>
          </a:ln>
        </p:spPr>
      </p:pic>
      <p:pic>
        <p:nvPicPr>
          <p:cNvPr id="8" name="Picture 7">
            <a:extLst>
              <a:ext uri="{FF2B5EF4-FFF2-40B4-BE49-F238E27FC236}">
                <a16:creationId xmlns:a16="http://schemas.microsoft.com/office/drawing/2014/main" id="{45374AF3-6AE6-9450-A84F-1F4D496FE6DD}"/>
              </a:ext>
            </a:extLst>
          </p:cNvPr>
          <p:cNvPicPr>
            <a:picLocks noChangeAspect="1"/>
          </p:cNvPicPr>
          <p:nvPr/>
        </p:nvPicPr>
        <p:blipFill rotWithShape="1">
          <a:blip r:embed="rId9" r:link="rId10" cstate="email">
            <a:extLst>
              <a:ext uri="{28A0092B-C50C-407E-A947-70E740481C1C}">
                <a14:useLocalDpi xmlns:a14="http://schemas.microsoft.com/office/drawing/2010/main"/>
              </a:ext>
            </a:extLst>
          </a:blip>
          <a:srcRect/>
          <a:stretch>
            <a:fillRect/>
          </a:stretch>
        </p:blipFill>
        <p:spPr bwMode="auto">
          <a:xfrm>
            <a:off x="9017913" y="1348141"/>
            <a:ext cx="2208030" cy="2116729"/>
          </a:xfrm>
          <a:prstGeom prst="roundRect">
            <a:avLst/>
          </a:prstGeom>
          <a:noFill/>
          <a:ln>
            <a:solidFill>
              <a:schemeClr val="accent6"/>
            </a:solidFill>
          </a:ln>
        </p:spPr>
      </p:pic>
    </p:spTree>
    <p:extLst>
      <p:ext uri="{BB962C8B-B14F-4D97-AF65-F5344CB8AC3E}">
        <p14:creationId xmlns:p14="http://schemas.microsoft.com/office/powerpoint/2010/main" val="274575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A0EF-385A-6432-8F61-7FCAC26D48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FAD544-0280-3563-61B8-D6F650BDD0ED}"/>
              </a:ext>
            </a:extLst>
          </p:cNvPr>
          <p:cNvSpPr txBox="1"/>
          <p:nvPr/>
        </p:nvSpPr>
        <p:spPr>
          <a:xfrm>
            <a:off x="0" y="0"/>
            <a:ext cx="12192000" cy="1060704"/>
          </a:xfrm>
          <a:prstGeom prst="rect">
            <a:avLst/>
          </a:prstGeom>
          <a:solidFill>
            <a:srgbClr val="E40037"/>
          </a:solidFill>
        </p:spPr>
        <p:txBody>
          <a:bodyPr wrap="square" rtlCol="0" anchor="ctr">
            <a:noAutofit/>
          </a:bodyPr>
          <a:lstStyle>
            <a:defPPr>
              <a:defRPr lang="en-US"/>
            </a:defPPr>
            <a:lvl2pPr marR="0" lvl="1"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white"/>
                </a:solidFill>
                <a:effectLst/>
                <a:uLnTx/>
                <a:uFillTx/>
                <a:latin typeface="Calibri"/>
                <a:cs typeface="Arial" panose="020B0604020202020204" pitchFamily="34" charset="0"/>
              </a:defRPr>
            </a:lvl2pPr>
          </a:lstStyle>
          <a:p>
            <a:pPr lvl="1"/>
            <a:r>
              <a:rPr lang="en-GB" dirty="0"/>
              <a:t>Complaints</a:t>
            </a:r>
          </a:p>
        </p:txBody>
      </p:sp>
      <p:sp>
        <p:nvSpPr>
          <p:cNvPr id="31" name="Rectangle: Rounded Corners 30">
            <a:extLst>
              <a:ext uri="{FF2B5EF4-FFF2-40B4-BE49-F238E27FC236}">
                <a16:creationId xmlns:a16="http://schemas.microsoft.com/office/drawing/2014/main" id="{4D2506BC-ABA9-3353-227C-DC58AA0F8C19}"/>
              </a:ext>
            </a:extLst>
          </p:cNvPr>
          <p:cNvSpPr/>
          <p:nvPr/>
        </p:nvSpPr>
        <p:spPr>
          <a:xfrm>
            <a:off x="152399" y="3803529"/>
            <a:ext cx="11883601" cy="2922915"/>
          </a:xfrm>
          <a:prstGeom prst="roundRect">
            <a:avLst>
              <a:gd name="adj" fmla="val 5672"/>
            </a:avLst>
          </a:prstGeom>
          <a:solidFill>
            <a:sysClr val="window" lastClr="FFFFFF"/>
          </a:solidFill>
          <a:ln w="12700" cap="flat" cmpd="sng" algn="ctr">
            <a:solidFill>
              <a:schemeClr val="accent3"/>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B7A5F0DF-DD8E-0EB8-4212-CBE587AC02E3}"/>
              </a:ext>
            </a:extLst>
          </p:cNvPr>
          <p:cNvSpPr/>
          <p:nvPr/>
        </p:nvSpPr>
        <p:spPr>
          <a:xfrm>
            <a:off x="152399" y="1193953"/>
            <a:ext cx="11880000" cy="2609576"/>
          </a:xfrm>
          <a:prstGeom prst="rect">
            <a:avLst/>
          </a:prstGeom>
          <a:noFill/>
          <a:ln w="12700" cap="flat" cmpd="sng" algn="ctr">
            <a:noFill/>
            <a:prstDash val="solid"/>
            <a:miter lim="800000"/>
          </a:ln>
          <a:effectLst/>
        </p:spPr>
        <p:txBody>
          <a:bodyPr lIns="90000" tIns="90000" rIns="90000" bIns="9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srgbClr val="000000"/>
                </a:solidFill>
                <a:latin typeface="Calibri"/>
              </a:rPr>
              <a:t>People using Adult Social Care can raise Compliments or Complaints via our Have your Say system. </a:t>
            </a:r>
            <a:r>
              <a:rPr lang="en-GB" sz="1600" b="1" kern="0" dirty="0">
                <a:solidFill>
                  <a:srgbClr val="000000"/>
                </a:solidFill>
                <a:latin typeface="Calibri"/>
              </a:rPr>
              <a:t>In 2025/26, Adult Social Care received 912 complaints – this is a 12% rise on the year before.</a:t>
            </a:r>
            <a:r>
              <a:rPr lang="en-GB" sz="1600" kern="0" dirty="0">
                <a:solidFill>
                  <a:srgbClr val="000000"/>
                </a:solidFill>
                <a:latin typeface="Calibri"/>
              </a:rPr>
              <a:t>  In the final quarter of 2025/26, we received 219 complaints and resolved 208 (the balance are still being responded to).  Of the 208 resolved complaints in Q4, 49% were fully or partially up-held. On average Complaints are responded to in 19 days.</a:t>
            </a:r>
          </a:p>
          <a:p>
            <a:pPr marL="0" marR="0" lvl="0" indent="0" defTabSz="914400" eaLnBrk="1" fontAlgn="auto" latinLnBrk="0" hangingPunct="1">
              <a:lnSpc>
                <a:spcPct val="100000"/>
              </a:lnSpc>
              <a:spcBef>
                <a:spcPts val="0"/>
              </a:spcBef>
              <a:spcAft>
                <a:spcPts val="0"/>
              </a:spcAft>
              <a:buClrTx/>
              <a:buSzTx/>
              <a:buFontTx/>
              <a:buNone/>
              <a:tabLst/>
              <a:defRPr/>
            </a:pPr>
            <a:endParaRPr lang="en-GB" sz="1600" kern="0" dirty="0">
              <a:solidFill>
                <a:srgbClr val="000000"/>
              </a:solidFill>
              <a:latin typeface="Calibri"/>
            </a:endParaRPr>
          </a:p>
          <a:p>
            <a:pPr lvl="0"/>
            <a:r>
              <a:rPr lang="en-GB" sz="1600" kern="0" dirty="0">
                <a:solidFill>
                  <a:srgbClr val="000000"/>
                </a:solidFill>
                <a:latin typeface="Calibri"/>
              </a:rPr>
              <a:t>In addition to the statutory and corporate complaints process, ECC runs a Member Enquiries service, and replies to Local Government Ombudsman requests.  We monitor themes within our complaints, compliments, Member Enquiries and Local Government Ombudsman cases which helps inform service improvements.</a:t>
            </a:r>
          </a:p>
        </p:txBody>
      </p:sp>
      <p:graphicFrame>
        <p:nvGraphicFramePr>
          <p:cNvPr id="37" name="Chart 36">
            <a:extLst>
              <a:ext uri="{FF2B5EF4-FFF2-40B4-BE49-F238E27FC236}">
                <a16:creationId xmlns:a16="http://schemas.microsoft.com/office/drawing/2014/main" id="{970836CE-FE0F-8239-48A1-99ED9C554C0E}"/>
              </a:ext>
            </a:extLst>
          </p:cNvPr>
          <p:cNvGraphicFramePr/>
          <p:nvPr/>
        </p:nvGraphicFramePr>
        <p:xfrm>
          <a:off x="0" y="3992336"/>
          <a:ext cx="11887202" cy="2545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84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A30C-E4B9-D6C4-C224-CE34DC82C6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A865BB-6B22-D3D7-7F19-C86F7F278487}"/>
              </a:ext>
            </a:extLst>
          </p:cNvPr>
          <p:cNvSpPr>
            <a:spLocks noGrp="1"/>
          </p:cNvSpPr>
          <p:nvPr>
            <p:ph type="title"/>
          </p:nvPr>
        </p:nvSpPr>
        <p:spPr>
          <a:xfrm>
            <a:off x="374990" y="320779"/>
            <a:ext cx="5062424" cy="563600"/>
          </a:xfrm>
        </p:spPr>
        <p:txBody>
          <a:bodyPr/>
          <a:lstStyle/>
          <a:p>
            <a:r>
              <a:rPr lang="en-GB" sz="3200" dirty="0"/>
              <a:t>Why do people complain?</a:t>
            </a:r>
            <a:br>
              <a:rPr lang="en-GB" dirty="0"/>
            </a:br>
            <a:endParaRPr lang="en-GB" sz="1600" dirty="0"/>
          </a:p>
        </p:txBody>
      </p:sp>
      <p:sp>
        <p:nvSpPr>
          <p:cNvPr id="11" name="Rectangle: Rounded Corners 10">
            <a:extLst>
              <a:ext uri="{FF2B5EF4-FFF2-40B4-BE49-F238E27FC236}">
                <a16:creationId xmlns:a16="http://schemas.microsoft.com/office/drawing/2014/main" id="{1269419A-5D22-62EF-687B-DC8042B345C9}"/>
              </a:ext>
            </a:extLst>
          </p:cNvPr>
          <p:cNvSpPr/>
          <p:nvPr/>
        </p:nvSpPr>
        <p:spPr>
          <a:xfrm>
            <a:off x="278289" y="2303539"/>
            <a:ext cx="5026562" cy="4318730"/>
          </a:xfrm>
          <a:prstGeom prst="roundRect">
            <a:avLst>
              <a:gd name="adj" fmla="val 5672"/>
            </a:avLst>
          </a:prstGeom>
          <a:solidFill>
            <a:schemeClr val="bg1"/>
          </a:solidFill>
          <a:ln>
            <a:gradFill flip="none" rotWithShape="1">
              <a:gsLst>
                <a:gs pos="0">
                  <a:schemeClr val="accent1">
                    <a:lumMod val="50000"/>
                  </a:schemeClr>
                </a:gs>
                <a:gs pos="100000">
                  <a:schemeClr val="accent1">
                    <a:lumMod val="20000"/>
                    <a:lumOff val="80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FED9433-B93A-B9D4-8C0D-BC4FBC71783C}"/>
              </a:ext>
            </a:extLst>
          </p:cNvPr>
          <p:cNvSpPr/>
          <p:nvPr/>
        </p:nvSpPr>
        <p:spPr>
          <a:xfrm>
            <a:off x="5820073" y="2312914"/>
            <a:ext cx="5928334" cy="431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What do each of these </a:t>
            </a:r>
            <a:r>
              <a:rPr lang="en-GB" sz="1400" dirty="0">
                <a:solidFill>
                  <a:srgbClr val="000000"/>
                </a:solidFill>
                <a:latin typeface="Calibri"/>
              </a:rPr>
              <a:t>categories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latin typeface="Calibri"/>
                <a:ea typeface="+mn-ea"/>
                <a:cs typeface="+mn-cs"/>
              </a:rPr>
              <a:t>Complaints about </a:t>
            </a:r>
            <a:r>
              <a:rPr kumimoji="0" lang="en-GB" sz="1400" b="1" i="0" u="none" strike="noStrike" kern="1200" cap="none" spc="0" normalizeH="0" baseline="0" noProof="0" dirty="0">
                <a:ln>
                  <a:noFill/>
                </a:ln>
                <a:solidFill>
                  <a:srgbClr val="000000"/>
                </a:solidFill>
                <a:effectLst/>
                <a:uLnTx/>
                <a:uFillTx/>
                <a:latin typeface="Calibri"/>
                <a:ea typeface="+mn-ea"/>
                <a:cs typeface="+mn-cs"/>
              </a:rPr>
              <a:t>Social Care Practice, Assessment, Care Planning and Eligibility </a:t>
            </a:r>
            <a:r>
              <a:rPr kumimoji="0" lang="en-GB" sz="1400" i="0" u="none" strike="noStrike" kern="1200" cap="none" spc="0" normalizeH="0" baseline="0" noProof="0" dirty="0">
                <a:ln>
                  <a:noFill/>
                </a:ln>
                <a:solidFill>
                  <a:srgbClr val="000000"/>
                </a:solidFill>
                <a:effectLst/>
                <a:uLnTx/>
                <a:uFillTx/>
                <a:latin typeface="Calibri"/>
                <a:ea typeface="+mn-ea"/>
                <a:cs typeface="+mn-cs"/>
              </a:rPr>
              <a:t>and</a:t>
            </a:r>
            <a:r>
              <a:rPr kumimoji="0" lang="en-GB" sz="1400" b="1" i="0" u="none" strike="noStrike" kern="1200" cap="none" spc="0" normalizeH="0" baseline="0" noProof="0" dirty="0">
                <a:ln>
                  <a:noFill/>
                </a:ln>
                <a:solidFill>
                  <a:srgbClr val="000000"/>
                </a:solidFill>
                <a:effectLst/>
                <a:uLnTx/>
                <a:uFillTx/>
                <a:latin typeface="Calibri"/>
                <a:ea typeface="+mn-ea"/>
                <a:cs typeface="+mn-cs"/>
              </a:rPr>
              <a:t> Review/Continuity of Support </a:t>
            </a:r>
            <a:r>
              <a:rPr kumimoji="0" lang="en-GB" sz="1400" b="0" i="0" u="none" strike="noStrike" kern="1200" cap="none" spc="0" normalizeH="0" baseline="0" noProof="0" dirty="0">
                <a:ln>
                  <a:noFill/>
                </a:ln>
                <a:solidFill>
                  <a:srgbClr val="000000"/>
                </a:solidFill>
                <a:effectLst/>
                <a:uLnTx/>
                <a:uFillTx/>
                <a:latin typeface="Calibri"/>
                <a:ea typeface="+mn-ea"/>
                <a:cs typeface="+mn-cs"/>
              </a:rPr>
              <a:t>will predominately relate to how Social Care Practitioners complete assessments or reviews, and/or how care and support is structured.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285750" indent="-285750">
              <a:buFont typeface="Arial" panose="020B0604020202020204" pitchFamily="34" charset="0"/>
              <a:buChar char="•"/>
              <a:defRPr/>
            </a:pPr>
            <a:r>
              <a:rPr lang="en-GB" sz="1400" dirty="0">
                <a:solidFill>
                  <a:srgbClr val="000000"/>
                </a:solidFill>
              </a:rPr>
              <a:t>ASC services are subject to an assessed weekly charge.  Complaints about </a:t>
            </a:r>
            <a:r>
              <a:rPr lang="en-GB" sz="1400" b="1" dirty="0">
                <a:solidFill>
                  <a:srgbClr val="000000"/>
                </a:solidFill>
              </a:rPr>
              <a:t>Financial Decisions and Charging </a:t>
            </a:r>
            <a:r>
              <a:rPr lang="en-GB" sz="1400" dirty="0">
                <a:solidFill>
                  <a:srgbClr val="000000"/>
                </a:solidFill>
              </a:rPr>
              <a:t>relate to the process of ascertaining the persons assessed weekly charge, or the way in which they are billed for their contribution.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srgbClr val="000000"/>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Calibri"/>
              </a:rPr>
              <a:t>Where care visits from providers are poorly coordinated, care needs are not met, or there are specific concerns about the conduct of providers put in place by ECC, complaints will be logged as relating to </a:t>
            </a:r>
            <a:r>
              <a:rPr lang="en-GB" sz="1400" b="1" dirty="0">
                <a:solidFill>
                  <a:srgbClr val="000000"/>
                </a:solidFill>
                <a:latin typeface="Calibri"/>
              </a:rPr>
              <a:t>Care Provider/Service Delivery and Oversight.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36" name="Chart 35">
            <a:extLst>
              <a:ext uri="{FF2B5EF4-FFF2-40B4-BE49-F238E27FC236}">
                <a16:creationId xmlns:a16="http://schemas.microsoft.com/office/drawing/2014/main" id="{60580F0C-58D7-4DBA-A92D-A367D3547674}"/>
              </a:ext>
            </a:extLst>
          </p:cNvPr>
          <p:cNvGraphicFramePr>
            <a:graphicFrameLocks/>
          </p:cNvGraphicFramePr>
          <p:nvPr/>
        </p:nvGraphicFramePr>
        <p:xfrm>
          <a:off x="529379" y="2462163"/>
          <a:ext cx="4608229" cy="373434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3DD30CE1-D692-C843-D79B-84F89A31025F}"/>
              </a:ext>
            </a:extLst>
          </p:cNvPr>
          <p:cNvSpPr/>
          <p:nvPr/>
        </p:nvSpPr>
        <p:spPr>
          <a:xfrm>
            <a:off x="278288" y="971996"/>
            <a:ext cx="11470119" cy="1149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ASC uses complaints data to provide service assurance and improvement.  </a:t>
            </a:r>
            <a:r>
              <a:rPr lang="en-GB" sz="1600" dirty="0">
                <a:solidFill>
                  <a:srgbClr val="000000"/>
                </a:solidFill>
                <a:latin typeface="Calibri"/>
              </a:rPr>
              <a:t>Working with our Corporate colleagues in the Complaints and Compliance Service, we regularly analysis the volume and nature of complaints. The below table is taken from recent analysis of complaints received and resolved in quarter 4 of 2025/26.  </a:t>
            </a:r>
          </a:p>
        </p:txBody>
      </p:sp>
      <p:sp>
        <p:nvSpPr>
          <p:cNvPr id="4" name="Rectangle 3">
            <a:extLst>
              <a:ext uri="{FF2B5EF4-FFF2-40B4-BE49-F238E27FC236}">
                <a16:creationId xmlns:a16="http://schemas.microsoft.com/office/drawing/2014/main" id="{84692AA1-0D3E-50F7-63F3-A472C366D632}"/>
              </a:ext>
            </a:extLst>
          </p:cNvPr>
          <p:cNvSpPr/>
          <p:nvPr/>
        </p:nvSpPr>
        <p:spPr>
          <a:xfrm>
            <a:off x="10037208" y="87620"/>
            <a:ext cx="2154792" cy="283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*Based on refreshed May extract of the </a:t>
            </a:r>
            <a:r>
              <a:rPr kumimoji="0" lang="en-GB" sz="1000" b="0" i="0" u="none" strike="noStrike" kern="1200" cap="none" spc="0" normalizeH="0" baseline="0" noProof="0">
                <a:ln>
                  <a:noFill/>
                </a:ln>
                <a:solidFill>
                  <a:srgbClr val="000000"/>
                </a:solidFill>
                <a:effectLst/>
                <a:uLnTx/>
                <a:uFillTx/>
                <a:latin typeface="Calibri"/>
                <a:ea typeface="+mn-ea"/>
                <a:cs typeface="+mn-cs"/>
              </a:rPr>
              <a:t>Q4 complaints data</a:t>
            </a:r>
            <a:r>
              <a:rPr kumimoji="0" lang="en-GB" sz="10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 name="TextBox 2">
            <a:extLst>
              <a:ext uri="{FF2B5EF4-FFF2-40B4-BE49-F238E27FC236}">
                <a16:creationId xmlns:a16="http://schemas.microsoft.com/office/drawing/2014/main" id="{5A644F5D-18ED-67E4-F4BA-65950176F929}"/>
              </a:ext>
            </a:extLst>
          </p:cNvPr>
          <p:cNvSpPr txBox="1"/>
          <p:nvPr/>
        </p:nvSpPr>
        <p:spPr>
          <a:xfrm>
            <a:off x="0" y="0"/>
            <a:ext cx="12192000" cy="884377"/>
          </a:xfrm>
          <a:prstGeom prst="rect">
            <a:avLst/>
          </a:prstGeom>
          <a:solidFill>
            <a:srgbClr val="E40037"/>
          </a:solidFill>
        </p:spPr>
        <p:txBody>
          <a:bodyPr wrap="square" rtlCol="0" anchor="ctr">
            <a:noAutofit/>
          </a:bodyPr>
          <a:lstStyle>
            <a:defPPr>
              <a:defRPr lang="en-US"/>
            </a:defPPr>
            <a:lvl2pPr marR="0" lvl="1"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white"/>
                </a:solidFill>
                <a:effectLst/>
                <a:uLnTx/>
                <a:uFillTx/>
                <a:latin typeface="Calibri"/>
                <a:cs typeface="Arial" panose="020B0604020202020204" pitchFamily="34" charset="0"/>
              </a:defRPr>
            </a:lvl2pPr>
          </a:lstStyle>
          <a:p>
            <a:pPr lvl="1"/>
            <a:r>
              <a:rPr lang="en-GB" dirty="0"/>
              <a:t>Why do people complain?</a:t>
            </a:r>
          </a:p>
        </p:txBody>
      </p:sp>
    </p:spTree>
    <p:extLst>
      <p:ext uri="{BB962C8B-B14F-4D97-AF65-F5344CB8AC3E}">
        <p14:creationId xmlns:p14="http://schemas.microsoft.com/office/powerpoint/2010/main" val="172997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9A6E-6013-F7EC-991C-96EE447E0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D4749-EC01-5389-A49C-A89C979CD831}"/>
              </a:ext>
            </a:extLst>
          </p:cNvPr>
          <p:cNvSpPr>
            <a:spLocks noGrp="1"/>
          </p:cNvSpPr>
          <p:nvPr>
            <p:ph type="title"/>
          </p:nvPr>
        </p:nvSpPr>
        <p:spPr>
          <a:xfrm>
            <a:off x="540000" y="1494000"/>
            <a:ext cx="10112760" cy="1310400"/>
          </a:xfrm>
        </p:spPr>
        <p:txBody>
          <a:bodyPr/>
          <a:lstStyle/>
          <a:p>
            <a:r>
              <a:rPr lang="en-GB" sz="6000" dirty="0"/>
              <a:t>Care Quality Commission Assurance 2025</a:t>
            </a:r>
            <a:endParaRPr lang="en-GB" dirty="0"/>
          </a:p>
        </p:txBody>
      </p:sp>
      <p:pic>
        <p:nvPicPr>
          <p:cNvPr id="3" name="Picture 2">
            <a:extLst>
              <a:ext uri="{FF2B5EF4-FFF2-40B4-BE49-F238E27FC236}">
                <a16:creationId xmlns:a16="http://schemas.microsoft.com/office/drawing/2014/main" id="{61AA385F-3DFB-F78C-76E4-31F83C911418}"/>
              </a:ext>
            </a:extLst>
          </p:cNvPr>
          <p:cNvPicPr>
            <a:picLocks noChangeAspect="1"/>
          </p:cNvPicPr>
          <p:nvPr/>
        </p:nvPicPr>
        <p:blipFill>
          <a:blip r:embed="rId2"/>
          <a:stretch>
            <a:fillRect/>
          </a:stretch>
        </p:blipFill>
        <p:spPr>
          <a:xfrm>
            <a:off x="499809" y="5414076"/>
            <a:ext cx="1438781" cy="993734"/>
          </a:xfrm>
          <a:prstGeom prst="rect">
            <a:avLst/>
          </a:prstGeom>
        </p:spPr>
      </p:pic>
    </p:spTree>
    <p:extLst>
      <p:ext uri="{BB962C8B-B14F-4D97-AF65-F5344CB8AC3E}">
        <p14:creationId xmlns:p14="http://schemas.microsoft.com/office/powerpoint/2010/main" val="140907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37D235-F963-1519-B95D-9B52775ACDDE}"/>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Essex is rated “Good” by CQC</a:t>
            </a:r>
          </a:p>
        </p:txBody>
      </p:sp>
      <p:sp>
        <p:nvSpPr>
          <p:cNvPr id="5" name="Rectangle: Rounded Corners 4">
            <a:extLst>
              <a:ext uri="{FF2B5EF4-FFF2-40B4-BE49-F238E27FC236}">
                <a16:creationId xmlns:a16="http://schemas.microsoft.com/office/drawing/2014/main" id="{425C665E-3558-1529-0BFB-09E47027AA8E}"/>
              </a:ext>
            </a:extLst>
          </p:cNvPr>
          <p:cNvSpPr/>
          <p:nvPr/>
        </p:nvSpPr>
        <p:spPr>
          <a:xfrm>
            <a:off x="311035" y="1225009"/>
            <a:ext cx="11569929" cy="167378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94722F7-CC63-83F2-AC68-01C6786348A0}"/>
              </a:ext>
            </a:extLst>
          </p:cNvPr>
          <p:cNvSpPr txBox="1"/>
          <p:nvPr/>
        </p:nvSpPr>
        <p:spPr>
          <a:xfrm>
            <a:off x="401241" y="1393126"/>
            <a:ext cx="10883934" cy="1323439"/>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a:cs typeface="+mn-cs"/>
              </a:rPr>
              <a:t>“The local authority had good structure and processes in place to enable people to be </a:t>
            </a:r>
            <a:r>
              <a:rPr kumimoji="0" lang="en-GB" sz="1600" b="1" i="0" u="none" strike="noStrike" kern="1200" cap="none" spc="0" normalizeH="0" baseline="0" noProof="0">
                <a:ln>
                  <a:noFill/>
                </a:ln>
                <a:solidFill>
                  <a:srgbClr val="000000"/>
                </a:solidFill>
                <a:effectLst/>
                <a:uLnTx/>
                <a:uFillTx/>
                <a:ea typeface="MS PGothic"/>
                <a:cs typeface="+mn-cs"/>
              </a:rPr>
              <a:t>supported successfully</a:t>
            </a:r>
            <a:r>
              <a:rPr kumimoji="0" lang="en-GB" sz="1600" b="0" i="0" u="none" strike="noStrike" kern="1200" cap="none" spc="0" normalizeH="0" baseline="0" noProof="0">
                <a:ln>
                  <a:noFill/>
                </a:ln>
                <a:solidFill>
                  <a:srgbClr val="000000"/>
                </a:solidFill>
                <a:effectLst/>
                <a:uLnTx/>
                <a:uFillTx/>
                <a:ea typeface="MS PGothic"/>
                <a:cs typeface="+mn-cs"/>
              </a:rPr>
              <a:t>, and support people </a:t>
            </a:r>
            <a:r>
              <a:rPr kumimoji="0" lang="en-GB" sz="1600" b="1" i="0" u="none" strike="noStrike" kern="1200" cap="none" spc="0" normalizeH="0" baseline="0" noProof="0">
                <a:ln>
                  <a:noFill/>
                </a:ln>
                <a:solidFill>
                  <a:srgbClr val="000000"/>
                </a:solidFill>
                <a:effectLst/>
                <a:uLnTx/>
                <a:uFillTx/>
                <a:ea typeface="MS PGothic"/>
                <a:cs typeface="+mn-cs"/>
              </a:rPr>
              <a:t>to remain independent and live healthy lives. </a:t>
            </a:r>
          </a:p>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a:cs typeface="+mn-cs"/>
              </a:rPr>
              <a:t>The workforce was </a:t>
            </a:r>
            <a:r>
              <a:rPr kumimoji="0" lang="en-GB" sz="1600" b="1" i="0" u="none" strike="noStrike" kern="1200" cap="none" spc="0" normalizeH="0" baseline="0" noProof="0">
                <a:ln>
                  <a:noFill/>
                </a:ln>
                <a:solidFill>
                  <a:srgbClr val="000000"/>
                </a:solidFill>
                <a:effectLst/>
                <a:uLnTx/>
                <a:uFillTx/>
                <a:ea typeface="MS PGothic"/>
                <a:cs typeface="+mn-cs"/>
              </a:rPr>
              <a:t>passionate about supporting people to achieve these outcomes</a:t>
            </a:r>
            <a:r>
              <a:rPr kumimoji="0" lang="en-GB" sz="1600" b="0" i="0" u="none" strike="noStrike" kern="1200" cap="none" spc="0" normalizeH="0" baseline="0" noProof="0">
                <a:ln>
                  <a:noFill/>
                </a:ln>
                <a:solidFill>
                  <a:srgbClr val="000000"/>
                </a:solidFill>
                <a:effectLst/>
                <a:uLnTx/>
                <a:uFillTx/>
                <a:ea typeface="MS PGothic"/>
                <a:cs typeface="+mn-cs"/>
              </a:rPr>
              <a:t> and the local authority had </a:t>
            </a:r>
            <a:r>
              <a:rPr kumimoji="0" lang="en-GB" sz="1600" b="1" i="0" u="none" strike="noStrike" kern="1200" cap="none" spc="0" normalizeH="0" baseline="0" noProof="0">
                <a:ln>
                  <a:noFill/>
                </a:ln>
                <a:solidFill>
                  <a:srgbClr val="000000"/>
                </a:solidFill>
                <a:effectLst/>
                <a:uLnTx/>
                <a:uFillTx/>
                <a:ea typeface="MS PGothic"/>
                <a:cs typeface="+mn-cs"/>
              </a:rPr>
              <a:t>good knowledge </a:t>
            </a:r>
            <a:r>
              <a:rPr kumimoji="0" lang="en-GB" sz="1600" b="0" i="0" u="none" strike="noStrike" kern="1200" cap="none" spc="0" normalizeH="0" baseline="0" noProof="0">
                <a:ln>
                  <a:noFill/>
                </a:ln>
                <a:solidFill>
                  <a:srgbClr val="000000"/>
                </a:solidFill>
                <a:effectLst/>
                <a:uLnTx/>
                <a:uFillTx/>
                <a:ea typeface="MS PGothic"/>
                <a:cs typeface="+mn-cs"/>
              </a:rPr>
              <a:t>of their area, the people living there and the demographics”</a:t>
            </a:r>
          </a:p>
        </p:txBody>
      </p:sp>
      <p:sp>
        <p:nvSpPr>
          <p:cNvPr id="7" name="TextBox 6">
            <a:extLst>
              <a:ext uri="{FF2B5EF4-FFF2-40B4-BE49-F238E27FC236}">
                <a16:creationId xmlns:a16="http://schemas.microsoft.com/office/drawing/2014/main" id="{43248DBB-4ACC-B992-262D-99AE96508CD8}"/>
              </a:ext>
            </a:extLst>
          </p:cNvPr>
          <p:cNvSpPr txBox="1"/>
          <p:nvPr/>
        </p:nvSpPr>
        <p:spPr>
          <a:xfrm>
            <a:off x="8018108" y="3346352"/>
            <a:ext cx="3267067" cy="2553891"/>
          </a:xfrm>
          <a:prstGeom prst="roundRect">
            <a:avLst/>
          </a:prstGeom>
          <a:solidFill>
            <a:schemeClr val="bg1"/>
          </a:solidFill>
          <a:ln w="28575">
            <a:solidFill>
              <a:srgbClr val="E40037"/>
            </a:solidFill>
            <a:prstDash val="lgDash"/>
          </a:ln>
          <a:effectLst/>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121 Local Authorities Adult Social Care services have had published reports as of the 15th of May 2026</a:t>
            </a:r>
            <a:r>
              <a:rPr kumimoji="0" lang="en-GB" sz="1600" b="0" i="0" u="none" strike="noStrike" kern="1200" cap="none" spc="0" normalizeH="0" baseline="0" noProof="0">
                <a:ln>
                  <a:noFill/>
                </a:ln>
                <a:solidFill>
                  <a:srgbClr val="000000"/>
                </a:solidFill>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a:p>
            <a:pPr lvl="0" algn="ctr">
              <a:defRPr/>
            </a:pPr>
            <a:r>
              <a:rPr lang="en-GB" sz="1600" b="1">
                <a:solidFill>
                  <a:srgbClr val="000000"/>
                </a:solidFill>
              </a:rPr>
              <a:t>Essex’s score of 73 </a:t>
            </a:r>
            <a:r>
              <a:rPr lang="en-GB" sz="1600">
                <a:solidFill>
                  <a:srgbClr val="000000"/>
                </a:solidFill>
              </a:rPr>
              <a:t>shows a strong performance position, which is </a:t>
            </a:r>
            <a:r>
              <a:rPr lang="en-GB" sz="1600" b="1">
                <a:solidFill>
                  <a:srgbClr val="000000"/>
                </a:solidFill>
              </a:rPr>
              <a:t>within the top quartile </a:t>
            </a:r>
            <a:r>
              <a:rPr lang="en-GB" sz="1600">
                <a:solidFill>
                  <a:srgbClr val="000000"/>
                </a:solidFill>
              </a:rPr>
              <a:t>of all assessed councils.</a:t>
            </a:r>
          </a:p>
        </p:txBody>
      </p:sp>
      <p:pic>
        <p:nvPicPr>
          <p:cNvPr id="2" name="Picture 1">
            <a:extLst>
              <a:ext uri="{FF2B5EF4-FFF2-40B4-BE49-F238E27FC236}">
                <a16:creationId xmlns:a16="http://schemas.microsoft.com/office/drawing/2014/main" id="{89EC0C82-C250-1131-61F4-C28DCEB18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02" y="3148828"/>
            <a:ext cx="5996748" cy="3514335"/>
          </a:xfrm>
          <a:prstGeom prst="rect">
            <a:avLst/>
          </a:prstGeom>
        </p:spPr>
      </p:pic>
      <p:pic>
        <p:nvPicPr>
          <p:cNvPr id="8" name="Picture 7">
            <a:extLst>
              <a:ext uri="{FF2B5EF4-FFF2-40B4-BE49-F238E27FC236}">
                <a16:creationId xmlns:a16="http://schemas.microsoft.com/office/drawing/2014/main" id="{CBBF165C-BE76-3B72-2373-E08C295F2692}"/>
              </a:ext>
            </a:extLst>
          </p:cNvPr>
          <p:cNvPicPr>
            <a:picLocks noChangeAspect="1"/>
          </p:cNvPicPr>
          <p:nvPr/>
        </p:nvPicPr>
        <p:blipFill>
          <a:blip r:embed="rId3"/>
          <a:stretch>
            <a:fillRect/>
          </a:stretch>
        </p:blipFill>
        <p:spPr>
          <a:xfrm>
            <a:off x="10927079" y="196183"/>
            <a:ext cx="953885" cy="658827"/>
          </a:xfrm>
          <a:prstGeom prst="rect">
            <a:avLst/>
          </a:prstGeom>
        </p:spPr>
      </p:pic>
      <p:sp>
        <p:nvSpPr>
          <p:cNvPr id="3" name="TextBox 2">
            <a:extLst>
              <a:ext uri="{FF2B5EF4-FFF2-40B4-BE49-F238E27FC236}">
                <a16:creationId xmlns:a16="http://schemas.microsoft.com/office/drawing/2014/main" id="{7F7727BF-306C-1E47-5F8C-D2A862797EA6}"/>
              </a:ext>
            </a:extLst>
          </p:cNvPr>
          <p:cNvSpPr txBox="1"/>
          <p:nvPr/>
        </p:nvSpPr>
        <p:spPr>
          <a:xfrm>
            <a:off x="8018108" y="6139543"/>
            <a:ext cx="3575178" cy="424543"/>
          </a:xfrm>
          <a:prstGeom prst="rect">
            <a:avLst/>
          </a:prstGeom>
          <a:noFill/>
        </p:spPr>
        <p:txBody>
          <a:bodyPr wrap="square" lIns="0" tIns="0" rIns="0" bIns="0" rtlCol="0">
            <a:noAutofit/>
          </a:bodyPr>
          <a:lstStyle/>
          <a:p>
            <a:pPr algn="l">
              <a:spcAft>
                <a:spcPts val="1134"/>
              </a:spcAft>
            </a:pPr>
            <a:r>
              <a:rPr lang="en-GB" sz="1500"/>
              <a:t>You can read the full report </a:t>
            </a:r>
            <a:r>
              <a:rPr lang="en-GB" sz="1500">
                <a:hlinkClick r:id="rId4"/>
              </a:rPr>
              <a:t>here</a:t>
            </a:r>
            <a:r>
              <a:rPr lang="en-GB" sz="1500"/>
              <a:t>.</a:t>
            </a:r>
          </a:p>
        </p:txBody>
      </p:sp>
    </p:spTree>
    <p:extLst>
      <p:ext uri="{BB962C8B-B14F-4D97-AF65-F5344CB8AC3E}">
        <p14:creationId xmlns:p14="http://schemas.microsoft.com/office/powerpoint/2010/main" val="291740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5F44D3-6464-49CE-B6BC-34C18A820250}"/>
              </a:ext>
            </a:extLst>
          </p:cNvPr>
          <p:cNvSpPr txBox="1"/>
          <p:nvPr/>
        </p:nvSpPr>
        <p:spPr>
          <a:xfrm>
            <a:off x="587473" y="1303518"/>
            <a:ext cx="11053631"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mn-cs"/>
              </a:rPr>
              <a:t>Adult social care</a:t>
            </a:r>
            <a:r>
              <a:rPr kumimoji="0" lang="en-GB" sz="1600" b="0" i="0" u="none" strike="noStrike" kern="1200" cap="none" spc="0" normalizeH="0" baseline="0" noProof="0" dirty="0">
                <a:ln>
                  <a:noFill/>
                </a:ln>
                <a:solidFill>
                  <a:srgbClr val="000000"/>
                </a:solidFill>
                <a:effectLst/>
                <a:uLnTx/>
                <a:uFillTx/>
                <a:latin typeface="Calibri"/>
                <a:ea typeface="+mn-ea"/>
                <a:cs typeface="+mn-cs"/>
              </a:rPr>
              <a:t> covers social work, personal care and practical support for adults over 18 years old with a physical disability, a learning disability and/ or autism, or physical or mental illness as well as support for their family 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Adults who cannot perform some </a:t>
            </a:r>
            <a:r>
              <a:rPr kumimoji="0" lang="en-GB" sz="1600" b="1" i="0" u="none" strike="noStrike" kern="1200" cap="none" spc="0" normalizeH="0" baseline="0" noProof="0" dirty="0">
                <a:ln>
                  <a:noFill/>
                </a:ln>
                <a:solidFill>
                  <a:srgbClr val="000000"/>
                </a:solidFill>
                <a:effectLst/>
                <a:uLnTx/>
                <a:uFillTx/>
                <a:latin typeface="Calibri"/>
                <a:ea typeface="+mn-ea"/>
                <a:cs typeface="+mn-cs"/>
              </a:rPr>
              <a:t>activities of daily living</a:t>
            </a:r>
            <a:r>
              <a:rPr kumimoji="0" lang="en-GB" sz="1600" b="0" i="0" u="none" strike="noStrike" kern="1200" cap="none" spc="0" normalizeH="0" baseline="0" noProof="0" dirty="0">
                <a:ln>
                  <a:noFill/>
                </a:ln>
                <a:solidFill>
                  <a:srgbClr val="000000"/>
                </a:solidFill>
                <a:effectLst/>
                <a:uLnTx/>
                <a:uFillTx/>
                <a:latin typeface="Calibri"/>
                <a:ea typeface="+mn-ea"/>
                <a:cs typeface="+mn-cs"/>
              </a:rPr>
              <a:t> such as washing, dressing, cooking, or shopping without support have care needs.  These needs are often multiple and interrelated with other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Despite the typical focus in public debate on older people, adult social care is much broader – indeed, ECC spends more on working age adults than we do on older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Calibri"/>
                <a:ea typeface="+mn-ea"/>
                <a:cs typeface="+mn-cs"/>
              </a:rPr>
              <a:t>People may need help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Calibri"/>
                <a:ea typeface="+mn-ea"/>
                <a:cs typeface="+mn-cs"/>
              </a:rPr>
              <a:t>People’s needs may be met through: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E4BA1682-DBEE-1D66-9BFC-1A6745B5D30A}"/>
              </a:ext>
            </a:extLst>
          </p:cNvPr>
          <p:cNvGrpSpPr/>
          <p:nvPr/>
        </p:nvGrpSpPr>
        <p:grpSpPr>
          <a:xfrm>
            <a:off x="614904" y="4385132"/>
            <a:ext cx="11071128" cy="762940"/>
            <a:chOff x="769416" y="2860437"/>
            <a:chExt cx="10829617" cy="936000"/>
          </a:xfrm>
          <a:solidFill>
            <a:srgbClr val="E40037"/>
          </a:solidFill>
        </p:grpSpPr>
        <p:sp>
          <p:nvSpPr>
            <p:cNvPr id="3" name="Rectangle 2">
              <a:extLst>
                <a:ext uri="{FF2B5EF4-FFF2-40B4-BE49-F238E27FC236}">
                  <a16:creationId xmlns:a16="http://schemas.microsoft.com/office/drawing/2014/main" id="{432FB143-539A-362A-4894-0903595443C6}"/>
                </a:ext>
              </a:extLst>
            </p:cNvPr>
            <p:cNvSpPr/>
            <p:nvPr/>
          </p:nvSpPr>
          <p:spPr>
            <a:xfrm>
              <a:off x="769416"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Personal care or nutrition</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E69F124-5057-8F6A-8244-AFF1A6614F25}"/>
                </a:ext>
              </a:extLst>
            </p:cNvPr>
            <p:cNvSpPr/>
            <p:nvPr/>
          </p:nvSpPr>
          <p:spPr>
            <a:xfrm>
              <a:off x="6226985"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Participation in work, education or volunteering</a:t>
              </a:r>
            </a:p>
          </p:txBody>
        </p:sp>
        <p:sp>
          <p:nvSpPr>
            <p:cNvPr id="7" name="Rectangle 6">
              <a:extLst>
                <a:ext uri="{FF2B5EF4-FFF2-40B4-BE49-F238E27FC236}">
                  <a16:creationId xmlns:a16="http://schemas.microsoft.com/office/drawing/2014/main" id="{35F6F78A-1FF6-2ECD-8328-9A996ADA6BF2}"/>
                </a:ext>
              </a:extLst>
            </p:cNvPr>
            <p:cNvSpPr/>
            <p:nvPr/>
          </p:nvSpPr>
          <p:spPr>
            <a:xfrm>
              <a:off x="4404630"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Maintaining family or personal relationships</a:t>
              </a: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DB3E60-BD93-1494-E9DD-732381EB0607}"/>
                </a:ext>
              </a:extLst>
            </p:cNvPr>
            <p:cNvSpPr/>
            <p:nvPr/>
          </p:nvSpPr>
          <p:spPr>
            <a:xfrm>
              <a:off x="2601090"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Keeping their home safe and clean</a:t>
              </a: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3060E14-A4DA-EBC9-C5D5-61D9DDC6D2DD}"/>
                </a:ext>
              </a:extLst>
            </p:cNvPr>
            <p:cNvSpPr/>
            <p:nvPr/>
          </p:nvSpPr>
          <p:spPr>
            <a:xfrm>
              <a:off x="9871033"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Caring responsibilities</a:t>
              </a:r>
            </a:p>
          </p:txBody>
        </p:sp>
        <p:sp>
          <p:nvSpPr>
            <p:cNvPr id="10" name="Rectangle 9">
              <a:extLst>
                <a:ext uri="{FF2B5EF4-FFF2-40B4-BE49-F238E27FC236}">
                  <a16:creationId xmlns:a16="http://schemas.microsoft.com/office/drawing/2014/main" id="{2C374E01-F150-4C53-0593-A69622ACC8A8}"/>
                </a:ext>
              </a:extLst>
            </p:cNvPr>
            <p:cNvSpPr/>
            <p:nvPr/>
          </p:nvSpPr>
          <p:spPr>
            <a:xfrm>
              <a:off x="8039932" y="2860437"/>
              <a:ext cx="1728000" cy="936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Using community services including public transport</a:t>
              </a:r>
            </a:p>
          </p:txBody>
        </p:sp>
      </p:grpSp>
      <p:grpSp>
        <p:nvGrpSpPr>
          <p:cNvPr id="11" name="Group 10">
            <a:extLst>
              <a:ext uri="{FF2B5EF4-FFF2-40B4-BE49-F238E27FC236}">
                <a16:creationId xmlns:a16="http://schemas.microsoft.com/office/drawing/2014/main" id="{DB361FA6-50C0-4357-B4DF-299A6B4DC27D}"/>
              </a:ext>
            </a:extLst>
          </p:cNvPr>
          <p:cNvGrpSpPr/>
          <p:nvPr/>
        </p:nvGrpSpPr>
        <p:grpSpPr>
          <a:xfrm>
            <a:off x="614904" y="5633467"/>
            <a:ext cx="11071127" cy="840485"/>
            <a:chOff x="-88925" y="4598186"/>
            <a:chExt cx="10738872" cy="618897"/>
          </a:xfrm>
        </p:grpSpPr>
        <p:sp>
          <p:nvSpPr>
            <p:cNvPr id="12" name="Rectangle 11">
              <a:extLst>
                <a:ext uri="{FF2B5EF4-FFF2-40B4-BE49-F238E27FC236}">
                  <a16:creationId xmlns:a16="http://schemas.microsoft.com/office/drawing/2014/main" id="{946786DE-65E2-24B2-F272-D8523BBF4C46}"/>
                </a:ext>
              </a:extLst>
            </p:cNvPr>
            <p:cNvSpPr/>
            <p:nvPr/>
          </p:nvSpPr>
          <p:spPr>
            <a:xfrm>
              <a:off x="-88925" y="4600637"/>
              <a:ext cx="1728000" cy="616446"/>
            </a:xfrm>
            <a:prstGeom prst="roundRect">
              <a:avLst/>
            </a:prstGeom>
            <a:solidFill>
              <a:srgbClr val="C846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Care &amp; support from family, friends or neighbours.</a:t>
              </a:r>
            </a:p>
          </p:txBody>
        </p:sp>
        <p:sp>
          <p:nvSpPr>
            <p:cNvPr id="13" name="Rectangle 12">
              <a:extLst>
                <a:ext uri="{FF2B5EF4-FFF2-40B4-BE49-F238E27FC236}">
                  <a16:creationId xmlns:a16="http://schemas.microsoft.com/office/drawing/2014/main" id="{EA7EAFBC-9E32-495D-DDAF-9635BFEADF4F}"/>
                </a:ext>
              </a:extLst>
            </p:cNvPr>
            <p:cNvSpPr/>
            <p:nvPr/>
          </p:nvSpPr>
          <p:spPr>
            <a:xfrm>
              <a:off x="1714527" y="4600637"/>
              <a:ext cx="4712063" cy="616446"/>
            </a:xfrm>
            <a:prstGeom prst="roundRect">
              <a:avLst/>
            </a:prstGeom>
            <a:solidFill>
              <a:srgbClr val="E9713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Local authority commissioned social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These are means-tested. Following financial assessment, the person may be asked to pay some or all of their care costs.</a:t>
              </a:r>
            </a:p>
          </p:txBody>
        </p:sp>
        <p:sp>
          <p:nvSpPr>
            <p:cNvPr id="14" name="Rectangle 13">
              <a:extLst>
                <a:ext uri="{FF2B5EF4-FFF2-40B4-BE49-F238E27FC236}">
                  <a16:creationId xmlns:a16="http://schemas.microsoft.com/office/drawing/2014/main" id="{0553A747-C889-A195-BC54-C915C208D411}"/>
                </a:ext>
              </a:extLst>
            </p:cNvPr>
            <p:cNvSpPr/>
            <p:nvPr/>
          </p:nvSpPr>
          <p:spPr>
            <a:xfrm>
              <a:off x="6502042" y="4603087"/>
              <a:ext cx="2351105" cy="611545"/>
            </a:xfrm>
            <a:prstGeom prst="roundRect">
              <a:avLst/>
            </a:prstGeom>
            <a:solidFill>
              <a:srgbClr val="3A7D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Private care services and support paid for by the adult themselves. (Self-funded) </a:t>
              </a:r>
            </a:p>
          </p:txBody>
        </p:sp>
        <p:sp>
          <p:nvSpPr>
            <p:cNvPr id="15" name="Rectangle 14">
              <a:extLst>
                <a:ext uri="{FF2B5EF4-FFF2-40B4-BE49-F238E27FC236}">
                  <a16:creationId xmlns:a16="http://schemas.microsoft.com/office/drawing/2014/main" id="{21494BDD-7F83-2937-9AE7-16978A098684}"/>
                </a:ext>
              </a:extLst>
            </p:cNvPr>
            <p:cNvSpPr/>
            <p:nvPr/>
          </p:nvSpPr>
          <p:spPr>
            <a:xfrm>
              <a:off x="8928025" y="4598186"/>
              <a:ext cx="1721922" cy="616446"/>
            </a:xfrm>
            <a:prstGeom prst="roundRect">
              <a:avLst/>
            </a:prstGeom>
            <a:solidFill>
              <a:srgbClr val="4179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Voluntary and community services</a:t>
              </a:r>
            </a:p>
          </p:txBody>
        </p:sp>
      </p:grpSp>
      <p:sp>
        <p:nvSpPr>
          <p:cNvPr id="16" name="TextBox 15">
            <a:extLst>
              <a:ext uri="{FF2B5EF4-FFF2-40B4-BE49-F238E27FC236}">
                <a16:creationId xmlns:a16="http://schemas.microsoft.com/office/drawing/2014/main" id="{BC0D423F-E5E9-3C05-AC26-706E264113DB}"/>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What is Adult Social Care?</a:t>
            </a:r>
          </a:p>
        </p:txBody>
      </p:sp>
    </p:spTree>
    <p:extLst>
      <p:ext uri="{BB962C8B-B14F-4D97-AF65-F5344CB8AC3E}">
        <p14:creationId xmlns:p14="http://schemas.microsoft.com/office/powerpoint/2010/main" val="73826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964B-0BDD-DEE0-FAF5-B288BB7AB93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95C1BAC-B333-6F8D-7F93-3C90F5D79170}"/>
              </a:ext>
            </a:extLst>
          </p:cNvPr>
          <p:cNvSpPr txBox="1"/>
          <p:nvPr/>
        </p:nvSpPr>
        <p:spPr>
          <a:xfrm>
            <a:off x="371600" y="2590009"/>
            <a:ext cx="3570353" cy="3966969"/>
          </a:xfrm>
          <a:prstGeom prst="roundRect">
            <a:avLst>
              <a:gd name="adj" fmla="val 9002"/>
            </a:avLst>
          </a:prstGeom>
          <a:solidFill>
            <a:srgbClr val="E5F3EE"/>
          </a:solidFill>
        </p:spPr>
        <p:txBody>
          <a:bodyPr wrap="square" lIns="108000" tIns="756000" rIns="108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S PGothic" pitchFamily="34" charset="-128"/>
                <a:cs typeface="+mn-cs"/>
              </a:rPr>
              <a:t>Person-centred, focussed on early help, prevention and reablement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pitchFamily="34" charset="-128"/>
                <a:cs typeface="+mn-cs"/>
              </a:rPr>
              <a:t>Peoples wishes were taken in to account including good access to advocacy.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pitchFamily="34" charset="-128"/>
                <a:cs typeface="+mn-cs"/>
              </a:rPr>
              <a:t>Positive hospital discharge outcomes, enabling return home or to community settings.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ea typeface="MS PGothic" pitchFamily="34" charset="-128"/>
                <a:cs typeface="+mn-cs"/>
              </a:rPr>
              <a:t>Understanding needs in communities to support outcomes for people.</a:t>
            </a:r>
          </a:p>
        </p:txBody>
      </p:sp>
      <p:grpSp>
        <p:nvGrpSpPr>
          <p:cNvPr id="11" name="Group 10">
            <a:extLst>
              <a:ext uri="{FF2B5EF4-FFF2-40B4-BE49-F238E27FC236}">
                <a16:creationId xmlns:a16="http://schemas.microsoft.com/office/drawing/2014/main" id="{D6162DB5-EB73-9AB8-D445-DB580CFF29FE}"/>
              </a:ext>
            </a:extLst>
          </p:cNvPr>
          <p:cNvGrpSpPr/>
          <p:nvPr/>
        </p:nvGrpSpPr>
        <p:grpSpPr>
          <a:xfrm>
            <a:off x="1526776" y="1977002"/>
            <a:ext cx="1260000" cy="1260000"/>
            <a:chOff x="1613050" y="1761684"/>
            <a:chExt cx="1710000" cy="1710000"/>
          </a:xfrm>
        </p:grpSpPr>
        <p:sp>
          <p:nvSpPr>
            <p:cNvPr id="3" name="Oval 2">
              <a:extLst>
                <a:ext uri="{FF2B5EF4-FFF2-40B4-BE49-F238E27FC236}">
                  <a16:creationId xmlns:a16="http://schemas.microsoft.com/office/drawing/2014/main" id="{BA78503A-E729-0EC5-C867-6E303E178D33}"/>
                </a:ext>
              </a:extLst>
            </p:cNvPr>
            <p:cNvSpPr/>
            <p:nvPr/>
          </p:nvSpPr>
          <p:spPr>
            <a:xfrm>
              <a:off x="1613050" y="1761684"/>
              <a:ext cx="1710000" cy="1710000"/>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srgbClr val="C84674"/>
                </a:solidFill>
                <a:effectLst/>
                <a:uLnTx/>
                <a:uFillTx/>
                <a:ea typeface="+mn-ea"/>
                <a:cs typeface="+mn-cs"/>
              </a:endParaRPr>
            </a:p>
          </p:txBody>
        </p:sp>
        <p:pic>
          <p:nvPicPr>
            <p:cNvPr id="36" name="Graphic 35" descr="Heart with solid fill">
              <a:extLst>
                <a:ext uri="{FF2B5EF4-FFF2-40B4-BE49-F238E27FC236}">
                  <a16:creationId xmlns:a16="http://schemas.microsoft.com/office/drawing/2014/main" id="{09FCC081-3295-4BBA-F077-7E7391BBABB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68354" y="1981608"/>
              <a:ext cx="1410816" cy="1410816"/>
            </a:xfrm>
            <a:prstGeom prst="rect">
              <a:avLst/>
            </a:prstGeom>
          </p:spPr>
        </p:pic>
        <p:pic>
          <p:nvPicPr>
            <p:cNvPr id="38" name="Graphic 37" descr="User with solid fill">
              <a:extLst>
                <a:ext uri="{FF2B5EF4-FFF2-40B4-BE49-F238E27FC236}">
                  <a16:creationId xmlns:a16="http://schemas.microsoft.com/office/drawing/2014/main" id="{35BAC031-F3BE-0F5B-8C02-DAE4C18E099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44876" y="2338134"/>
              <a:ext cx="646348" cy="646348"/>
            </a:xfrm>
            <a:prstGeom prst="rect">
              <a:avLst/>
            </a:prstGeom>
          </p:spPr>
        </p:pic>
      </p:grpSp>
      <p:sp>
        <p:nvSpPr>
          <p:cNvPr id="5" name="TextBox 4">
            <a:extLst>
              <a:ext uri="{FF2B5EF4-FFF2-40B4-BE49-F238E27FC236}">
                <a16:creationId xmlns:a16="http://schemas.microsoft.com/office/drawing/2014/main" id="{71F941BA-6AB6-9F20-C4F8-D9A2D25A9980}"/>
              </a:ext>
            </a:extLst>
          </p:cNvPr>
          <p:cNvSpPr txBox="1"/>
          <p:nvPr/>
        </p:nvSpPr>
        <p:spPr>
          <a:xfrm>
            <a:off x="0" y="0"/>
            <a:ext cx="12192000" cy="1060704"/>
          </a:xfrm>
          <a:prstGeom prst="rect">
            <a:avLst/>
          </a:prstGeom>
          <a:solidFill>
            <a:srgbClr val="E40037"/>
          </a:solidFill>
          <a:ln>
            <a:solidFill>
              <a:srgbClr val="E40037"/>
            </a:solidFill>
          </a:ln>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Our CQC Assessment Report</a:t>
            </a:r>
          </a:p>
        </p:txBody>
      </p:sp>
      <p:sp>
        <p:nvSpPr>
          <p:cNvPr id="7" name="TextBox 6">
            <a:extLst>
              <a:ext uri="{FF2B5EF4-FFF2-40B4-BE49-F238E27FC236}">
                <a16:creationId xmlns:a16="http://schemas.microsoft.com/office/drawing/2014/main" id="{333C47B3-6C40-4180-2A81-C76CD1910308}"/>
              </a:ext>
            </a:extLst>
          </p:cNvPr>
          <p:cNvSpPr txBox="1"/>
          <p:nvPr/>
        </p:nvSpPr>
        <p:spPr>
          <a:xfrm>
            <a:off x="402602" y="1160749"/>
            <a:ext cx="4142319" cy="512962"/>
          </a:xfrm>
          <a:prstGeom prst="rect">
            <a:avLst/>
          </a:prstGeom>
          <a:noFill/>
        </p:spPr>
        <p:txBody>
          <a:bodyPr wrap="square" lIns="0" tIns="0" rIns="0" bIns="0" rtlCol="0">
            <a:noAutofit/>
          </a:bodyPr>
          <a:lstStyle/>
          <a:p>
            <a:pPr lvl="0" defTabSz="914367">
              <a:spcBef>
                <a:spcPct val="0"/>
              </a:spcBef>
              <a:defRPr/>
            </a:pPr>
            <a:r>
              <a:rPr lang="en-GB" sz="3600" b="1" dirty="0">
                <a:solidFill>
                  <a:srgbClr val="E40037"/>
                </a:solidFill>
                <a:latin typeface="+mj-lt"/>
                <a:cs typeface="Calibri" panose="020F0502020204030204" pitchFamily="34" charset="0"/>
              </a:rPr>
              <a:t>Key Strengths</a:t>
            </a:r>
          </a:p>
        </p:txBody>
      </p:sp>
      <p:sp>
        <p:nvSpPr>
          <p:cNvPr id="14" name="TextBox 13">
            <a:extLst>
              <a:ext uri="{FF2B5EF4-FFF2-40B4-BE49-F238E27FC236}">
                <a16:creationId xmlns:a16="http://schemas.microsoft.com/office/drawing/2014/main" id="{F50E15B8-34E6-D3FA-48F5-B65C648AD395}"/>
              </a:ext>
            </a:extLst>
          </p:cNvPr>
          <p:cNvSpPr txBox="1"/>
          <p:nvPr/>
        </p:nvSpPr>
        <p:spPr>
          <a:xfrm>
            <a:off x="4240147" y="2590009"/>
            <a:ext cx="3570353" cy="3966969"/>
          </a:xfrm>
          <a:prstGeom prst="roundRect">
            <a:avLst>
              <a:gd name="adj" fmla="val 9002"/>
            </a:avLst>
          </a:prstGeom>
          <a:solidFill>
            <a:srgbClr val="E5F3EE"/>
          </a:solidFill>
        </p:spPr>
        <p:txBody>
          <a:bodyPr wrap="square" lIns="108000" tIns="720000" rIns="108000" bIns="324000" rtlCol="0" anchor="t">
            <a:noAutofit/>
          </a:bodyPr>
          <a:lstStyle/>
          <a:p>
            <a:pPr lvl="0" algn="ctr">
              <a:defRPr/>
            </a:pPr>
            <a:r>
              <a:rPr lang="en-GB" sz="1600" b="1">
                <a:solidFill>
                  <a:srgbClr val="000000"/>
                </a:solidFill>
                <a:ea typeface="MS PGothic" pitchFamily="34" charset="-128"/>
              </a:rPr>
              <a:t>Effective safeguarding Systems and Processes</a:t>
            </a:r>
          </a:p>
          <a:p>
            <a:pPr lvl="0" algn="ctr">
              <a:defRPr/>
            </a:pPr>
            <a:endParaRPr lang="en-GB" sz="1600" b="1">
              <a:solidFill>
                <a:srgbClr val="000000"/>
              </a:solidFill>
              <a:ea typeface="MS PGothic" pitchFamily="34" charset="-128"/>
            </a:endParaRPr>
          </a:p>
          <a:p>
            <a:pPr lvl="0" algn="ctr">
              <a:defRPr/>
            </a:pPr>
            <a:r>
              <a:rPr lang="en-GB" sz="1600">
                <a:solidFill>
                  <a:srgbClr val="000000"/>
                </a:solidFill>
                <a:ea typeface="MS PGothic" pitchFamily="34" charset="-128"/>
              </a:rPr>
              <a:t>Protecting people from abuse and neglect, with strong collaboration with ESAB.</a:t>
            </a:r>
          </a:p>
        </p:txBody>
      </p:sp>
      <p:grpSp>
        <p:nvGrpSpPr>
          <p:cNvPr id="15" name="Group 14">
            <a:extLst>
              <a:ext uri="{FF2B5EF4-FFF2-40B4-BE49-F238E27FC236}">
                <a16:creationId xmlns:a16="http://schemas.microsoft.com/office/drawing/2014/main" id="{FB789955-614F-7F25-7FDE-8F8B439FAC8F}"/>
              </a:ext>
            </a:extLst>
          </p:cNvPr>
          <p:cNvGrpSpPr/>
          <p:nvPr/>
        </p:nvGrpSpPr>
        <p:grpSpPr>
          <a:xfrm>
            <a:off x="5395323" y="1977002"/>
            <a:ext cx="1260000" cy="1260000"/>
            <a:chOff x="5355763" y="1723788"/>
            <a:chExt cx="1548000" cy="1548000"/>
          </a:xfrm>
        </p:grpSpPr>
        <p:sp>
          <p:nvSpPr>
            <p:cNvPr id="2" name="Oval 1">
              <a:extLst>
                <a:ext uri="{FF2B5EF4-FFF2-40B4-BE49-F238E27FC236}">
                  <a16:creationId xmlns:a16="http://schemas.microsoft.com/office/drawing/2014/main" id="{DE4A6E21-D11F-55F1-6164-F07889D5A55C}"/>
                </a:ext>
              </a:extLst>
            </p:cNvPr>
            <p:cNvSpPr/>
            <p:nvPr/>
          </p:nvSpPr>
          <p:spPr>
            <a:xfrm>
              <a:off x="5355763" y="1723788"/>
              <a:ext cx="1548000" cy="15480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pic>
          <p:nvPicPr>
            <p:cNvPr id="24" name="Graphic 23" descr="Medical with solid fill">
              <a:extLst>
                <a:ext uri="{FF2B5EF4-FFF2-40B4-BE49-F238E27FC236}">
                  <a16:creationId xmlns:a16="http://schemas.microsoft.com/office/drawing/2014/main" id="{E509F617-847F-78EF-373F-7B2C87C2EB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72563" y="2040588"/>
              <a:ext cx="914400" cy="914400"/>
            </a:xfrm>
            <a:prstGeom prst="rect">
              <a:avLst/>
            </a:prstGeom>
          </p:spPr>
        </p:pic>
      </p:grpSp>
      <p:sp>
        <p:nvSpPr>
          <p:cNvPr id="17" name="TextBox 16">
            <a:extLst>
              <a:ext uri="{FF2B5EF4-FFF2-40B4-BE49-F238E27FC236}">
                <a16:creationId xmlns:a16="http://schemas.microsoft.com/office/drawing/2014/main" id="{7C7C990E-8022-3DF6-F73D-9BB144718633}"/>
              </a:ext>
            </a:extLst>
          </p:cNvPr>
          <p:cNvSpPr txBox="1"/>
          <p:nvPr/>
        </p:nvSpPr>
        <p:spPr>
          <a:xfrm>
            <a:off x="8108694" y="2590009"/>
            <a:ext cx="3570353" cy="3966969"/>
          </a:xfrm>
          <a:prstGeom prst="roundRect">
            <a:avLst>
              <a:gd name="adj" fmla="val 9002"/>
            </a:avLst>
          </a:prstGeom>
          <a:solidFill>
            <a:srgbClr val="E5F3EE"/>
          </a:solidFill>
        </p:spPr>
        <p:txBody>
          <a:bodyPr wrap="square" lIns="108000" tIns="684000" rIns="108000" bIns="0" rtlCol="0" anchor="t">
            <a:noAutofit/>
          </a:bodyPr>
          <a:lstStyle/>
          <a:p>
            <a:pPr lvl="0" algn="ctr">
              <a:defRPr/>
            </a:pPr>
            <a:r>
              <a:rPr lang="en-GB" sz="1600" b="1">
                <a:solidFill>
                  <a:srgbClr val="000000"/>
                </a:solidFill>
                <a:ea typeface="MS PGothic" pitchFamily="34" charset="-128"/>
              </a:rPr>
              <a:t>Leadership, culture and working with Partners</a:t>
            </a:r>
          </a:p>
          <a:p>
            <a:pPr lvl="0" algn="ctr">
              <a:defRPr/>
            </a:pPr>
            <a:endParaRPr lang="en-GB" sz="1600" b="1">
              <a:solidFill>
                <a:srgbClr val="000000"/>
              </a:solidFill>
              <a:ea typeface="MS PGothic" pitchFamily="34" charset="-128"/>
            </a:endParaRPr>
          </a:p>
          <a:p>
            <a:pPr lvl="0" algn="ctr">
              <a:defRPr/>
            </a:pPr>
            <a:r>
              <a:rPr lang="en-GB" sz="1600">
                <a:solidFill>
                  <a:srgbClr val="000000"/>
                </a:solidFill>
              </a:rPr>
              <a:t>Stable and clear leadership with robust governance, reporting systems, and effective communication.</a:t>
            </a:r>
          </a:p>
          <a:p>
            <a:pPr lvl="0" algn="ctr">
              <a:defRPr/>
            </a:pPr>
            <a:endParaRPr lang="en-GB" sz="800">
              <a:solidFill>
                <a:srgbClr val="000000"/>
              </a:solidFill>
            </a:endParaRPr>
          </a:p>
          <a:p>
            <a:pPr lvl="0" algn="ctr">
              <a:defRPr/>
            </a:pPr>
            <a:r>
              <a:rPr lang="en-GB" sz="1600">
                <a:solidFill>
                  <a:srgbClr val="000000"/>
                </a:solidFill>
              </a:rPr>
              <a:t>Strong partnerships with providers, partners, and stakeholders.</a:t>
            </a:r>
          </a:p>
          <a:p>
            <a:pPr lvl="0" algn="ctr">
              <a:defRPr/>
            </a:pPr>
            <a:endParaRPr lang="en-GB" sz="800">
              <a:solidFill>
                <a:srgbClr val="000000"/>
              </a:solidFill>
            </a:endParaRPr>
          </a:p>
          <a:p>
            <a:pPr lvl="0" algn="ctr">
              <a:defRPr/>
            </a:pPr>
            <a:r>
              <a:rPr lang="en-GB" sz="1600">
                <a:solidFill>
                  <a:srgbClr val="000000"/>
                </a:solidFill>
              </a:rPr>
              <a:t>Inclusive culture of learning and improvement.</a:t>
            </a:r>
          </a:p>
        </p:txBody>
      </p:sp>
      <p:grpSp>
        <p:nvGrpSpPr>
          <p:cNvPr id="16" name="Group 15">
            <a:extLst>
              <a:ext uri="{FF2B5EF4-FFF2-40B4-BE49-F238E27FC236}">
                <a16:creationId xmlns:a16="http://schemas.microsoft.com/office/drawing/2014/main" id="{9C0B423D-BCEF-60C7-4B51-35865F51598C}"/>
              </a:ext>
            </a:extLst>
          </p:cNvPr>
          <p:cNvGrpSpPr/>
          <p:nvPr/>
        </p:nvGrpSpPr>
        <p:grpSpPr>
          <a:xfrm>
            <a:off x="9263870" y="1977002"/>
            <a:ext cx="1260000" cy="1260000"/>
            <a:chOff x="9162484" y="1715964"/>
            <a:chExt cx="1548000" cy="1548000"/>
          </a:xfrm>
        </p:grpSpPr>
        <p:sp>
          <p:nvSpPr>
            <p:cNvPr id="8" name="Oval 7">
              <a:extLst>
                <a:ext uri="{FF2B5EF4-FFF2-40B4-BE49-F238E27FC236}">
                  <a16:creationId xmlns:a16="http://schemas.microsoft.com/office/drawing/2014/main" id="{C4031E56-04CD-DB12-BFB8-93D20447C83A}"/>
                </a:ext>
              </a:extLst>
            </p:cNvPr>
            <p:cNvSpPr/>
            <p:nvPr/>
          </p:nvSpPr>
          <p:spPr>
            <a:xfrm>
              <a:off x="9162484" y="1715964"/>
              <a:ext cx="1548000" cy="1548000"/>
            </a:xfrm>
            <a:prstGeom prst="ellipse">
              <a:avLst/>
            </a:prstGeom>
            <a:solidFill>
              <a:srgbClr val="51C7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pic>
          <p:nvPicPr>
            <p:cNvPr id="13" name="Picture 12">
              <a:extLst>
                <a:ext uri="{FF2B5EF4-FFF2-40B4-BE49-F238E27FC236}">
                  <a16:creationId xmlns:a16="http://schemas.microsoft.com/office/drawing/2014/main" id="{71359680-AA70-647A-23DF-2BC205EE4EF5}"/>
                </a:ext>
              </a:extLst>
            </p:cNvPr>
            <p:cNvPicPr>
              <a:picLocks noChangeAspect="1"/>
            </p:cNvPicPr>
            <p:nvPr/>
          </p:nvPicPr>
          <p:blipFill>
            <a:blip r:embed="rId5"/>
            <a:stretch>
              <a:fillRect/>
            </a:stretch>
          </p:blipFill>
          <p:spPr>
            <a:xfrm>
              <a:off x="9479244" y="2032724"/>
              <a:ext cx="914479" cy="914479"/>
            </a:xfrm>
            <a:prstGeom prst="rect">
              <a:avLst/>
            </a:prstGeom>
          </p:spPr>
        </p:pic>
      </p:grpSp>
    </p:spTree>
    <p:extLst>
      <p:ext uri="{BB962C8B-B14F-4D97-AF65-F5344CB8AC3E}">
        <p14:creationId xmlns:p14="http://schemas.microsoft.com/office/powerpoint/2010/main" val="173959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AF909-3A79-E8F9-D2F5-87ECF4C66AE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B770909-CEF8-AEEC-BAF7-127DC8253B14}"/>
              </a:ext>
            </a:extLst>
          </p:cNvPr>
          <p:cNvSpPr txBox="1"/>
          <p:nvPr/>
        </p:nvSpPr>
        <p:spPr>
          <a:xfrm>
            <a:off x="371599" y="2590008"/>
            <a:ext cx="3571200" cy="3967200"/>
          </a:xfrm>
          <a:prstGeom prst="roundRect">
            <a:avLst>
              <a:gd name="adj" fmla="val 9002"/>
            </a:avLst>
          </a:prstGeom>
          <a:solidFill>
            <a:srgbClr val="DBE7F1"/>
          </a:solidFill>
        </p:spPr>
        <p:txBody>
          <a:bodyPr wrap="square" lIns="108000" tIns="540000" rIns="108000" bIns="972000" rtlCol="0" anchor="b">
            <a:noAutofit/>
          </a:bodyPr>
          <a:lstStyle/>
          <a:p>
            <a:pPr lvl="0" algn="ctr">
              <a:defRPr/>
            </a:pPr>
            <a:endParaRPr lang="en-GB" sz="5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b="1">
                <a:latin typeface="Calibri" panose="020F0502020204030204" pitchFamily="34" charset="0"/>
                <a:ea typeface="Calibri" panose="020F0502020204030204" pitchFamily="34" charset="0"/>
                <a:cs typeface="Calibri" panose="020F0502020204030204" pitchFamily="34" charset="0"/>
              </a:rPr>
              <a:t>Assessments and Reviews</a:t>
            </a:r>
          </a:p>
          <a:p>
            <a:pPr lvl="0" algn="ctr">
              <a:defRPr/>
            </a:pPr>
            <a:endParaRPr lang="en-GB" sz="1600" b="1">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We need to reduce delays in assessments, reviews, financial assessments and </a:t>
            </a:r>
            <a:r>
              <a:rPr lang="en-GB" sz="1600" err="1">
                <a:latin typeface="Calibri" panose="020F0502020204030204" pitchFamily="34" charset="0"/>
                <a:ea typeface="Calibri" panose="020F0502020204030204" pitchFamily="34" charset="0"/>
                <a:cs typeface="Calibri" panose="020F0502020204030204" pitchFamily="34" charset="0"/>
              </a:rPr>
              <a:t>DoLS</a:t>
            </a:r>
            <a:r>
              <a:rPr lang="en-GB" sz="1600">
                <a:latin typeface="Calibri" panose="020F0502020204030204" pitchFamily="34" charset="0"/>
                <a:ea typeface="Calibri" panose="020F0502020204030204" pitchFamily="34" charset="0"/>
                <a:cs typeface="Calibri" panose="020F0502020204030204" pitchFamily="34" charset="0"/>
              </a:rPr>
              <a:t>. </a:t>
            </a:r>
          </a:p>
          <a:p>
            <a:pPr lvl="0" algn="ctr">
              <a:defRPr/>
            </a:pPr>
            <a:endParaRPr lang="en-GB" sz="8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Increase workforce knowledge of financial assessments and improve information and advice for adults.</a:t>
            </a:r>
          </a:p>
        </p:txBody>
      </p:sp>
      <p:grpSp>
        <p:nvGrpSpPr>
          <p:cNvPr id="11" name="Group 10">
            <a:extLst>
              <a:ext uri="{FF2B5EF4-FFF2-40B4-BE49-F238E27FC236}">
                <a16:creationId xmlns:a16="http://schemas.microsoft.com/office/drawing/2014/main" id="{3DB8F6D0-986B-FC0A-56BF-99BA824ED5C0}"/>
              </a:ext>
            </a:extLst>
          </p:cNvPr>
          <p:cNvGrpSpPr/>
          <p:nvPr/>
        </p:nvGrpSpPr>
        <p:grpSpPr>
          <a:xfrm>
            <a:off x="1606530" y="1977001"/>
            <a:ext cx="1260000" cy="1260000"/>
            <a:chOff x="1613050" y="1761684"/>
            <a:chExt cx="1710000" cy="1710000"/>
          </a:xfrm>
          <a:solidFill>
            <a:srgbClr val="00396F"/>
          </a:solidFill>
        </p:grpSpPr>
        <p:sp>
          <p:nvSpPr>
            <p:cNvPr id="3" name="Oval 2">
              <a:extLst>
                <a:ext uri="{FF2B5EF4-FFF2-40B4-BE49-F238E27FC236}">
                  <a16:creationId xmlns:a16="http://schemas.microsoft.com/office/drawing/2014/main" id="{D05CE919-B154-34FC-B7BA-E245C8F63077}"/>
                </a:ext>
              </a:extLst>
            </p:cNvPr>
            <p:cNvSpPr/>
            <p:nvPr/>
          </p:nvSpPr>
          <p:spPr>
            <a:xfrm>
              <a:off x="1613050" y="1761684"/>
              <a:ext cx="1710000" cy="171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srgbClr val="C84674"/>
                </a:solidFill>
                <a:effectLst/>
                <a:uLnTx/>
                <a:uFillTx/>
                <a:ea typeface="+mn-ea"/>
                <a:cs typeface="+mn-cs"/>
              </a:endParaRPr>
            </a:p>
          </p:txBody>
        </p:sp>
        <p:pic>
          <p:nvPicPr>
            <p:cNvPr id="36" name="Graphic 35" descr="Heart with solid fill">
              <a:extLst>
                <a:ext uri="{FF2B5EF4-FFF2-40B4-BE49-F238E27FC236}">
                  <a16:creationId xmlns:a16="http://schemas.microsoft.com/office/drawing/2014/main" id="{1E268F1F-CB9C-FE28-D2B1-648D30CCF4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68354" y="1981608"/>
              <a:ext cx="1410816" cy="1410816"/>
            </a:xfrm>
            <a:prstGeom prst="rect">
              <a:avLst/>
            </a:prstGeom>
          </p:spPr>
        </p:pic>
      </p:grpSp>
      <p:sp>
        <p:nvSpPr>
          <p:cNvPr id="5" name="TextBox 4">
            <a:extLst>
              <a:ext uri="{FF2B5EF4-FFF2-40B4-BE49-F238E27FC236}">
                <a16:creationId xmlns:a16="http://schemas.microsoft.com/office/drawing/2014/main" id="{070DE85F-645C-5D9F-BF54-F82627D5FB81}"/>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Our CQC Assessment Report</a:t>
            </a:r>
          </a:p>
        </p:txBody>
      </p:sp>
      <p:sp>
        <p:nvSpPr>
          <p:cNvPr id="14" name="TextBox 13">
            <a:extLst>
              <a:ext uri="{FF2B5EF4-FFF2-40B4-BE49-F238E27FC236}">
                <a16:creationId xmlns:a16="http://schemas.microsoft.com/office/drawing/2014/main" id="{57C20DE5-D32F-7B7F-4852-5118CC663450}"/>
              </a:ext>
            </a:extLst>
          </p:cNvPr>
          <p:cNvSpPr txBox="1"/>
          <p:nvPr/>
        </p:nvSpPr>
        <p:spPr>
          <a:xfrm>
            <a:off x="4240146" y="2590009"/>
            <a:ext cx="3571200" cy="3966969"/>
          </a:xfrm>
          <a:prstGeom prst="roundRect">
            <a:avLst>
              <a:gd name="adj" fmla="val 9002"/>
            </a:avLst>
          </a:prstGeom>
          <a:solidFill>
            <a:srgbClr val="DBE7F1"/>
          </a:solidFill>
        </p:spPr>
        <p:txBody>
          <a:bodyPr wrap="square" lIns="108000" tIns="720000" rIns="108000" bIns="0" rtlCol="0" anchor="t">
            <a:noAutofit/>
          </a:bodyPr>
          <a:lstStyle/>
          <a:p>
            <a:pPr lvl="0" algn="ctr">
              <a:defRPr/>
            </a:pPr>
            <a:r>
              <a:rPr lang="en-GB" sz="1600" b="1">
                <a:latin typeface="Calibri" panose="020F0502020204030204" pitchFamily="34" charset="0"/>
                <a:ea typeface="Calibri" panose="020F0502020204030204" pitchFamily="34" charset="0"/>
                <a:cs typeface="Calibri" panose="020F0502020204030204" pitchFamily="34" charset="0"/>
              </a:rPr>
              <a:t>Carers </a:t>
            </a:r>
          </a:p>
          <a:p>
            <a:pPr lvl="0" algn="ctr">
              <a:defRPr/>
            </a:pPr>
            <a:endParaRPr lang="en-GB" sz="1600" b="1">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We need to support carers to receive regular carer assessments. </a:t>
            </a:r>
          </a:p>
          <a:p>
            <a:pPr lvl="0" algn="ctr">
              <a:defRPr/>
            </a:pPr>
            <a:endParaRPr lang="en-GB" sz="8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Ensure our support offer to carers has improved access and choice of services.</a:t>
            </a:r>
          </a:p>
          <a:p>
            <a:pPr lvl="0" algn="ctr">
              <a:defRPr/>
            </a:pPr>
            <a:endParaRPr lang="en-GB" sz="8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a:latin typeface="Calibri" panose="020F0502020204030204" pitchFamily="34" charset="0"/>
                <a:ea typeface="Calibri" panose="020F0502020204030204" pitchFamily="34" charset="0"/>
                <a:cs typeface="Calibri" panose="020F0502020204030204" pitchFamily="34" charset="0"/>
              </a:rPr>
              <a:t>Further embed contingency plans for carers.</a:t>
            </a:r>
          </a:p>
        </p:txBody>
      </p:sp>
      <p:sp>
        <p:nvSpPr>
          <p:cNvPr id="2" name="Oval 1">
            <a:extLst>
              <a:ext uri="{FF2B5EF4-FFF2-40B4-BE49-F238E27FC236}">
                <a16:creationId xmlns:a16="http://schemas.microsoft.com/office/drawing/2014/main" id="{76B745E4-7390-B5B2-F78F-EF02804733D0}"/>
              </a:ext>
            </a:extLst>
          </p:cNvPr>
          <p:cNvSpPr/>
          <p:nvPr/>
        </p:nvSpPr>
        <p:spPr>
          <a:xfrm>
            <a:off x="5395746" y="1977001"/>
            <a:ext cx="1260000" cy="1260000"/>
          </a:xfrm>
          <a:prstGeom prst="ellipse">
            <a:avLst/>
          </a:prstGeom>
          <a:solidFill>
            <a:srgbClr val="61B9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sp>
        <p:nvSpPr>
          <p:cNvPr id="17" name="TextBox 16">
            <a:extLst>
              <a:ext uri="{FF2B5EF4-FFF2-40B4-BE49-F238E27FC236}">
                <a16:creationId xmlns:a16="http://schemas.microsoft.com/office/drawing/2014/main" id="{9E846CE5-A224-EB68-0EE7-9AF2E5EDD8E1}"/>
              </a:ext>
            </a:extLst>
          </p:cNvPr>
          <p:cNvSpPr txBox="1"/>
          <p:nvPr/>
        </p:nvSpPr>
        <p:spPr>
          <a:xfrm>
            <a:off x="8108694" y="2590009"/>
            <a:ext cx="3571200" cy="3966969"/>
          </a:xfrm>
          <a:prstGeom prst="roundRect">
            <a:avLst>
              <a:gd name="adj" fmla="val 9002"/>
            </a:avLst>
          </a:prstGeom>
          <a:solidFill>
            <a:srgbClr val="DBE7F1"/>
          </a:solidFill>
        </p:spPr>
        <p:txBody>
          <a:bodyPr wrap="square" lIns="108000" tIns="684000" rIns="108000" bIns="0" rtlCol="0" anchor="t">
            <a:noAutofit/>
          </a:bodyPr>
          <a:lstStyle/>
          <a:p>
            <a:pPr lvl="0" algn="ctr">
              <a:defRPr/>
            </a:pPr>
            <a:r>
              <a:rPr lang="en-GB" sz="1600" b="1" kern="100">
                <a:latin typeface="Calibri" panose="020F0502020204030204" pitchFamily="34" charset="0"/>
                <a:ea typeface="Calibri" panose="020F0502020204030204" pitchFamily="34" charset="0"/>
                <a:cs typeface="Calibri" panose="020F0502020204030204" pitchFamily="34" charset="0"/>
              </a:rPr>
              <a:t>Safeguarding</a:t>
            </a:r>
          </a:p>
          <a:p>
            <a:pPr lvl="0" algn="ctr">
              <a:defRPr/>
            </a:pPr>
            <a:endParaRPr lang="en-GB" sz="1600" b="1" kern="1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kern="100">
                <a:latin typeface="Calibri" panose="020F0502020204030204" pitchFamily="34" charset="0"/>
                <a:ea typeface="Calibri" panose="020F0502020204030204" pitchFamily="34" charset="0"/>
                <a:cs typeface="Calibri" panose="020F0502020204030204" pitchFamily="34" charset="0"/>
              </a:rPr>
              <a:t>Some partners found it was hard to contact teams for outcomes on referrals.</a:t>
            </a:r>
          </a:p>
          <a:p>
            <a:pPr lvl="0" algn="ctr">
              <a:defRPr/>
            </a:pPr>
            <a:endParaRPr lang="en-GB" sz="800" kern="100">
              <a:latin typeface="Calibri" panose="020F0502020204030204" pitchFamily="34" charset="0"/>
              <a:ea typeface="Calibri" panose="020F0502020204030204" pitchFamily="34" charset="0"/>
              <a:cs typeface="Calibri" panose="020F0502020204030204" pitchFamily="34" charset="0"/>
            </a:endParaRPr>
          </a:p>
          <a:p>
            <a:pPr lvl="0" algn="ctr">
              <a:defRPr/>
            </a:pPr>
            <a:r>
              <a:rPr lang="en-GB" sz="1600" kern="100">
                <a:latin typeface="Calibri" panose="020F0502020204030204" pitchFamily="34" charset="0"/>
                <a:ea typeface="Calibri" panose="020F0502020204030204" pitchFamily="34" charset="0"/>
                <a:cs typeface="Calibri" panose="020F0502020204030204" pitchFamily="34" charset="0"/>
              </a:rPr>
              <a:t>Some providers found guidance unclear </a:t>
            </a:r>
            <a:r>
              <a:rPr lang="en-GB" sz="1600">
                <a:latin typeface="Calibri" panose="020F0502020204030204" pitchFamily="34" charset="0"/>
                <a:ea typeface="Calibri" panose="020F0502020204030204" pitchFamily="34" charset="0"/>
                <a:cs typeface="Calibri" panose="020F0502020204030204" pitchFamily="34" charset="0"/>
              </a:rPr>
              <a:t>on when/how to raise a concern. </a:t>
            </a:r>
          </a:p>
        </p:txBody>
      </p:sp>
      <p:sp>
        <p:nvSpPr>
          <p:cNvPr id="8" name="Oval 7">
            <a:extLst>
              <a:ext uri="{FF2B5EF4-FFF2-40B4-BE49-F238E27FC236}">
                <a16:creationId xmlns:a16="http://schemas.microsoft.com/office/drawing/2014/main" id="{BDAB620B-69EE-1158-3921-CDA96C18CD31}"/>
              </a:ext>
            </a:extLst>
          </p:cNvPr>
          <p:cNvSpPr/>
          <p:nvPr/>
        </p:nvSpPr>
        <p:spPr>
          <a:xfrm>
            <a:off x="9264294" y="1960008"/>
            <a:ext cx="1260000" cy="1260000"/>
          </a:xfrm>
          <a:prstGeom prst="ellipse">
            <a:avLst/>
          </a:prstGeom>
          <a:solidFill>
            <a:srgbClr val="4179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90C5FB43-BE55-8E1F-CFB5-CD4A6640EB92}"/>
              </a:ext>
            </a:extLst>
          </p:cNvPr>
          <p:cNvSpPr txBox="1"/>
          <p:nvPr/>
        </p:nvSpPr>
        <p:spPr>
          <a:xfrm>
            <a:off x="402602" y="1160749"/>
            <a:ext cx="7284073" cy="512962"/>
          </a:xfrm>
          <a:prstGeom prst="rect">
            <a:avLst/>
          </a:prstGeom>
          <a:noFill/>
        </p:spPr>
        <p:txBody>
          <a:bodyPr wrap="square" lIns="0" tIns="0" rIns="0" bIns="0" rtlCol="0">
            <a:noAutofit/>
          </a:bodyPr>
          <a:lstStyle/>
          <a:p>
            <a:pPr lvl="0" defTabSz="914367">
              <a:spcBef>
                <a:spcPct val="0"/>
              </a:spcBef>
              <a:defRPr/>
            </a:pPr>
            <a:r>
              <a:rPr lang="en-GB" sz="3600" b="1" dirty="0">
                <a:solidFill>
                  <a:srgbClr val="E40037"/>
                </a:solidFill>
                <a:cs typeface="Calibri" panose="020F0502020204030204" pitchFamily="34" charset="0"/>
              </a:rPr>
              <a:t>Key Areas of Improvement</a:t>
            </a:r>
          </a:p>
        </p:txBody>
      </p:sp>
      <p:pic>
        <p:nvPicPr>
          <p:cNvPr id="18" name="Graphic 17" descr="Universal access with solid fill">
            <a:extLst>
              <a:ext uri="{FF2B5EF4-FFF2-40B4-BE49-F238E27FC236}">
                <a16:creationId xmlns:a16="http://schemas.microsoft.com/office/drawing/2014/main" id="{D6F96431-030C-FE1F-B36A-3233595E1FC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330" y="2145886"/>
            <a:ext cx="914400" cy="914400"/>
          </a:xfrm>
          <a:prstGeom prst="rect">
            <a:avLst/>
          </a:prstGeom>
        </p:spPr>
      </p:pic>
      <p:pic>
        <p:nvPicPr>
          <p:cNvPr id="19" name="Graphic 18" descr="Care with solid fill">
            <a:extLst>
              <a:ext uri="{FF2B5EF4-FFF2-40B4-BE49-F238E27FC236}">
                <a16:creationId xmlns:a16="http://schemas.microsoft.com/office/drawing/2014/main" id="{58ADDA7A-C8B3-405A-DED9-1169CF43E15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75845" y="2132808"/>
            <a:ext cx="914400" cy="914400"/>
          </a:xfrm>
          <a:prstGeom prst="rect">
            <a:avLst/>
          </a:prstGeom>
        </p:spPr>
      </p:pic>
      <p:pic>
        <p:nvPicPr>
          <p:cNvPr id="20" name="Graphic 19" descr="Shield Tick with solid fill">
            <a:extLst>
              <a:ext uri="{FF2B5EF4-FFF2-40B4-BE49-F238E27FC236}">
                <a16:creationId xmlns:a16="http://schemas.microsoft.com/office/drawing/2014/main" id="{BD6E0542-C7CE-B5A4-BA42-F02AAA40F47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437094" y="2145886"/>
            <a:ext cx="914400" cy="914400"/>
          </a:xfrm>
          <a:prstGeom prst="rect">
            <a:avLst/>
          </a:prstGeom>
        </p:spPr>
      </p:pic>
    </p:spTree>
    <p:extLst>
      <p:ext uri="{BB962C8B-B14F-4D97-AF65-F5344CB8AC3E}">
        <p14:creationId xmlns:p14="http://schemas.microsoft.com/office/powerpoint/2010/main" val="314001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62C1-DB17-C639-2FCD-936C0D90BA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3D252A-46A3-9AD3-3EAC-BDA89DBE81AE}"/>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Our major challenges</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nvGrpSpPr>
          <p:cNvPr id="58" name="Group 57">
            <a:extLst>
              <a:ext uri="{FF2B5EF4-FFF2-40B4-BE49-F238E27FC236}">
                <a16:creationId xmlns:a16="http://schemas.microsoft.com/office/drawing/2014/main" id="{F9709A8B-4B27-8BF3-5697-FE976D669049}"/>
              </a:ext>
            </a:extLst>
          </p:cNvPr>
          <p:cNvGrpSpPr/>
          <p:nvPr/>
        </p:nvGrpSpPr>
        <p:grpSpPr>
          <a:xfrm>
            <a:off x="386433" y="1218171"/>
            <a:ext cx="5656735" cy="1752600"/>
            <a:chOff x="390972" y="1381125"/>
            <a:chExt cx="5656735" cy="1752600"/>
          </a:xfrm>
        </p:grpSpPr>
        <p:sp>
          <p:nvSpPr>
            <p:cNvPr id="11" name="Rectangle: Rounded Corners 10">
              <a:extLst>
                <a:ext uri="{FF2B5EF4-FFF2-40B4-BE49-F238E27FC236}">
                  <a16:creationId xmlns:a16="http://schemas.microsoft.com/office/drawing/2014/main" id="{3B52B2B6-48AE-75B2-8CBD-5B6307BF0C1F}"/>
                </a:ext>
              </a:extLst>
            </p:cNvPr>
            <p:cNvSpPr/>
            <p:nvPr/>
          </p:nvSpPr>
          <p:spPr>
            <a:xfrm>
              <a:off x="390972" y="1381125"/>
              <a:ext cx="5656735" cy="1752600"/>
            </a:xfrm>
            <a:prstGeom prst="roundRect">
              <a:avLst>
                <a:gd name="adj" fmla="val 3877"/>
              </a:avLst>
            </a:prstGeom>
            <a:solidFill>
              <a:srgbClr val="C65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32BB690-5A6F-DCA2-3AFE-124ADD5FFD95}"/>
                </a:ext>
              </a:extLst>
            </p:cNvPr>
            <p:cNvSpPr/>
            <p:nvPr/>
          </p:nvSpPr>
          <p:spPr>
            <a:xfrm>
              <a:off x="619125" y="1778631"/>
              <a:ext cx="1000125" cy="678820"/>
            </a:xfrm>
            <a:custGeom>
              <a:avLst/>
              <a:gdLst>
                <a:gd name="connsiteX0" fmla="*/ 149200 w 556383"/>
                <a:gd name="connsiteY0" fmla="*/ 225923 h 361702"/>
                <a:gd name="connsiteX1" fmla="*/ 199682 w 556383"/>
                <a:gd name="connsiteY1" fmla="*/ 272863 h 361702"/>
                <a:gd name="connsiteX2" fmla="*/ 270577 w 556383"/>
                <a:gd name="connsiteY2" fmla="*/ 203940 h 361702"/>
                <a:gd name="connsiteX3" fmla="*/ 314935 w 556383"/>
                <a:gd name="connsiteY3" fmla="*/ 159706 h 361702"/>
                <a:gd name="connsiteX4" fmla="*/ 365541 w 556383"/>
                <a:gd name="connsiteY4" fmla="*/ 204359 h 361702"/>
                <a:gd name="connsiteX5" fmla="*/ 537172 w 556383"/>
                <a:gd name="connsiteY5" fmla="*/ 32661 h 361702"/>
                <a:gd name="connsiteX6" fmla="*/ 537306 w 556383"/>
                <a:gd name="connsiteY6" fmla="*/ 32662 h 361702"/>
                <a:gd name="connsiteX7" fmla="*/ 537334 w 556383"/>
                <a:gd name="connsiteY7" fmla="*/ 32728 h 361702"/>
                <a:gd name="connsiteX8" fmla="*/ 537334 w 556383"/>
                <a:gd name="connsiteY8" fmla="*/ 114300 h 361702"/>
                <a:gd name="connsiteX9" fmla="*/ 556384 w 556383"/>
                <a:gd name="connsiteY9" fmla="*/ 114300 h 361702"/>
                <a:gd name="connsiteX10" fmla="*/ 556384 w 556383"/>
                <a:gd name="connsiteY10" fmla="*/ 0 h 361702"/>
                <a:gd name="connsiteX11" fmla="*/ 442341 w 556383"/>
                <a:gd name="connsiteY11" fmla="*/ 0 h 361702"/>
                <a:gd name="connsiteX12" fmla="*/ 442341 w 556383"/>
                <a:gd name="connsiteY12" fmla="*/ 19050 h 361702"/>
                <a:gd name="connsiteX13" fmla="*/ 523599 w 556383"/>
                <a:gd name="connsiteY13" fmla="*/ 19050 h 361702"/>
                <a:gd name="connsiteX14" fmla="*/ 523703 w 556383"/>
                <a:gd name="connsiteY14" fmla="*/ 19137 h 361702"/>
                <a:gd name="connsiteX15" fmla="*/ 523675 w 556383"/>
                <a:gd name="connsiteY15" fmla="*/ 19212 h 361702"/>
                <a:gd name="connsiteX16" fmla="*/ 364703 w 556383"/>
                <a:gd name="connsiteY16" fmla="*/ 178194 h 361702"/>
                <a:gd name="connsiteX17" fmla="*/ 314096 w 556383"/>
                <a:gd name="connsiteY17" fmla="*/ 133540 h 361702"/>
                <a:gd name="connsiteX18" fmla="*/ 257261 w 556383"/>
                <a:gd name="connsiteY18" fmla="*/ 190376 h 361702"/>
                <a:gd name="connsiteX19" fmla="*/ 199454 w 556383"/>
                <a:gd name="connsiteY19" fmla="*/ 246574 h 361702"/>
                <a:gd name="connsiteX20" fmla="*/ 148761 w 556383"/>
                <a:gd name="connsiteY20" fmla="*/ 199463 h 361702"/>
                <a:gd name="connsiteX21" fmla="*/ 0 w 556383"/>
                <a:gd name="connsiteY21" fmla="*/ 348234 h 361702"/>
                <a:gd name="connsiteX22" fmla="*/ 13468 w 556383"/>
                <a:gd name="connsiteY22" fmla="*/ 361702 h 36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6383" h="361702">
                  <a:moveTo>
                    <a:pt x="149200" y="225923"/>
                  </a:moveTo>
                  <a:lnTo>
                    <a:pt x="199682" y="272863"/>
                  </a:lnTo>
                  <a:lnTo>
                    <a:pt x="270577" y="203940"/>
                  </a:lnTo>
                  <a:lnTo>
                    <a:pt x="314935" y="159706"/>
                  </a:lnTo>
                  <a:lnTo>
                    <a:pt x="365541" y="204359"/>
                  </a:lnTo>
                  <a:lnTo>
                    <a:pt x="537172" y="32661"/>
                  </a:lnTo>
                  <a:cubicBezTo>
                    <a:pt x="537209" y="32624"/>
                    <a:pt x="537270" y="32625"/>
                    <a:pt x="537306" y="32662"/>
                  </a:cubicBezTo>
                  <a:cubicBezTo>
                    <a:pt x="537323" y="32680"/>
                    <a:pt x="537334" y="32703"/>
                    <a:pt x="537334" y="32728"/>
                  </a:cubicBezTo>
                  <a:lnTo>
                    <a:pt x="537334" y="114300"/>
                  </a:lnTo>
                  <a:lnTo>
                    <a:pt x="556384" y="114300"/>
                  </a:lnTo>
                  <a:lnTo>
                    <a:pt x="556384" y="0"/>
                  </a:lnTo>
                  <a:lnTo>
                    <a:pt x="442341" y="0"/>
                  </a:lnTo>
                  <a:lnTo>
                    <a:pt x="442341" y="19050"/>
                  </a:lnTo>
                  <a:lnTo>
                    <a:pt x="523599" y="19050"/>
                  </a:lnTo>
                  <a:cubicBezTo>
                    <a:pt x="523651" y="19045"/>
                    <a:pt x="523698" y="19084"/>
                    <a:pt x="523703" y="19137"/>
                  </a:cubicBezTo>
                  <a:cubicBezTo>
                    <a:pt x="523705" y="19164"/>
                    <a:pt x="523695" y="19192"/>
                    <a:pt x="523675" y="19212"/>
                  </a:cubicBezTo>
                  <a:lnTo>
                    <a:pt x="364703" y="178194"/>
                  </a:lnTo>
                  <a:lnTo>
                    <a:pt x="314096" y="133540"/>
                  </a:lnTo>
                  <a:lnTo>
                    <a:pt x="257261" y="190376"/>
                  </a:lnTo>
                  <a:lnTo>
                    <a:pt x="199454" y="246574"/>
                  </a:lnTo>
                  <a:lnTo>
                    <a:pt x="148761" y="199463"/>
                  </a:lnTo>
                  <a:lnTo>
                    <a:pt x="0" y="348234"/>
                  </a:lnTo>
                  <a:lnTo>
                    <a:pt x="13468" y="361702"/>
                  </a:lnTo>
                  <a:close/>
                </a:path>
              </a:pathLst>
            </a:custGeom>
            <a:solidFill>
              <a:srgbClr val="F09B70"/>
            </a:solidFill>
            <a:ln w="57150" cap="flat">
              <a:solidFill>
                <a:srgbClr val="F09B70"/>
              </a:solidFill>
              <a:prstDash val="solid"/>
              <a:miter/>
            </a:ln>
          </p:spPr>
          <p:txBody>
            <a:bodyPr rtlCol="0" anchor="ctr"/>
            <a:lstStyle/>
            <a:p>
              <a:endParaRPr lang="en-GB"/>
            </a:p>
          </p:txBody>
        </p:sp>
        <p:grpSp>
          <p:nvGrpSpPr>
            <p:cNvPr id="36" name="Group 35">
              <a:extLst>
                <a:ext uri="{FF2B5EF4-FFF2-40B4-BE49-F238E27FC236}">
                  <a16:creationId xmlns:a16="http://schemas.microsoft.com/office/drawing/2014/main" id="{A3F9BA1D-EEC0-A879-7551-D375AA75618A}"/>
                </a:ext>
              </a:extLst>
            </p:cNvPr>
            <p:cNvGrpSpPr/>
            <p:nvPr/>
          </p:nvGrpSpPr>
          <p:grpSpPr>
            <a:xfrm>
              <a:off x="1847403" y="1653507"/>
              <a:ext cx="4087120" cy="1028087"/>
              <a:chOff x="-48689" y="0"/>
              <a:chExt cx="2236639" cy="1028087"/>
            </a:xfrm>
          </p:grpSpPr>
          <p:sp>
            <p:nvSpPr>
              <p:cNvPr id="37" name="Rectangle 36">
                <a:extLst>
                  <a:ext uri="{FF2B5EF4-FFF2-40B4-BE49-F238E27FC236}">
                    <a16:creationId xmlns:a16="http://schemas.microsoft.com/office/drawing/2014/main" id="{E2AC66A5-E58C-F437-A357-5FE66EE55342}"/>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38" name="TextBox 37">
                <a:extLst>
                  <a:ext uri="{FF2B5EF4-FFF2-40B4-BE49-F238E27FC236}">
                    <a16:creationId xmlns:a16="http://schemas.microsoft.com/office/drawing/2014/main" id="{85AE82A1-A3CB-2FBE-9C3D-90DE3B03BCD2}"/>
                  </a:ext>
                </a:extLst>
              </p:cNvPr>
              <p:cNvSpPr txBox="1"/>
              <p:nvPr/>
            </p:nvSpPr>
            <p:spPr>
              <a:xfrm>
                <a:off x="-48689" y="0"/>
                <a:ext cx="2236639" cy="1028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Growing Demand</a:t>
                </a:r>
              </a:p>
              <a:p>
                <a:pPr defTabSz="844550">
                  <a:lnSpc>
                    <a:spcPct val="90000"/>
                  </a:lnSpc>
                  <a:spcBef>
                    <a:spcPct val="0"/>
                  </a:spcBef>
                  <a:spcAft>
                    <a:spcPct val="35000"/>
                  </a:spcAft>
                </a:pPr>
                <a:r>
                  <a:rPr lang="en-GB">
                    <a:solidFill>
                      <a:schemeClr val="bg1"/>
                    </a:solidFill>
                  </a:rPr>
                  <a:t>Growing and ageing population; greater complexity of need; economic factors.</a:t>
                </a:r>
              </a:p>
              <a:p>
                <a:pPr marL="0" lvl="0" indent="0" algn="l" defTabSz="844550">
                  <a:lnSpc>
                    <a:spcPct val="90000"/>
                  </a:lnSpc>
                  <a:spcBef>
                    <a:spcPct val="0"/>
                  </a:spcBef>
                  <a:spcAft>
                    <a:spcPct val="35000"/>
                  </a:spcAft>
                  <a:buNone/>
                </a:pPr>
                <a:endParaRPr lang="en-GB" kern="1200">
                  <a:solidFill>
                    <a:schemeClr val="bg1"/>
                  </a:solidFill>
                </a:endParaRPr>
              </a:p>
            </p:txBody>
          </p:sp>
        </p:grpSp>
      </p:grpSp>
      <p:grpSp>
        <p:nvGrpSpPr>
          <p:cNvPr id="59" name="Group 58">
            <a:extLst>
              <a:ext uri="{FF2B5EF4-FFF2-40B4-BE49-F238E27FC236}">
                <a16:creationId xmlns:a16="http://schemas.microsoft.com/office/drawing/2014/main" id="{A67C2FC6-DBD1-A095-18E0-CB17FF86F6D9}"/>
              </a:ext>
            </a:extLst>
          </p:cNvPr>
          <p:cNvGrpSpPr/>
          <p:nvPr/>
        </p:nvGrpSpPr>
        <p:grpSpPr>
          <a:xfrm>
            <a:off x="6130449" y="1214628"/>
            <a:ext cx="5656735" cy="1752600"/>
            <a:chOff x="6144292" y="1381125"/>
            <a:chExt cx="5656735" cy="1752600"/>
          </a:xfrm>
        </p:grpSpPr>
        <p:sp>
          <p:nvSpPr>
            <p:cNvPr id="10" name="Rectangle: Rounded Corners 9">
              <a:extLst>
                <a:ext uri="{FF2B5EF4-FFF2-40B4-BE49-F238E27FC236}">
                  <a16:creationId xmlns:a16="http://schemas.microsoft.com/office/drawing/2014/main" id="{3FD7A5C5-1317-F0E9-C68D-33AADA767303}"/>
                </a:ext>
              </a:extLst>
            </p:cNvPr>
            <p:cNvSpPr/>
            <p:nvPr/>
          </p:nvSpPr>
          <p:spPr>
            <a:xfrm>
              <a:off x="6144292" y="1381125"/>
              <a:ext cx="5656735" cy="1752600"/>
            </a:xfrm>
            <a:prstGeom prst="roundRect">
              <a:avLst>
                <a:gd name="adj" fmla="val 387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Piggy Bank with solid fill">
              <a:extLst>
                <a:ext uri="{FF2B5EF4-FFF2-40B4-BE49-F238E27FC236}">
                  <a16:creationId xmlns:a16="http://schemas.microsoft.com/office/drawing/2014/main" id="{05F7C8A7-5B5E-D117-C9F6-447DA36D75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58475" y="1824037"/>
              <a:ext cx="914400" cy="914400"/>
            </a:xfrm>
            <a:prstGeom prst="rect">
              <a:avLst/>
            </a:prstGeom>
          </p:spPr>
        </p:pic>
        <p:grpSp>
          <p:nvGrpSpPr>
            <p:cNvPr id="39" name="Group 38">
              <a:extLst>
                <a:ext uri="{FF2B5EF4-FFF2-40B4-BE49-F238E27FC236}">
                  <a16:creationId xmlns:a16="http://schemas.microsoft.com/office/drawing/2014/main" id="{F63F92C4-17D9-699F-ED22-E85CCB9E8505}"/>
                </a:ext>
              </a:extLst>
            </p:cNvPr>
            <p:cNvGrpSpPr/>
            <p:nvPr/>
          </p:nvGrpSpPr>
          <p:grpSpPr>
            <a:xfrm>
              <a:off x="6374135" y="1653506"/>
              <a:ext cx="4150990" cy="1028087"/>
              <a:chOff x="-19874" y="0"/>
              <a:chExt cx="2207824" cy="1028087"/>
            </a:xfrm>
          </p:grpSpPr>
          <p:sp>
            <p:nvSpPr>
              <p:cNvPr id="40" name="Rectangle 39">
                <a:extLst>
                  <a:ext uri="{FF2B5EF4-FFF2-40B4-BE49-F238E27FC236}">
                    <a16:creationId xmlns:a16="http://schemas.microsoft.com/office/drawing/2014/main" id="{BE4F724D-0C9C-0A9B-9624-C5C4A1F8B1D8}"/>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41" name="TextBox 40">
                <a:extLst>
                  <a:ext uri="{FF2B5EF4-FFF2-40B4-BE49-F238E27FC236}">
                    <a16:creationId xmlns:a16="http://schemas.microsoft.com/office/drawing/2014/main" id="{50FC6CC6-162B-993C-349B-A2A67D37609F}"/>
                  </a:ext>
                </a:extLst>
              </p:cNvPr>
              <p:cNvSpPr txBox="1"/>
              <p:nvPr/>
            </p:nvSpPr>
            <p:spPr>
              <a:xfrm>
                <a:off x="-19874" y="0"/>
                <a:ext cx="2187950" cy="1028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Financial pressures</a:t>
                </a:r>
              </a:p>
              <a:p>
                <a:pPr defTabSz="844550">
                  <a:lnSpc>
                    <a:spcPct val="90000"/>
                  </a:lnSpc>
                  <a:spcBef>
                    <a:spcPct val="0"/>
                  </a:spcBef>
                  <a:spcAft>
                    <a:spcPct val="35000"/>
                  </a:spcAft>
                </a:pPr>
                <a:r>
                  <a:rPr lang="en-GB">
                    <a:solidFill>
                      <a:schemeClr val="bg1"/>
                    </a:solidFill>
                  </a:rPr>
                  <a:t>Funding struggling to keep pace with demand; national uncertainty on funding.</a:t>
                </a:r>
              </a:p>
            </p:txBody>
          </p:sp>
        </p:grpSp>
      </p:grpSp>
      <p:grpSp>
        <p:nvGrpSpPr>
          <p:cNvPr id="57" name="Group 56">
            <a:extLst>
              <a:ext uri="{FF2B5EF4-FFF2-40B4-BE49-F238E27FC236}">
                <a16:creationId xmlns:a16="http://schemas.microsoft.com/office/drawing/2014/main" id="{928577D2-1041-21AB-CAA3-8B8AD3413214}"/>
              </a:ext>
            </a:extLst>
          </p:cNvPr>
          <p:cNvGrpSpPr/>
          <p:nvPr/>
        </p:nvGrpSpPr>
        <p:grpSpPr>
          <a:xfrm>
            <a:off x="386434" y="3064002"/>
            <a:ext cx="3733352" cy="2117597"/>
            <a:chOff x="390973" y="4521327"/>
            <a:chExt cx="3733352" cy="2117597"/>
          </a:xfrm>
        </p:grpSpPr>
        <p:sp>
          <p:nvSpPr>
            <p:cNvPr id="13" name="Rectangle: Rounded Corners 12">
              <a:extLst>
                <a:ext uri="{FF2B5EF4-FFF2-40B4-BE49-F238E27FC236}">
                  <a16:creationId xmlns:a16="http://schemas.microsoft.com/office/drawing/2014/main" id="{28F356DF-05C9-5D93-4B30-E02B387054E9}"/>
                </a:ext>
              </a:extLst>
            </p:cNvPr>
            <p:cNvSpPr/>
            <p:nvPr/>
          </p:nvSpPr>
          <p:spPr>
            <a:xfrm>
              <a:off x="390973" y="4521327"/>
              <a:ext cx="3733352" cy="2117597"/>
            </a:xfrm>
            <a:prstGeom prst="roundRect">
              <a:avLst>
                <a:gd name="adj" fmla="val 2827"/>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Briefcase with solid fill">
              <a:extLst>
                <a:ext uri="{FF2B5EF4-FFF2-40B4-BE49-F238E27FC236}">
                  <a16:creationId xmlns:a16="http://schemas.microsoft.com/office/drawing/2014/main" id="{85562447-7702-7014-4C0B-750C73F388B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28838" y="5653392"/>
              <a:ext cx="914400" cy="914400"/>
            </a:xfrm>
            <a:prstGeom prst="rect">
              <a:avLst/>
            </a:prstGeom>
          </p:spPr>
        </p:pic>
        <p:grpSp>
          <p:nvGrpSpPr>
            <p:cNvPr id="42" name="Group 41">
              <a:extLst>
                <a:ext uri="{FF2B5EF4-FFF2-40B4-BE49-F238E27FC236}">
                  <a16:creationId xmlns:a16="http://schemas.microsoft.com/office/drawing/2014/main" id="{A7EED7F7-85F0-538B-97DD-858A9075026E}"/>
                </a:ext>
              </a:extLst>
            </p:cNvPr>
            <p:cNvGrpSpPr/>
            <p:nvPr/>
          </p:nvGrpSpPr>
          <p:grpSpPr>
            <a:xfrm>
              <a:off x="649324" y="4838702"/>
              <a:ext cx="3286125" cy="1028087"/>
              <a:chOff x="0" y="0"/>
              <a:chExt cx="2187950" cy="1028087"/>
            </a:xfrm>
          </p:grpSpPr>
          <p:sp>
            <p:nvSpPr>
              <p:cNvPr id="43" name="Rectangle 42">
                <a:extLst>
                  <a:ext uri="{FF2B5EF4-FFF2-40B4-BE49-F238E27FC236}">
                    <a16:creationId xmlns:a16="http://schemas.microsoft.com/office/drawing/2014/main" id="{19B4B0B1-D571-56D6-39F6-352B14552F81}"/>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44" name="TextBox 43">
                <a:extLst>
                  <a:ext uri="{FF2B5EF4-FFF2-40B4-BE49-F238E27FC236}">
                    <a16:creationId xmlns:a16="http://schemas.microsoft.com/office/drawing/2014/main" id="{088F49DD-5768-8E59-FDAF-755A37476936}"/>
                  </a:ext>
                </a:extLst>
              </p:cNvPr>
              <p:cNvSpPr txBox="1"/>
              <p:nvPr/>
            </p:nvSpPr>
            <p:spPr>
              <a:xfrm>
                <a:off x="0" y="0"/>
                <a:ext cx="2187950" cy="1028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Workforce</a:t>
                </a:r>
              </a:p>
              <a:p>
                <a:pPr defTabSz="844550">
                  <a:lnSpc>
                    <a:spcPct val="90000"/>
                  </a:lnSpc>
                  <a:spcBef>
                    <a:spcPct val="0"/>
                  </a:spcBef>
                  <a:spcAft>
                    <a:spcPct val="35000"/>
                  </a:spcAft>
                </a:pPr>
                <a:r>
                  <a:rPr lang="en-GB">
                    <a:solidFill>
                      <a:schemeClr val="bg1"/>
                    </a:solidFill>
                  </a:rPr>
                  <a:t>Recruitment and retention a challenge for the sector.</a:t>
                </a:r>
              </a:p>
            </p:txBody>
          </p:sp>
        </p:grpSp>
      </p:grpSp>
      <p:grpSp>
        <p:nvGrpSpPr>
          <p:cNvPr id="56" name="Group 55">
            <a:extLst>
              <a:ext uri="{FF2B5EF4-FFF2-40B4-BE49-F238E27FC236}">
                <a16:creationId xmlns:a16="http://schemas.microsoft.com/office/drawing/2014/main" id="{66D9EB5C-4D24-006F-7729-DBFBC0F5409D}"/>
              </a:ext>
            </a:extLst>
          </p:cNvPr>
          <p:cNvGrpSpPr/>
          <p:nvPr/>
        </p:nvGrpSpPr>
        <p:grpSpPr>
          <a:xfrm>
            <a:off x="4224784" y="3064002"/>
            <a:ext cx="7571703" cy="2117597"/>
            <a:chOff x="4229324" y="3562350"/>
            <a:chExt cx="7571703" cy="2117597"/>
          </a:xfrm>
        </p:grpSpPr>
        <p:sp>
          <p:nvSpPr>
            <p:cNvPr id="16" name="Rectangle: Rounded Corners 15">
              <a:extLst>
                <a:ext uri="{FF2B5EF4-FFF2-40B4-BE49-F238E27FC236}">
                  <a16:creationId xmlns:a16="http://schemas.microsoft.com/office/drawing/2014/main" id="{1B9277E9-C35C-EC1C-5C29-CD3133806137}"/>
                </a:ext>
              </a:extLst>
            </p:cNvPr>
            <p:cNvSpPr/>
            <p:nvPr/>
          </p:nvSpPr>
          <p:spPr>
            <a:xfrm>
              <a:off x="4229324" y="3562350"/>
              <a:ext cx="7571703" cy="2117597"/>
            </a:xfrm>
            <a:prstGeom prst="roundRect">
              <a:avLst>
                <a:gd name="adj" fmla="val 2966"/>
              </a:avLst>
            </a:prstGeom>
            <a:solidFill>
              <a:srgbClr val="3C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E1D016F8-8897-C34A-7D34-F88DC9571989}"/>
                </a:ext>
              </a:extLst>
            </p:cNvPr>
            <p:cNvGrpSpPr/>
            <p:nvPr/>
          </p:nvGrpSpPr>
          <p:grpSpPr>
            <a:xfrm>
              <a:off x="4452937" y="3879056"/>
              <a:ext cx="6819680" cy="1304183"/>
              <a:chOff x="0" y="0"/>
              <a:chExt cx="4540642" cy="1304183"/>
            </a:xfrm>
          </p:grpSpPr>
          <p:sp>
            <p:nvSpPr>
              <p:cNvPr id="49" name="Rectangle 48">
                <a:extLst>
                  <a:ext uri="{FF2B5EF4-FFF2-40B4-BE49-F238E27FC236}">
                    <a16:creationId xmlns:a16="http://schemas.microsoft.com/office/drawing/2014/main" id="{176557B5-4BAE-C383-01A4-59DF599F3017}"/>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50" name="TextBox 49">
                <a:extLst>
                  <a:ext uri="{FF2B5EF4-FFF2-40B4-BE49-F238E27FC236}">
                    <a16:creationId xmlns:a16="http://schemas.microsoft.com/office/drawing/2014/main" id="{40434310-217F-94D4-9E6D-79503A87D097}"/>
                  </a:ext>
                </a:extLst>
              </p:cNvPr>
              <p:cNvSpPr txBox="1"/>
              <p:nvPr/>
            </p:nvSpPr>
            <p:spPr>
              <a:xfrm>
                <a:off x="1" y="0"/>
                <a:ext cx="4540641" cy="13041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Mental Health</a:t>
                </a:r>
              </a:p>
              <a:p>
                <a:pPr defTabSz="844550">
                  <a:lnSpc>
                    <a:spcPct val="90000"/>
                  </a:lnSpc>
                  <a:spcBef>
                    <a:spcPct val="0"/>
                  </a:spcBef>
                  <a:spcAft>
                    <a:spcPct val="35000"/>
                  </a:spcAft>
                </a:pPr>
                <a:r>
                  <a:rPr lang="en-GB">
                    <a:solidFill>
                      <a:schemeClr val="bg1"/>
                    </a:solidFill>
                  </a:rPr>
                  <a:t>Increasing demand, exacerbated by the pandemic and cost-of-living challenges; challenges with mental health assessments, inpatient support and supporting people out of hospital.</a:t>
                </a:r>
              </a:p>
            </p:txBody>
          </p:sp>
        </p:grpSp>
        <p:pic>
          <p:nvPicPr>
            <p:cNvPr id="52" name="Graphic 51" descr="Brain in head with solid fill">
              <a:extLst>
                <a:ext uri="{FF2B5EF4-FFF2-40B4-BE49-F238E27FC236}">
                  <a16:creationId xmlns:a16="http://schemas.microsoft.com/office/drawing/2014/main" id="{F4DFE0D5-13B8-2858-7181-80A6335523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10777091" y="4652258"/>
              <a:ext cx="914400" cy="914400"/>
            </a:xfrm>
            <a:prstGeom prst="rect">
              <a:avLst/>
            </a:prstGeom>
          </p:spPr>
        </p:pic>
      </p:grpSp>
      <p:grpSp>
        <p:nvGrpSpPr>
          <p:cNvPr id="55" name="Group 54">
            <a:extLst>
              <a:ext uri="{FF2B5EF4-FFF2-40B4-BE49-F238E27FC236}">
                <a16:creationId xmlns:a16="http://schemas.microsoft.com/office/drawing/2014/main" id="{008DDDC0-278E-6342-2A90-C27020556A72}"/>
              </a:ext>
            </a:extLst>
          </p:cNvPr>
          <p:cNvGrpSpPr/>
          <p:nvPr/>
        </p:nvGrpSpPr>
        <p:grpSpPr>
          <a:xfrm>
            <a:off x="386433" y="5283327"/>
            <a:ext cx="11419133" cy="1318904"/>
            <a:chOff x="8054057" y="3648075"/>
            <a:chExt cx="11419133" cy="1318904"/>
          </a:xfrm>
        </p:grpSpPr>
        <p:sp>
          <p:nvSpPr>
            <p:cNvPr id="17" name="Rectangle: Rounded Corners 16">
              <a:extLst>
                <a:ext uri="{FF2B5EF4-FFF2-40B4-BE49-F238E27FC236}">
                  <a16:creationId xmlns:a16="http://schemas.microsoft.com/office/drawing/2014/main" id="{C7A5C37C-DEFD-8EF3-AA41-27E9400777FA}"/>
                </a:ext>
              </a:extLst>
            </p:cNvPr>
            <p:cNvSpPr/>
            <p:nvPr/>
          </p:nvSpPr>
          <p:spPr>
            <a:xfrm>
              <a:off x="8054057" y="3648075"/>
              <a:ext cx="11419133" cy="1241299"/>
            </a:xfrm>
            <a:prstGeom prst="roundRect">
              <a:avLst>
                <a:gd name="adj" fmla="val 4229"/>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C15AC84F-3678-886B-DE8E-B44A4447C3B5}"/>
                </a:ext>
              </a:extLst>
            </p:cNvPr>
            <p:cNvGrpSpPr/>
            <p:nvPr/>
          </p:nvGrpSpPr>
          <p:grpSpPr>
            <a:xfrm>
              <a:off x="8286750" y="3781425"/>
              <a:ext cx="10239374" cy="1185554"/>
              <a:chOff x="-7555" y="-157467"/>
              <a:chExt cx="6817525" cy="1185554"/>
            </a:xfrm>
          </p:grpSpPr>
          <p:sp>
            <p:nvSpPr>
              <p:cNvPr id="46" name="Rectangle 45">
                <a:extLst>
                  <a:ext uri="{FF2B5EF4-FFF2-40B4-BE49-F238E27FC236}">
                    <a16:creationId xmlns:a16="http://schemas.microsoft.com/office/drawing/2014/main" id="{B3C371F4-C994-0662-F0BD-643FA4924B42}"/>
                  </a:ext>
                </a:extLst>
              </p:cNvPr>
              <p:cNvSpPr/>
              <p:nvPr/>
            </p:nvSpPr>
            <p:spPr>
              <a:xfrm>
                <a:off x="0" y="0"/>
                <a:ext cx="2187950" cy="102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solidFill>
                    <a:schemeClr val="bg1"/>
                  </a:solidFill>
                </a:endParaRPr>
              </a:p>
            </p:txBody>
          </p:sp>
          <p:sp>
            <p:nvSpPr>
              <p:cNvPr id="47" name="TextBox 46">
                <a:extLst>
                  <a:ext uri="{FF2B5EF4-FFF2-40B4-BE49-F238E27FC236}">
                    <a16:creationId xmlns:a16="http://schemas.microsoft.com/office/drawing/2014/main" id="{65CDB8D0-1199-CE84-88C3-ADF0739456D4}"/>
                  </a:ext>
                </a:extLst>
              </p:cNvPr>
              <p:cNvSpPr txBox="1"/>
              <p:nvPr/>
            </p:nvSpPr>
            <p:spPr>
              <a:xfrm>
                <a:off x="-7555" y="-157467"/>
                <a:ext cx="6817525" cy="9745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b="1" kern="1200">
                    <a:solidFill>
                      <a:schemeClr val="bg1"/>
                    </a:solidFill>
                    <a:latin typeface="+mj-lt"/>
                  </a:rPr>
                  <a:t>Local Government Reorganisation (LGR)</a:t>
                </a:r>
              </a:p>
              <a:p>
                <a:pPr defTabSz="844550">
                  <a:lnSpc>
                    <a:spcPct val="90000"/>
                  </a:lnSpc>
                  <a:spcBef>
                    <a:spcPct val="0"/>
                  </a:spcBef>
                  <a:spcAft>
                    <a:spcPct val="35000"/>
                  </a:spcAft>
                </a:pPr>
                <a:r>
                  <a:rPr lang="en-GB">
                    <a:solidFill>
                      <a:schemeClr val="bg1"/>
                    </a:solidFill>
                  </a:rPr>
                  <a:t>There are significant implications arising from LGR for ASC, we have commenced work to understand theses implications and start to prepare. ​</a:t>
                </a:r>
              </a:p>
            </p:txBody>
          </p:sp>
        </p:grpSp>
        <p:pic>
          <p:nvPicPr>
            <p:cNvPr id="54" name="Graphic 53" descr="City with solid fill">
              <a:extLst>
                <a:ext uri="{FF2B5EF4-FFF2-40B4-BE49-F238E27FC236}">
                  <a16:creationId xmlns:a16="http://schemas.microsoft.com/office/drawing/2014/main" id="{8128204F-B22A-9ECB-4FB5-8496990C512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440175" y="3974973"/>
              <a:ext cx="914400" cy="914400"/>
            </a:xfrm>
            <a:prstGeom prst="rect">
              <a:avLst/>
            </a:prstGeom>
          </p:spPr>
        </p:pic>
      </p:grpSp>
    </p:spTree>
    <p:extLst>
      <p:ext uri="{BB962C8B-B14F-4D97-AF65-F5344CB8AC3E}">
        <p14:creationId xmlns:p14="http://schemas.microsoft.com/office/powerpoint/2010/main" val="88037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CE63-37AB-74E2-BB78-C56731AF5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104EA-5A7B-8BBA-2CC1-88F8B4C4C8AB}"/>
              </a:ext>
            </a:extLst>
          </p:cNvPr>
          <p:cNvSpPr>
            <a:spLocks noGrp="1"/>
          </p:cNvSpPr>
          <p:nvPr>
            <p:ph type="title"/>
          </p:nvPr>
        </p:nvSpPr>
        <p:spPr>
          <a:xfrm>
            <a:off x="540000" y="1494000"/>
            <a:ext cx="7287264" cy="1935000"/>
          </a:xfrm>
        </p:spPr>
        <p:txBody>
          <a:bodyPr/>
          <a:lstStyle/>
          <a:p>
            <a:r>
              <a:rPr lang="en-GB"/>
              <a:t>Where to go for information and queries</a:t>
            </a:r>
          </a:p>
        </p:txBody>
      </p:sp>
    </p:spTree>
    <p:extLst>
      <p:ext uri="{BB962C8B-B14F-4D97-AF65-F5344CB8AC3E}">
        <p14:creationId xmlns:p14="http://schemas.microsoft.com/office/powerpoint/2010/main" val="102902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D04838-B7A8-93D0-1658-86428B6126BC}"/>
              </a:ext>
            </a:extLst>
          </p:cNvPr>
          <p:cNvSpPr/>
          <p:nvPr/>
        </p:nvSpPr>
        <p:spPr>
          <a:xfrm>
            <a:off x="608316" y="1505832"/>
            <a:ext cx="10693668" cy="2224920"/>
          </a:xfrm>
          <a:prstGeom prst="roundRect">
            <a:avLst/>
          </a:prstGeom>
          <a:noFill/>
          <a:ln w="38100">
            <a:solidFill>
              <a:srgbClr val="E400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BA60173-FAF5-4A63-8285-CDC64EEC5E7F}"/>
              </a:ext>
            </a:extLst>
          </p:cNvPr>
          <p:cNvSpPr/>
          <p:nvPr/>
        </p:nvSpPr>
        <p:spPr>
          <a:xfrm>
            <a:off x="890016" y="2312331"/>
            <a:ext cx="10616665" cy="969264"/>
          </a:xfrm>
          <a:prstGeom prst="rect">
            <a:avLst/>
          </a:prstGeom>
        </p:spPr>
        <p:txBody>
          <a:bodyPr wrap="square" numCol="2">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Help with meals and shopping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Adaptations for your home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Equipment to stay independent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Technology for independent living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Walking and mobility aids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Preparing for going into and leaving hospital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Paying for care and support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alibri"/>
              </a:rPr>
              <a:t>Support for carers</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8FE40F8A-6FD2-A8A8-8172-9C69024EE80F}"/>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How we support residents</a:t>
            </a:r>
          </a:p>
        </p:txBody>
      </p:sp>
      <p:sp>
        <p:nvSpPr>
          <p:cNvPr id="3" name="Rectangle: Rounded Corners 2">
            <a:extLst>
              <a:ext uri="{FF2B5EF4-FFF2-40B4-BE49-F238E27FC236}">
                <a16:creationId xmlns:a16="http://schemas.microsoft.com/office/drawing/2014/main" id="{2C003E7B-B576-8879-C1CE-A7EC79C5E162}"/>
              </a:ext>
            </a:extLst>
          </p:cNvPr>
          <p:cNvSpPr/>
          <p:nvPr/>
        </p:nvSpPr>
        <p:spPr>
          <a:xfrm>
            <a:off x="448056" y="1251882"/>
            <a:ext cx="11082528" cy="969264"/>
          </a:xfrm>
          <a:prstGeom prst="roundRect">
            <a:avLst/>
          </a:prstGeom>
          <a:solidFill>
            <a:schemeClr val="accent3"/>
          </a:solid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There is a wealth of information on our website </a:t>
            </a:r>
            <a:r>
              <a:rPr kumimoji="0" lang="en-GB" sz="1800" b="1" i="0" u="sng" strike="noStrike" kern="1200" cap="none" spc="0" normalizeH="0" baseline="0" noProof="0">
                <a:ln>
                  <a:noFill/>
                </a:ln>
                <a:solidFill>
                  <a:prstClr val="white"/>
                </a:solidFill>
                <a:effectLst/>
                <a:uLnTx/>
                <a:uFillTx/>
                <a:latin typeface="Calibri"/>
                <a:ea typeface="+mn-ea"/>
                <a:cs typeface="+mn-cs"/>
              </a:rPr>
              <a:t>www.essex.gov.uk/topic/adult-social-care-and-health </a:t>
            </a:r>
            <a:endParaRPr kumimoji="0" lang="en-GB"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about different kinds of support available to meet a range of needs including: </a:t>
            </a:r>
          </a:p>
        </p:txBody>
      </p:sp>
      <p:sp>
        <p:nvSpPr>
          <p:cNvPr id="6" name="Rectangle: Rounded Corners 5">
            <a:extLst>
              <a:ext uri="{FF2B5EF4-FFF2-40B4-BE49-F238E27FC236}">
                <a16:creationId xmlns:a16="http://schemas.microsoft.com/office/drawing/2014/main" id="{20C33D71-F35F-DDA1-1D37-81D3B53BAE6D}"/>
              </a:ext>
            </a:extLst>
          </p:cNvPr>
          <p:cNvSpPr/>
          <p:nvPr/>
        </p:nvSpPr>
        <p:spPr>
          <a:xfrm>
            <a:off x="608316" y="4411920"/>
            <a:ext cx="5881197" cy="585216"/>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Visit</a:t>
            </a:r>
            <a:r>
              <a:rPr kumimoji="0" lang="en-US" sz="1800" b="0" i="0" u="none" strike="noStrike" kern="1200" cap="none" spc="0" normalizeH="0" baseline="0" noProof="0">
                <a:ln>
                  <a:noFill/>
                </a:ln>
                <a:solidFill>
                  <a:prstClr val="white"/>
                </a:solidFill>
                <a:effectLst/>
                <a:uLnTx/>
                <a:uFillTx/>
                <a:latin typeface="Calibri"/>
                <a:ea typeface="+mn-ea"/>
                <a:cs typeface="+mn-cs"/>
              </a:rPr>
              <a:t>: </a:t>
            </a:r>
            <a:r>
              <a:rPr kumimoji="0" lang="en-US" sz="1800" b="0" i="0" u="sng" strike="noStrike" kern="1200" cap="none" spc="0" normalizeH="0" baseline="0" noProof="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Local support for carers | Essex County Council</a:t>
            </a: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1C2182D-BB26-4C31-9D02-77C769940E17}"/>
              </a:ext>
            </a:extLst>
          </p:cNvPr>
          <p:cNvSpPr/>
          <p:nvPr/>
        </p:nvSpPr>
        <p:spPr>
          <a:xfrm>
            <a:off x="608316" y="5213965"/>
            <a:ext cx="1072751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We know that a high proportion of carers are supporting a person with dementia. Along with </a:t>
            </a:r>
            <a:r>
              <a:rPr kumimoji="0" lang="en-US" sz="1800" b="0" i="0" u="none" strike="noStrike" kern="1200" cap="none" spc="0" normalizeH="0" baseline="0" noProof="0" dirty="0">
                <a:ln>
                  <a:noFill/>
                </a:ln>
                <a:solidFill>
                  <a:srgbClr val="E40037"/>
                </a:solidFill>
                <a:effectLst/>
                <a:uLnTx/>
                <a:uFillTx/>
                <a:latin typeface="Calibri"/>
                <a:ea typeface="+mn-ea"/>
                <a:cs typeface="+mn-cs"/>
              </a:rPr>
              <a:t>our </a:t>
            </a:r>
            <a:r>
              <a:rPr kumimoji="0" lang="en-US" sz="1800" b="1" i="0" u="sng" strike="noStrike" kern="1200" cap="none" spc="0" normalizeH="0" baseline="0" noProof="0" dirty="0">
                <a:ln>
                  <a:noFill/>
                </a:ln>
                <a:solidFill>
                  <a:srgbClr val="E40037"/>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Southend, Essex and Thurrock Dementia Strategy 2022 to 2026</a:t>
            </a:r>
            <a:r>
              <a:rPr kumimoji="0" lang="en-US" sz="1800" b="0" i="0" u="none" strike="noStrike" kern="1200" cap="none" spc="0" normalizeH="0" baseline="0" noProof="0" dirty="0">
                <a:ln>
                  <a:noFill/>
                </a:ln>
                <a:solidFill>
                  <a:srgbClr val="000000"/>
                </a:solidFill>
                <a:effectLst/>
                <a:uLnTx/>
                <a:uFillTx/>
                <a:latin typeface="Calibri"/>
                <a:ea typeface="+mn-ea"/>
                <a:cs typeface="+mn-cs"/>
              </a:rPr>
              <a:t>, you can find out more about the support available via the </a:t>
            </a:r>
            <a:r>
              <a:rPr kumimoji="0" lang="en-US" sz="1800" b="1" i="0" u="sng" strike="noStrike" kern="1200" cap="none" spc="0" normalizeH="0" baseline="0" noProof="0" dirty="0">
                <a:ln>
                  <a:noFill/>
                </a:ln>
                <a:solidFill>
                  <a:srgbClr val="E40037"/>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Alzheimer's Society</a:t>
            </a:r>
            <a:r>
              <a:rPr kumimoji="0" lang="en-US" sz="1800" b="0" i="0" u="none" strike="noStrike" kern="1200" cap="none" spc="0" normalizeH="0" baseline="0" noProof="0" dirty="0">
                <a:ln>
                  <a:noFill/>
                </a:ln>
                <a:solidFill>
                  <a:srgbClr val="E40037"/>
                </a:solidFill>
                <a:effectLst/>
                <a:uLnTx/>
                <a:uFillTx/>
                <a:latin typeface="Calibri"/>
                <a:ea typeface="+mn-ea"/>
                <a:cs typeface="+mn-cs"/>
              </a:rPr>
              <a:t>.</a:t>
            </a:r>
            <a:endParaRPr kumimoji="0" lang="en-GB" sz="1800" b="0" i="0" u="none" strike="noStrike" kern="1200" cap="none" spc="0" normalizeH="0" baseline="0" noProof="0" dirty="0">
              <a:ln>
                <a:noFill/>
              </a:ln>
              <a:solidFill>
                <a:srgbClr val="E4003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5692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2030D6C-66D6-48DE-AE5B-C8CFC8025BC8}"/>
              </a:ext>
            </a:extLst>
          </p:cNvPr>
          <p:cNvSpPr>
            <a:spLocks noGrp="1"/>
          </p:cNvSpPr>
          <p:nvPr>
            <p:ph sz="half" idx="1"/>
          </p:nvPr>
        </p:nvSpPr>
        <p:spPr>
          <a:xfrm>
            <a:off x="425454" y="1243584"/>
            <a:ext cx="5579106" cy="4955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9pPr>
          </a:lstStyle>
          <a:p>
            <a:pPr marL="0" indent="0">
              <a:lnSpc>
                <a:spcPct val="100000"/>
              </a:lnSpc>
              <a:spcBef>
                <a:spcPts val="0"/>
              </a:spcBef>
              <a:spcAft>
                <a:spcPts val="0"/>
              </a:spcAft>
              <a:buNone/>
            </a:pPr>
            <a:r>
              <a:rPr lang="en-GB" sz="3600">
                <a:solidFill>
                  <a:schemeClr val="accent1"/>
                </a:solidFill>
              </a:rPr>
              <a:t>Adult Social Care</a:t>
            </a:r>
            <a:r>
              <a:rPr lang="en-GB" sz="3600" b="0">
                <a:solidFill>
                  <a:schemeClr val="accent1"/>
                </a:solidFill>
              </a:rPr>
              <a:t>: </a:t>
            </a:r>
          </a:p>
          <a:p>
            <a:pPr marL="0" indent="0">
              <a:lnSpc>
                <a:spcPct val="100000"/>
              </a:lnSpc>
              <a:spcBef>
                <a:spcPts val="0"/>
              </a:spcBef>
              <a:spcAft>
                <a:spcPts val="0"/>
              </a:spcAft>
              <a:buNone/>
            </a:pPr>
            <a:endParaRPr lang="en-GB" sz="2000" b="0"/>
          </a:p>
          <a:p>
            <a:pPr marL="914400" lvl="2" indent="0">
              <a:lnSpc>
                <a:spcPct val="100000"/>
              </a:lnSpc>
              <a:spcBef>
                <a:spcPts val="0"/>
              </a:spcBef>
              <a:spcAft>
                <a:spcPts val="0"/>
              </a:spcAft>
              <a:buNone/>
            </a:pPr>
            <a:r>
              <a:rPr lang="en-GB" b="1"/>
              <a:t>Telephone</a:t>
            </a:r>
            <a:r>
              <a:rPr lang="en-GB"/>
              <a:t>: </a:t>
            </a:r>
          </a:p>
          <a:p>
            <a:pPr marL="914400" lvl="2" indent="0">
              <a:lnSpc>
                <a:spcPct val="100000"/>
              </a:lnSpc>
              <a:spcBef>
                <a:spcPts val="0"/>
              </a:spcBef>
              <a:spcAft>
                <a:spcPts val="0"/>
              </a:spcAft>
              <a:buNone/>
            </a:pPr>
            <a:r>
              <a:rPr lang="en-GB" b="0"/>
              <a:t>0345 603 7630 </a:t>
            </a:r>
          </a:p>
          <a:p>
            <a:pPr marL="914400" lvl="2" indent="0">
              <a:lnSpc>
                <a:spcPct val="100000"/>
              </a:lnSpc>
              <a:spcBef>
                <a:spcPts val="0"/>
              </a:spcBef>
              <a:spcAft>
                <a:spcPts val="0"/>
              </a:spcAft>
              <a:buNone/>
            </a:pPr>
            <a:endParaRPr lang="en-GB" b="0"/>
          </a:p>
          <a:p>
            <a:pPr marL="914400" lvl="2" indent="0">
              <a:lnSpc>
                <a:spcPct val="100000"/>
              </a:lnSpc>
              <a:spcBef>
                <a:spcPts val="0"/>
              </a:spcBef>
              <a:spcAft>
                <a:spcPts val="0"/>
              </a:spcAft>
              <a:buNone/>
            </a:pPr>
            <a:r>
              <a:rPr lang="en-GB" b="1"/>
              <a:t>Textphone</a:t>
            </a:r>
            <a:r>
              <a:rPr lang="en-GB"/>
              <a:t>: </a:t>
            </a:r>
          </a:p>
          <a:p>
            <a:pPr marL="914400" lvl="2" indent="0">
              <a:lnSpc>
                <a:spcPct val="100000"/>
              </a:lnSpc>
              <a:spcBef>
                <a:spcPts val="0"/>
              </a:spcBef>
              <a:spcAft>
                <a:spcPts val="0"/>
              </a:spcAft>
              <a:buNone/>
            </a:pPr>
            <a:r>
              <a:rPr lang="en-GB" b="0"/>
              <a:t>0345 758 5592 </a:t>
            </a:r>
          </a:p>
          <a:p>
            <a:pPr marL="914400" lvl="2" indent="0">
              <a:lnSpc>
                <a:spcPct val="100000"/>
              </a:lnSpc>
              <a:spcBef>
                <a:spcPts val="0"/>
              </a:spcBef>
              <a:spcAft>
                <a:spcPts val="0"/>
              </a:spcAft>
              <a:buNone/>
            </a:pPr>
            <a:r>
              <a:rPr lang="en-GB" b="0"/>
              <a:t>Monday to Thursday: 8.45am to 5pm </a:t>
            </a:r>
          </a:p>
          <a:p>
            <a:pPr marL="914400" lvl="2" indent="0">
              <a:lnSpc>
                <a:spcPct val="100000"/>
              </a:lnSpc>
              <a:spcBef>
                <a:spcPts val="0"/>
              </a:spcBef>
              <a:spcAft>
                <a:spcPts val="0"/>
              </a:spcAft>
              <a:buNone/>
            </a:pPr>
            <a:r>
              <a:rPr lang="en-GB" b="0"/>
              <a:t>Friday: 8.45am to 4.30pm</a:t>
            </a:r>
          </a:p>
          <a:p>
            <a:pPr marL="914400" lvl="2" indent="0">
              <a:lnSpc>
                <a:spcPct val="100000"/>
              </a:lnSpc>
              <a:spcBef>
                <a:spcPts val="0"/>
              </a:spcBef>
              <a:spcAft>
                <a:spcPts val="0"/>
              </a:spcAft>
              <a:buNone/>
            </a:pPr>
            <a:endParaRPr lang="en-GB" b="0"/>
          </a:p>
          <a:p>
            <a:pPr marL="914400" lvl="2" indent="0">
              <a:lnSpc>
                <a:spcPct val="100000"/>
              </a:lnSpc>
              <a:spcBef>
                <a:spcPts val="0"/>
              </a:spcBef>
              <a:spcAft>
                <a:spcPts val="0"/>
              </a:spcAft>
              <a:buNone/>
            </a:pPr>
            <a:r>
              <a:rPr lang="en-US" b="1"/>
              <a:t>Emergency Duty Service </a:t>
            </a:r>
          </a:p>
          <a:p>
            <a:pPr marL="914400" lvl="2" indent="0">
              <a:lnSpc>
                <a:spcPct val="100000"/>
              </a:lnSpc>
              <a:spcBef>
                <a:spcPts val="0"/>
              </a:spcBef>
              <a:spcAft>
                <a:spcPts val="0"/>
              </a:spcAft>
              <a:buNone/>
            </a:pPr>
            <a:r>
              <a:rPr lang="en-US"/>
              <a:t>(for out of hours queries): </a:t>
            </a:r>
          </a:p>
          <a:p>
            <a:pPr marL="914400" lvl="2" indent="0">
              <a:lnSpc>
                <a:spcPct val="100000"/>
              </a:lnSpc>
              <a:spcBef>
                <a:spcPts val="0"/>
              </a:spcBef>
              <a:spcAft>
                <a:spcPts val="0"/>
              </a:spcAft>
              <a:buNone/>
            </a:pPr>
            <a:r>
              <a:rPr lang="en-US" b="0"/>
              <a:t>0345 606 1212</a:t>
            </a:r>
          </a:p>
          <a:p>
            <a:pPr marL="914400" lvl="2" indent="0">
              <a:lnSpc>
                <a:spcPct val="100000"/>
              </a:lnSpc>
              <a:spcBef>
                <a:spcPts val="0"/>
              </a:spcBef>
              <a:spcAft>
                <a:spcPts val="0"/>
              </a:spcAft>
              <a:buNone/>
            </a:pPr>
            <a:endParaRPr lang="en-US" b="0"/>
          </a:p>
          <a:p>
            <a:pPr marL="914400" lvl="2" indent="0">
              <a:lnSpc>
                <a:spcPct val="100000"/>
              </a:lnSpc>
              <a:spcBef>
                <a:spcPts val="0"/>
              </a:spcBef>
              <a:spcAft>
                <a:spcPts val="0"/>
              </a:spcAft>
              <a:buNone/>
            </a:pPr>
            <a:r>
              <a:rPr lang="en-US" b="1"/>
              <a:t>Email</a:t>
            </a:r>
            <a:r>
              <a:rPr lang="en-US"/>
              <a:t>:</a:t>
            </a:r>
          </a:p>
          <a:p>
            <a:pPr marL="914400" lvl="2" indent="0">
              <a:lnSpc>
                <a:spcPct val="100000"/>
              </a:lnSpc>
              <a:spcBef>
                <a:spcPts val="0"/>
              </a:spcBef>
              <a:spcAft>
                <a:spcPts val="0"/>
              </a:spcAft>
              <a:buNone/>
            </a:pPr>
            <a:r>
              <a:rPr lang="en-US" b="0">
                <a:hlinkClick r:id="rId2"/>
              </a:rPr>
              <a:t>socialcaredirect@essex.gov.uk</a:t>
            </a:r>
            <a:r>
              <a:rPr lang="en-US" b="0"/>
              <a:t> </a:t>
            </a:r>
            <a:endParaRPr lang="en-GB" sz="3600"/>
          </a:p>
        </p:txBody>
      </p:sp>
      <p:sp>
        <p:nvSpPr>
          <p:cNvPr id="10" name="Content Placeholder 5">
            <a:extLst>
              <a:ext uri="{FF2B5EF4-FFF2-40B4-BE49-F238E27FC236}">
                <a16:creationId xmlns:a16="http://schemas.microsoft.com/office/drawing/2014/main" id="{855A32A9-65E9-4E81-A0C6-474735ADA194}"/>
              </a:ext>
            </a:extLst>
          </p:cNvPr>
          <p:cNvSpPr>
            <a:spLocks noGrp="1"/>
          </p:cNvSpPr>
          <p:nvPr>
            <p:ph sz="half" idx="2"/>
          </p:nvPr>
        </p:nvSpPr>
        <p:spPr>
          <a:xfrm>
            <a:off x="6478087" y="3232855"/>
            <a:ext cx="4861560" cy="2866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9pPr>
          </a:lstStyle>
          <a:p>
            <a:pPr marL="0" indent="0">
              <a:spcBef>
                <a:spcPts val="600"/>
              </a:spcBef>
              <a:spcAft>
                <a:spcPts val="600"/>
              </a:spcAft>
              <a:buNone/>
            </a:pPr>
            <a:r>
              <a:rPr lang="en-US" sz="2000" b="0"/>
              <a:t>The Essex Wellbeing Service supports people in the community and at work with a range of health, wellbeing and day to day needs.  </a:t>
            </a:r>
          </a:p>
          <a:p>
            <a:pPr marL="0" indent="0">
              <a:spcBef>
                <a:spcPts val="600"/>
              </a:spcBef>
              <a:spcAft>
                <a:spcPts val="600"/>
              </a:spcAft>
              <a:buNone/>
            </a:pPr>
            <a:r>
              <a:rPr lang="en-US" sz="2000" b="0"/>
              <a:t>They also coordinate requests and referrals for everyday tasks and connect people to volunteers.  </a:t>
            </a:r>
          </a:p>
          <a:p>
            <a:pPr marL="0" indent="0">
              <a:spcBef>
                <a:spcPts val="600"/>
              </a:spcBef>
              <a:spcAft>
                <a:spcPts val="600"/>
              </a:spcAft>
              <a:buNone/>
            </a:pPr>
            <a:r>
              <a:rPr lang="en-US" sz="2000"/>
              <a:t>Website: </a:t>
            </a:r>
            <a:r>
              <a:rPr lang="en-US" sz="2000" b="0">
                <a:solidFill>
                  <a:srgbClr val="E97135"/>
                </a:solidFill>
                <a:hlinkClick r:id="rId3">
                  <a:extLst>
                    <a:ext uri="{A12FA001-AC4F-418D-AE19-62706E023703}">
                      <ahyp:hlinkClr xmlns:ahyp="http://schemas.microsoft.com/office/drawing/2018/hyperlinkcolor" val="tx"/>
                    </a:ext>
                  </a:extLst>
                </a:hlinkClick>
              </a:rPr>
              <a:t>www.essexwellbeingservice.co.uk</a:t>
            </a:r>
            <a:r>
              <a:rPr lang="en-US" sz="2000" b="0">
                <a:solidFill>
                  <a:srgbClr val="E97135"/>
                </a:solidFill>
              </a:rPr>
              <a:t>  </a:t>
            </a:r>
          </a:p>
          <a:p>
            <a:pPr marL="0" indent="0">
              <a:spcBef>
                <a:spcPts val="600"/>
              </a:spcBef>
              <a:spcAft>
                <a:spcPts val="600"/>
              </a:spcAft>
              <a:buNone/>
            </a:pPr>
            <a:r>
              <a:rPr lang="en-US" sz="2000"/>
              <a:t>Telephone: </a:t>
            </a:r>
            <a:r>
              <a:rPr lang="en-US" sz="2000" b="0"/>
              <a:t>0300 303 9988 </a:t>
            </a:r>
            <a:endParaRPr lang="en-GB" sz="6000" b="0"/>
          </a:p>
          <a:p>
            <a:endParaRPr lang="en-GB"/>
          </a:p>
        </p:txBody>
      </p:sp>
      <p:sp>
        <p:nvSpPr>
          <p:cNvPr id="2" name="TextBox 1">
            <a:extLst>
              <a:ext uri="{FF2B5EF4-FFF2-40B4-BE49-F238E27FC236}">
                <a16:creationId xmlns:a16="http://schemas.microsoft.com/office/drawing/2014/main" id="{E86DF4C2-70A2-EF7A-BE96-3E86D0407D2D}"/>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Key contacts</a:t>
            </a:r>
          </a:p>
        </p:txBody>
      </p:sp>
      <p:pic>
        <p:nvPicPr>
          <p:cNvPr id="1026" name="Picture 2" descr="Mental Health &amp; Emotional Support - Essex Wellbeing ServiceEssex Wellbeing  Service">
            <a:extLst>
              <a:ext uri="{FF2B5EF4-FFF2-40B4-BE49-F238E27FC236}">
                <a16:creationId xmlns:a16="http://schemas.microsoft.com/office/drawing/2014/main" id="{D5544C2E-12D6-C974-10F9-C1F9D43C1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111" y="1890197"/>
            <a:ext cx="4163568" cy="9574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7BB2CF5-1493-2A84-63AB-DA941D1C9745}"/>
              </a:ext>
            </a:extLst>
          </p:cNvPr>
          <p:cNvSpPr/>
          <p:nvPr/>
        </p:nvSpPr>
        <p:spPr>
          <a:xfrm>
            <a:off x="6109279" y="1335024"/>
            <a:ext cx="5471160" cy="5221224"/>
          </a:xfrm>
          <a:prstGeom prst="roundRect">
            <a:avLst/>
          </a:prstGeom>
          <a:noFill/>
          <a:ln w="38100">
            <a:solidFill>
              <a:srgbClr val="E9713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Graphic 8" descr="Speaker phone with solid fill">
            <a:extLst>
              <a:ext uri="{FF2B5EF4-FFF2-40B4-BE49-F238E27FC236}">
                <a16:creationId xmlns:a16="http://schemas.microsoft.com/office/drawing/2014/main" id="{E8C9F409-1B6E-5C68-C5C1-311AEF0504A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1408" y="2136046"/>
            <a:ext cx="744816" cy="744816"/>
          </a:xfrm>
          <a:prstGeom prst="rect">
            <a:avLst/>
          </a:prstGeom>
        </p:spPr>
      </p:pic>
      <p:pic>
        <p:nvPicPr>
          <p:cNvPr id="14" name="Graphic 13" descr="Internet with solid fill">
            <a:extLst>
              <a:ext uri="{FF2B5EF4-FFF2-40B4-BE49-F238E27FC236}">
                <a16:creationId xmlns:a16="http://schemas.microsoft.com/office/drawing/2014/main" id="{E9586838-F61D-1D8C-357F-790D9684793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0870" y="5672758"/>
            <a:ext cx="791448" cy="791448"/>
          </a:xfrm>
          <a:prstGeom prst="rect">
            <a:avLst/>
          </a:prstGeom>
        </p:spPr>
      </p:pic>
      <p:pic>
        <p:nvPicPr>
          <p:cNvPr id="16" name="Graphic 15" descr="Smart Phone with solid fill">
            <a:extLst>
              <a:ext uri="{FF2B5EF4-FFF2-40B4-BE49-F238E27FC236}">
                <a16:creationId xmlns:a16="http://schemas.microsoft.com/office/drawing/2014/main" id="{A76EAD91-D1EA-EB0E-1A68-2474D62FD2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71408" y="3340536"/>
            <a:ext cx="744816" cy="744816"/>
          </a:xfrm>
          <a:prstGeom prst="rect">
            <a:avLst/>
          </a:prstGeom>
        </p:spPr>
      </p:pic>
      <p:pic>
        <p:nvPicPr>
          <p:cNvPr id="22" name="Graphic 21" descr="Warning with solid fill">
            <a:extLst>
              <a:ext uri="{FF2B5EF4-FFF2-40B4-BE49-F238E27FC236}">
                <a16:creationId xmlns:a16="http://schemas.microsoft.com/office/drawing/2014/main" id="{2D518AB2-9F0B-E50D-4D33-B7124898DF1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30173" y="4668890"/>
            <a:ext cx="627286" cy="627286"/>
          </a:xfrm>
          <a:prstGeom prst="rect">
            <a:avLst/>
          </a:prstGeom>
        </p:spPr>
      </p:pic>
    </p:spTree>
    <p:extLst>
      <p:ext uri="{BB962C8B-B14F-4D97-AF65-F5344CB8AC3E}">
        <p14:creationId xmlns:p14="http://schemas.microsoft.com/office/powerpoint/2010/main" val="251541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26F4-D96D-D9EE-C0F1-693B786665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71179-7B2F-471E-6DB9-FA586C59C097}"/>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Calibri"/>
                <a:ea typeface="+mn-ea"/>
                <a:cs typeface="+mn-cs"/>
              </a:rPr>
              <a:t>Member enquiries team</a:t>
            </a:r>
            <a:endParaRPr kumimoji="0" lang="en-GB" sz="4000" b="1"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65D22C92-B509-7408-5894-016056560538}"/>
              </a:ext>
            </a:extLst>
          </p:cNvPr>
          <p:cNvSpPr/>
          <p:nvPr/>
        </p:nvSpPr>
        <p:spPr>
          <a:xfrm flipH="1">
            <a:off x="7360920" y="4654296"/>
            <a:ext cx="4370832" cy="1581912"/>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a:ea typeface="+mn-ea"/>
                <a:cs typeface="+mn-cs"/>
              </a:rPr>
              <a:t>How to submit Enquiries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n-ea"/>
                <a:cs typeface="+mn-cs"/>
              </a:rPr>
              <a:t>Online: </a:t>
            </a:r>
            <a:r>
              <a:rPr kumimoji="0" lang="en-GB" sz="1800" b="0" i="0" u="sng" strike="noStrike" kern="1200" cap="none" spc="0" normalizeH="0" baseline="0" noProof="0">
                <a:ln>
                  <a:noFill/>
                </a:ln>
                <a:solidFill>
                  <a:srgbClr val="FFFFFF"/>
                </a:solidFill>
                <a:effectLst/>
                <a:uLnTx/>
                <a:uFillTx/>
                <a:latin typeface="system-ui"/>
                <a:ea typeface="+mn-ea"/>
                <a:cs typeface="+mn-cs"/>
                <a:hlinkClick r:id="rId2">
                  <a:extLst>
                    <a:ext uri="{A12FA001-AC4F-418D-AE19-62706E023703}">
                      <ahyp:hlinkClr xmlns:ahyp="http://schemas.microsoft.com/office/drawing/2018/hyperlinkcolor" val="tx"/>
                    </a:ext>
                  </a:extLst>
                </a:hlinkClick>
              </a:rPr>
              <a:t>Member Enquiry Form</a:t>
            </a:r>
            <a:r>
              <a:rPr kumimoji="0" lang="en-GB" sz="1800" b="0" i="0" u="none" strike="noStrike" kern="1200" cap="none" spc="0" normalizeH="0" baseline="0" noProof="0">
                <a:ln>
                  <a:noFill/>
                </a:ln>
                <a:solidFill>
                  <a:srgbClr val="FFFFFF"/>
                </a:solidFill>
                <a:effectLst/>
                <a:uLnTx/>
                <a:uFillTx/>
                <a:latin typeface="system-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system-ui"/>
                <a:ea typeface="+mn-ea"/>
                <a:cs typeface="+mn-cs"/>
              </a:rPr>
              <a:t>Email: </a:t>
            </a:r>
            <a:r>
              <a:rPr kumimoji="0" lang="en-GB" sz="1800" b="0" i="0" u="sng" strike="noStrike" kern="1200" cap="none" spc="0" normalizeH="0" baseline="0" noProof="0">
                <a:ln>
                  <a:noFill/>
                </a:ln>
                <a:solidFill>
                  <a:srgbClr val="FFFFFF"/>
                </a:solidFill>
                <a:effectLst/>
                <a:uLnTx/>
                <a:uFillTx/>
                <a:latin typeface="system-ui"/>
                <a:ea typeface="+mn-ea"/>
                <a:cs typeface="+mn-cs"/>
                <a:hlinkClick r:id="rId3">
                  <a:extLst>
                    <a:ext uri="{A12FA001-AC4F-418D-AE19-62706E023703}">
                      <ahyp:hlinkClr xmlns:ahyp="http://schemas.microsoft.com/office/drawing/2018/hyperlinkcolor" val="tx"/>
                    </a:ext>
                  </a:extLst>
                </a:hlinkClick>
              </a:rPr>
              <a:t>member.enquiries@essex.gov.uk</a:t>
            </a: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38CD98B2-EA27-81F2-8CA6-2C8E2852358B}"/>
              </a:ext>
            </a:extLst>
          </p:cNvPr>
          <p:cNvSpPr/>
          <p:nvPr/>
        </p:nvSpPr>
        <p:spPr>
          <a:xfrm>
            <a:off x="7251192" y="1572768"/>
            <a:ext cx="4480560" cy="2816352"/>
          </a:xfrm>
          <a:prstGeom prst="roundRect">
            <a:avLst/>
          </a:prstGeom>
          <a:solidFill>
            <a:schemeClr val="bg2"/>
          </a:solidFill>
          <a:ln w="38100">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E40037"/>
                </a:solidFill>
                <a:effectLst/>
                <a:uLnTx/>
                <a:uFillTx/>
                <a:latin typeface="Calibri"/>
                <a:ea typeface="+mn-ea"/>
                <a:cs typeface="+mn-cs"/>
              </a:rPr>
              <a:t>Urgent Contact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E40037"/>
              </a:solidFill>
              <a:effectLst/>
              <a:uLnTx/>
              <a:uFillTx/>
              <a:latin typeface="system-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E40037"/>
                </a:solidFill>
                <a:effectLst/>
                <a:uLnTx/>
                <a:uFillTx/>
                <a:latin typeface="system-ui"/>
                <a:ea typeface="+mn-ea"/>
                <a:cs typeface="+mn-cs"/>
              </a:rPr>
              <a:t>Highways: 0345 603 7631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E40037"/>
              </a:solidFill>
              <a:effectLst/>
              <a:uLnTx/>
              <a:uFillTx/>
              <a:latin typeface="system-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E40037"/>
                </a:solidFill>
                <a:effectLst/>
                <a:uLnTx/>
                <a:uFillTx/>
                <a:latin typeface="system-ui"/>
                <a:ea typeface="+mn-ea"/>
                <a:cs typeface="+mn-cs"/>
              </a:rPr>
              <a:t>Children and Families Hub (safeguarding): 0345 603 7627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E40037"/>
              </a:solidFill>
              <a:effectLst/>
              <a:uLnTx/>
              <a:uFillTx/>
              <a:latin typeface="system-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E40037"/>
                </a:solidFill>
                <a:effectLst/>
                <a:uLnTx/>
                <a:uFillTx/>
                <a:latin typeface="system-ui"/>
                <a:ea typeface="+mn-ea"/>
                <a:cs typeface="+mn-cs"/>
              </a:rPr>
              <a:t>Social Care Direct (adult concerns): 0345 603 7630</a:t>
            </a:r>
            <a:endParaRPr kumimoji="0" lang="en-GB" sz="1800" b="0" i="0" u="none" strike="noStrike" kern="1200" cap="none" spc="0" normalizeH="0" baseline="0" noProof="0" dirty="0">
              <a:ln>
                <a:noFill/>
              </a:ln>
              <a:solidFill>
                <a:srgbClr val="E40037"/>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4003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40037"/>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5804EBD7-3C1A-2DC3-D109-28D02A9F9107}"/>
              </a:ext>
            </a:extLst>
          </p:cNvPr>
          <p:cNvSpPr/>
          <p:nvPr/>
        </p:nvSpPr>
        <p:spPr>
          <a:xfrm>
            <a:off x="566928" y="1572768"/>
            <a:ext cx="6053328" cy="4773168"/>
          </a:xfrm>
          <a:prstGeom prst="rect">
            <a:avLst/>
          </a:prstGeom>
          <a:solidFill>
            <a:schemeClr val="bg2"/>
          </a:solidFill>
          <a:ln w="19050">
            <a:solidFill>
              <a:srgbClr val="E400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Role &amp; 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Single point of contact for all County Member and MP enquiries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Work with internal services and external partners to gather information and provide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Response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Standard response time: within 10 working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Aim to respond as quickly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Priority Handling: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Urgent enquiries are prioritised over routine cases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Examples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Social care matters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Flooding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Dangerous potholes</a:t>
            </a:r>
          </a:p>
        </p:txBody>
      </p:sp>
    </p:spTree>
    <p:extLst>
      <p:ext uri="{BB962C8B-B14F-4D97-AF65-F5344CB8AC3E}">
        <p14:creationId xmlns:p14="http://schemas.microsoft.com/office/powerpoint/2010/main" val="178225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938B-C71C-0918-135D-AC973C77B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D51B6-DFC6-7652-68B5-F145BC814F7F}"/>
              </a:ext>
            </a:extLst>
          </p:cNvPr>
          <p:cNvSpPr>
            <a:spLocks noGrp="1"/>
          </p:cNvSpPr>
          <p:nvPr>
            <p:ph type="title"/>
          </p:nvPr>
        </p:nvSpPr>
        <p:spPr>
          <a:xfrm>
            <a:off x="540000" y="1494000"/>
            <a:ext cx="10112760" cy="1310400"/>
          </a:xfrm>
        </p:spPr>
        <p:txBody>
          <a:bodyPr/>
          <a:lstStyle/>
          <a:p>
            <a:r>
              <a:rPr lang="en-GB" sz="6000" dirty="0"/>
              <a:t>Adult Social Care in Essex</a:t>
            </a:r>
            <a:endParaRPr lang="en-GB" dirty="0"/>
          </a:p>
        </p:txBody>
      </p:sp>
    </p:spTree>
    <p:extLst>
      <p:ext uri="{BB962C8B-B14F-4D97-AF65-F5344CB8AC3E}">
        <p14:creationId xmlns:p14="http://schemas.microsoft.com/office/powerpoint/2010/main" val="52400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283BF-0A13-4E90-B1C7-239DA03EE87A}"/>
              </a:ext>
            </a:extLst>
          </p:cNvPr>
          <p:cNvSpPr txBox="1"/>
          <p:nvPr/>
        </p:nvSpPr>
        <p:spPr>
          <a:xfrm>
            <a:off x="388069" y="1621049"/>
            <a:ext cx="4622368" cy="4462760"/>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dirty="0">
                <a:ea typeface="Calibri"/>
                <a:cs typeface="Calibri"/>
              </a:rPr>
              <a:t>The population of Essex is 1.5 million and grew by 110,000 over the past decade. </a:t>
            </a: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r>
              <a:rPr lang="en-US" dirty="0"/>
              <a:t>One in five residents is aged 65+. The 70 to 74 age group grew by 44% in ten years (from 59,000 in 2011 to 85,000 in 2021).</a:t>
            </a: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r>
              <a:rPr lang="en-US" dirty="0"/>
              <a:t>There are 124,443 carers in Essex according to the latest Census in 2021. </a:t>
            </a:r>
            <a:r>
              <a:rPr lang="en-GB" dirty="0"/>
              <a:t>This is </a:t>
            </a:r>
            <a:r>
              <a:rPr lang="en-US" dirty="0"/>
              <a:t>8% of the Essex population. Many carers don’t identify themselves, so the real number is likely higher.</a:t>
            </a:r>
            <a:endParaRPr lang="en-GB" dirty="0"/>
          </a:p>
          <a:p>
            <a:pPr marL="285750" indent="-285750">
              <a:spcAft>
                <a:spcPts val="1200"/>
              </a:spcAft>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7932892B-4145-CE61-CE9F-F1979BB4D98B}"/>
              </a:ext>
            </a:extLst>
          </p:cNvPr>
          <p:cNvPicPr>
            <a:picLocks noChangeAspect="1"/>
          </p:cNvPicPr>
          <p:nvPr/>
        </p:nvPicPr>
        <p:blipFill>
          <a:blip r:embed="rId3"/>
          <a:srcRect r="67570"/>
          <a:stretch>
            <a:fillRect/>
          </a:stretch>
        </p:blipFill>
        <p:spPr>
          <a:xfrm>
            <a:off x="6437418" y="1321838"/>
            <a:ext cx="1858489" cy="2392567"/>
          </a:xfrm>
          <a:prstGeom prst="rect">
            <a:avLst/>
          </a:prstGeom>
        </p:spPr>
      </p:pic>
      <p:sp>
        <p:nvSpPr>
          <p:cNvPr id="7" name="TextBox 6">
            <a:extLst>
              <a:ext uri="{FF2B5EF4-FFF2-40B4-BE49-F238E27FC236}">
                <a16:creationId xmlns:a16="http://schemas.microsoft.com/office/drawing/2014/main" id="{29952E90-44C1-D155-7007-D1E4F42BA7CB}"/>
              </a:ext>
            </a:extLst>
          </p:cNvPr>
          <p:cNvSpPr txBox="1"/>
          <p:nvPr/>
        </p:nvSpPr>
        <p:spPr>
          <a:xfrm>
            <a:off x="5802709" y="3975540"/>
            <a:ext cx="5526351" cy="1840675"/>
          </a:xfrm>
          <a:prstGeom prst="rect">
            <a:avLst/>
          </a:prstGeom>
          <a:noFill/>
        </p:spPr>
        <p:txBody>
          <a:bodyPr wrap="square" lIns="0" tIns="0" rIns="0" bIns="0" rtlCol="0">
            <a:noAutofit/>
          </a:bodyPr>
          <a:lstStyle/>
          <a:p>
            <a:pPr marL="285750" indent="-285750">
              <a:spcAft>
                <a:spcPts val="1200"/>
              </a:spcAft>
              <a:buFont typeface="Arial" panose="020B0604020202020204" pitchFamily="34" charset="0"/>
              <a:buChar char="•"/>
            </a:pPr>
            <a:r>
              <a:rPr lang="en-US"/>
              <a:t>Deprivation in Essex is concentrated in specific areas. For example, in Canvey Island, Harwich, and Clacton 31% of residents live in acute deprivation.</a:t>
            </a:r>
          </a:p>
          <a:p>
            <a:pPr marL="285750" indent="-285750">
              <a:spcAft>
                <a:spcPts val="1200"/>
              </a:spcAft>
              <a:buFont typeface="Arial" panose="020B0604020202020204" pitchFamily="34" charset="0"/>
              <a:buChar char="•"/>
            </a:pPr>
            <a:r>
              <a:rPr lang="en-US"/>
              <a:t>Essex residents live longer than the national average, with a life expectancy of 79.9 compared to 79.1 nationally, but there is a significant gap in life expectancy between the most deprived and most affluent areas of Essex.</a:t>
            </a:r>
          </a:p>
          <a:p>
            <a:pPr marL="285750" indent="-285750">
              <a:spcAft>
                <a:spcPts val="1200"/>
              </a:spcAft>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16D8DEBF-35F6-FE7C-C742-EE41F586121B}"/>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Essex’s ageing and growing population</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Picture 4">
            <a:extLst>
              <a:ext uri="{FF2B5EF4-FFF2-40B4-BE49-F238E27FC236}">
                <a16:creationId xmlns:a16="http://schemas.microsoft.com/office/drawing/2014/main" id="{BD964B5C-B532-A1FE-DECE-70905089CA02}"/>
              </a:ext>
            </a:extLst>
          </p:cNvPr>
          <p:cNvPicPr>
            <a:picLocks noChangeAspect="1"/>
          </p:cNvPicPr>
          <p:nvPr/>
        </p:nvPicPr>
        <p:blipFill>
          <a:blip r:embed="rId3"/>
          <a:srcRect l="67570"/>
          <a:stretch>
            <a:fillRect/>
          </a:stretch>
        </p:blipFill>
        <p:spPr>
          <a:xfrm>
            <a:off x="8893628" y="1321838"/>
            <a:ext cx="1858489" cy="2392567"/>
          </a:xfrm>
          <a:prstGeom prst="rect">
            <a:avLst/>
          </a:prstGeom>
        </p:spPr>
      </p:pic>
    </p:spTree>
    <p:extLst>
      <p:ext uri="{BB962C8B-B14F-4D97-AF65-F5344CB8AC3E}">
        <p14:creationId xmlns:p14="http://schemas.microsoft.com/office/powerpoint/2010/main" val="251536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44EA3-6791-7868-9CD0-B02DDD7FB76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534D92-0623-89D3-8B30-F1466EEA8FF5}"/>
              </a:ext>
            </a:extLst>
          </p:cNvPr>
          <p:cNvSpPr/>
          <p:nvPr/>
        </p:nvSpPr>
        <p:spPr>
          <a:xfrm>
            <a:off x="363695" y="4424473"/>
            <a:ext cx="3590888" cy="216835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Our focus on supporting people to be independent has helped us mitigate this demand growth.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We have only seen a </a:t>
            </a:r>
            <a:r>
              <a:rPr kumimoji="0" lang="en-GB" sz="1600" b="1" i="0" u="none" strike="noStrike" kern="1200" cap="none" spc="0" normalizeH="0" baseline="0" noProof="0">
                <a:ln>
                  <a:noFill/>
                </a:ln>
                <a:solidFill>
                  <a:prstClr val="white"/>
                </a:solidFill>
                <a:effectLst/>
                <a:uLnTx/>
                <a:uFillTx/>
                <a:latin typeface="Calibri"/>
                <a:ea typeface="+mn-ea"/>
                <a:cs typeface="+mn-cs"/>
              </a:rPr>
              <a:t>4% increase since 2019/20 in long term care</a:t>
            </a:r>
            <a:r>
              <a:rPr kumimoji="0" lang="en-GB" sz="1600" b="0" i="0" u="none" strike="noStrike" kern="1200" cap="none" spc="0" normalizeH="0" baseline="0" noProof="0">
                <a:ln>
                  <a:noFill/>
                </a:ln>
                <a:solidFill>
                  <a:prstClr val="white"/>
                </a:solidFill>
                <a:effectLst/>
                <a:uLnTx/>
                <a:uFillTx/>
                <a:latin typeface="Calibri"/>
                <a:ea typeface="+mn-ea"/>
                <a:cs typeface="+mn-cs"/>
              </a:rPr>
              <a:t>. </a:t>
            </a:r>
          </a:p>
        </p:txBody>
      </p:sp>
      <p:sp>
        <p:nvSpPr>
          <p:cNvPr id="10" name="Rectangle: Rounded Corners 9">
            <a:extLst>
              <a:ext uri="{FF2B5EF4-FFF2-40B4-BE49-F238E27FC236}">
                <a16:creationId xmlns:a16="http://schemas.microsoft.com/office/drawing/2014/main" id="{AF1A016B-8FC8-57F9-24BA-062BE76D5352}"/>
              </a:ext>
            </a:extLst>
          </p:cNvPr>
          <p:cNvSpPr/>
          <p:nvPr/>
        </p:nvSpPr>
        <p:spPr>
          <a:xfrm>
            <a:off x="363695" y="2160029"/>
            <a:ext cx="3590888" cy="203706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ASC now has </a:t>
            </a:r>
            <a:r>
              <a:rPr kumimoji="0" lang="en-GB" sz="1600" b="1" i="0" u="none" strike="noStrike" kern="1200" cap="none" spc="0" normalizeH="0" baseline="0" noProof="0">
                <a:ln>
                  <a:noFill/>
                </a:ln>
                <a:solidFill>
                  <a:prstClr val="white"/>
                </a:solidFill>
                <a:effectLst/>
                <a:uLnTx/>
                <a:uFillTx/>
                <a:latin typeface="Calibri"/>
                <a:ea typeface="+mn-ea"/>
                <a:cs typeface="+mn-cs"/>
              </a:rPr>
              <a:t>16.3% more contacts and referrals each year </a:t>
            </a:r>
            <a:r>
              <a:rPr kumimoji="0" lang="en-GB" sz="1600" b="0" i="0" u="none" strike="noStrike" kern="1200" cap="none" spc="0" normalizeH="0" baseline="0" noProof="0">
                <a:ln>
                  <a:noFill/>
                </a:ln>
                <a:solidFill>
                  <a:prstClr val="white"/>
                </a:solidFill>
                <a:effectLst/>
                <a:uLnTx/>
                <a:uFillTx/>
                <a:latin typeface="Calibri"/>
                <a:ea typeface="+mn-ea"/>
                <a:cs typeface="+mn-cs"/>
              </a:rPr>
              <a:t>than in 2019/20.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This is in line with our ageing and growing population.</a:t>
            </a:r>
          </a:p>
        </p:txBody>
      </p:sp>
      <p:sp>
        <p:nvSpPr>
          <p:cNvPr id="11" name="Rectangle: Rounded Corners 10">
            <a:extLst>
              <a:ext uri="{FF2B5EF4-FFF2-40B4-BE49-F238E27FC236}">
                <a16:creationId xmlns:a16="http://schemas.microsoft.com/office/drawing/2014/main" id="{A444DAB4-BFB2-309C-FAEB-82B3D2246678}"/>
              </a:ext>
            </a:extLst>
          </p:cNvPr>
          <p:cNvSpPr/>
          <p:nvPr/>
        </p:nvSpPr>
        <p:spPr>
          <a:xfrm>
            <a:off x="8183316" y="2157984"/>
            <a:ext cx="3590888" cy="203911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Our frontline operational workforce has been static since 2019/20.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The workforce </a:t>
            </a:r>
            <a:r>
              <a:rPr kumimoji="0" lang="en-GB" sz="1600" b="0" i="0" u="none" strike="noStrike" kern="1200" cap="none" spc="0" normalizeH="0" baseline="0" noProof="0">
                <a:ln>
                  <a:noFill/>
                </a:ln>
                <a:solidFill>
                  <a:prstClr val="white"/>
                </a:solidFill>
                <a:effectLst/>
                <a:uLnTx/>
                <a:uFillTx/>
                <a:latin typeface="Calibri"/>
                <a:ea typeface="+mn-ea"/>
                <a:cs typeface="+mn-cs"/>
              </a:rPr>
              <a:t>is under pressure due to increasing demand and will struggle to meet future growth.</a:t>
            </a:r>
          </a:p>
        </p:txBody>
      </p:sp>
      <p:sp>
        <p:nvSpPr>
          <p:cNvPr id="12" name="Rectangle: Rounded Corners 11">
            <a:extLst>
              <a:ext uri="{FF2B5EF4-FFF2-40B4-BE49-F238E27FC236}">
                <a16:creationId xmlns:a16="http://schemas.microsoft.com/office/drawing/2014/main" id="{51E85A05-420D-CC6B-A6F1-C424FB55F58D}"/>
              </a:ext>
            </a:extLst>
          </p:cNvPr>
          <p:cNvSpPr/>
          <p:nvPr/>
        </p:nvSpPr>
        <p:spPr>
          <a:xfrm>
            <a:off x="8183316" y="4424473"/>
            <a:ext cx="3590887" cy="2168351"/>
          </a:xfrm>
          <a:prstGeom prst="roundRect">
            <a:avLst/>
          </a:prstGeom>
          <a:solidFill>
            <a:srgbClr val="C8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We are developing new ways to support our workforce and are monitoring team activity levels so we can support teams which complete less activity.</a:t>
            </a:r>
          </a:p>
        </p:txBody>
      </p:sp>
      <p:sp>
        <p:nvSpPr>
          <p:cNvPr id="13" name="Rectangle: Rounded Corners 12">
            <a:extLst>
              <a:ext uri="{FF2B5EF4-FFF2-40B4-BE49-F238E27FC236}">
                <a16:creationId xmlns:a16="http://schemas.microsoft.com/office/drawing/2014/main" id="{0B6AAC91-527A-6445-6E80-42D5A5BE8D66}"/>
              </a:ext>
            </a:extLst>
          </p:cNvPr>
          <p:cNvSpPr/>
          <p:nvPr/>
        </p:nvSpPr>
        <p:spPr>
          <a:xfrm>
            <a:off x="4279673" y="2157984"/>
            <a:ext cx="3590888" cy="2039112"/>
          </a:xfrm>
          <a:prstGeom prst="roundRect">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mn-ea"/>
                <a:cs typeface="+mn-cs"/>
              </a:rPr>
              <a:t>While demand for Adult Social Care grows, we are focussing on ensuring we support people to remain at home and as independent as possible.</a:t>
            </a:r>
          </a:p>
        </p:txBody>
      </p:sp>
      <p:pic>
        <p:nvPicPr>
          <p:cNvPr id="14" name="Graphic 13" descr="Group of people with solid fill">
            <a:extLst>
              <a:ext uri="{FF2B5EF4-FFF2-40B4-BE49-F238E27FC236}">
                <a16:creationId xmlns:a16="http://schemas.microsoft.com/office/drawing/2014/main" id="{E8E4077C-4CE1-26DA-FB08-7F2C0427B8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94128" y="1166784"/>
            <a:ext cx="914400" cy="914400"/>
          </a:xfrm>
          <a:prstGeom prst="rect">
            <a:avLst/>
          </a:prstGeom>
        </p:spPr>
      </p:pic>
      <p:pic>
        <p:nvPicPr>
          <p:cNvPr id="15" name="Graphic 14" descr="Information with solid fill">
            <a:extLst>
              <a:ext uri="{FF2B5EF4-FFF2-40B4-BE49-F238E27FC236}">
                <a16:creationId xmlns:a16="http://schemas.microsoft.com/office/drawing/2014/main" id="{D8759ED6-4CD5-2C2F-F340-3661126A8E5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89342" y="1178822"/>
            <a:ext cx="914400" cy="914400"/>
          </a:xfrm>
          <a:prstGeom prst="rect">
            <a:avLst/>
          </a:prstGeom>
        </p:spPr>
      </p:pic>
      <p:pic>
        <p:nvPicPr>
          <p:cNvPr id="16" name="Graphic 15" descr="Exponential Graph with solid fill">
            <a:extLst>
              <a:ext uri="{FF2B5EF4-FFF2-40B4-BE49-F238E27FC236}">
                <a16:creationId xmlns:a16="http://schemas.microsoft.com/office/drawing/2014/main" id="{DC12D13C-498B-D60D-EC30-361E29D091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674507" y="1255448"/>
            <a:ext cx="914400" cy="914400"/>
          </a:xfrm>
          <a:prstGeom prst="rect">
            <a:avLst/>
          </a:prstGeom>
        </p:spPr>
      </p:pic>
      <p:sp>
        <p:nvSpPr>
          <p:cNvPr id="17" name="TextBox 16">
            <a:extLst>
              <a:ext uri="{FF2B5EF4-FFF2-40B4-BE49-F238E27FC236}">
                <a16:creationId xmlns:a16="http://schemas.microsoft.com/office/drawing/2014/main" id="{9580F7BD-3095-6C4C-5CC5-A4168BCF0F81}"/>
              </a:ext>
            </a:extLst>
          </p:cNvPr>
          <p:cNvSpPr txBox="1"/>
          <p:nvPr/>
        </p:nvSpPr>
        <p:spPr>
          <a:xfrm>
            <a:off x="4480560" y="4701808"/>
            <a:ext cx="3163823"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7</a:t>
            </a:r>
            <a:r>
              <a:rPr kumimoji="0" lang="en-GB" sz="1600" b="0" i="0" u="none" strike="noStrike" kern="1200" cap="none" spc="0" normalizeH="0" baseline="0" noProof="0">
                <a:ln>
                  <a:noFill/>
                </a:ln>
                <a:solidFill>
                  <a:prstClr val="white"/>
                </a:solidFill>
                <a:effectLst/>
                <a:uLnTx/>
                <a:uFillTx/>
                <a:latin typeface="Calibri"/>
                <a:ea typeface="+mn-ea"/>
                <a:cs typeface="+mn-cs"/>
              </a:rPr>
              <a:t>.3% of older people who leave hospital receive reablement, compared to 5.7% nationally. This helps maintain low residential care rate admissions (450 admissions per 100k people compared to 592 nationally).</a:t>
            </a: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0281859D-B5CE-AF98-799B-CE3AB3E84837}"/>
              </a:ext>
            </a:extLst>
          </p:cNvPr>
          <p:cNvSpPr/>
          <p:nvPr/>
        </p:nvSpPr>
        <p:spPr>
          <a:xfrm>
            <a:off x="4279673" y="4424473"/>
            <a:ext cx="3590887" cy="2199297"/>
          </a:xfrm>
          <a:prstGeom prst="roundRect">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0D23164-94AB-432B-9D49-C89D5260F186}"/>
              </a:ext>
            </a:extLst>
          </p:cNvPr>
          <p:cNvSpPr txBox="1"/>
          <p:nvPr/>
        </p:nvSpPr>
        <p:spPr>
          <a:xfrm>
            <a:off x="4396880" y="4595728"/>
            <a:ext cx="3331182" cy="181588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7</a:t>
            </a:r>
            <a:r>
              <a:rPr kumimoji="0" lang="en-GB" sz="1600" b="1" i="0" u="none" strike="noStrike" kern="1200" cap="none" spc="0" normalizeH="0" baseline="0" noProof="0" dirty="0">
                <a:ln>
                  <a:noFill/>
                </a:ln>
                <a:solidFill>
                  <a:prstClr val="white"/>
                </a:solidFill>
                <a:effectLst/>
                <a:uLnTx/>
                <a:uFillTx/>
                <a:latin typeface="Calibri"/>
                <a:ea typeface="+mn-ea"/>
                <a:cs typeface="+mn-cs"/>
              </a:rPr>
              <a:t>.3% of older people who leave hospital receive reablement</a:t>
            </a:r>
            <a:r>
              <a:rPr kumimoji="0" lang="en-GB" sz="1600" b="0" i="0" u="none" strike="noStrike" kern="1200" cap="none" spc="0" normalizeH="0" baseline="0" noProof="0" dirty="0">
                <a:ln>
                  <a:noFill/>
                </a:ln>
                <a:solidFill>
                  <a:prstClr val="white"/>
                </a:solidFill>
                <a:effectLst/>
                <a:uLnTx/>
                <a:uFillTx/>
                <a:latin typeface="Calibri"/>
                <a:ea typeface="+mn-ea"/>
                <a:cs typeface="+mn-cs"/>
              </a:rPr>
              <a:t>, compared to 5.7% nationally. This supports </a:t>
            </a:r>
            <a:r>
              <a:rPr kumimoji="0" lang="en-GB" sz="1600" b="1" i="0" u="none" strike="noStrike" kern="1200" cap="none" spc="0" normalizeH="0" baseline="0" noProof="0" dirty="0">
                <a:ln>
                  <a:noFill/>
                </a:ln>
                <a:solidFill>
                  <a:prstClr val="white"/>
                </a:solidFill>
                <a:effectLst/>
                <a:uLnTx/>
                <a:uFillTx/>
                <a:latin typeface="Calibri"/>
                <a:ea typeface="+mn-ea"/>
                <a:cs typeface="+mn-cs"/>
              </a:rPr>
              <a:t>low residential care rate admissions</a:t>
            </a:r>
            <a:r>
              <a:rPr kumimoji="0" lang="en-GB" sz="1600" b="0" i="0" u="none" strike="noStrike" kern="1200" cap="none" spc="0" normalizeH="0" baseline="0" noProof="0" dirty="0">
                <a:ln>
                  <a:noFill/>
                </a:ln>
                <a:solidFill>
                  <a:prstClr val="white"/>
                </a:solidFill>
                <a:effectLst/>
                <a:uLnTx/>
                <a:uFillTx/>
                <a:latin typeface="Calibri"/>
                <a:ea typeface="+mn-ea"/>
                <a:cs typeface="+mn-cs"/>
              </a:rPr>
              <a:t> (</a:t>
            </a:r>
            <a:r>
              <a:rPr lang="en-GB" sz="1600" dirty="0">
                <a:solidFill>
                  <a:prstClr val="white"/>
                </a:solidFill>
                <a:latin typeface="Calibri"/>
              </a:rPr>
              <a:t>573</a:t>
            </a:r>
            <a:r>
              <a:rPr kumimoji="0" lang="en-GB" sz="1600" b="0" i="0" u="none" strike="noStrike" kern="1200" cap="none" spc="0" normalizeH="0" baseline="0" noProof="0" dirty="0">
                <a:ln>
                  <a:noFill/>
                </a:ln>
                <a:solidFill>
                  <a:prstClr val="white"/>
                </a:solidFill>
                <a:effectLst/>
                <a:uLnTx/>
                <a:uFillTx/>
                <a:latin typeface="Calibri"/>
                <a:ea typeface="+mn-ea"/>
                <a:cs typeface="+mn-cs"/>
              </a:rPr>
              <a:t> admissions per 100k people compared to 592 most recent nationally published data).</a:t>
            </a:r>
            <a:endParaRPr kumimoji="0" lang="en-GB" sz="16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4" name="TextBox 3">
            <a:extLst>
              <a:ext uri="{FF2B5EF4-FFF2-40B4-BE49-F238E27FC236}">
                <a16:creationId xmlns:a16="http://schemas.microsoft.com/office/drawing/2014/main" id="{6A88EA50-EE90-52D4-844F-6EC6A4F81114}"/>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Demand</a:t>
            </a:r>
          </a:p>
        </p:txBody>
      </p:sp>
    </p:spTree>
    <p:extLst>
      <p:ext uri="{BB962C8B-B14F-4D97-AF65-F5344CB8AC3E}">
        <p14:creationId xmlns:p14="http://schemas.microsoft.com/office/powerpoint/2010/main" val="373204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7936AE-6017-C01F-2E18-185FA73249BA}"/>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How many people we support in Essex</a:t>
            </a:r>
          </a:p>
        </p:txBody>
      </p:sp>
      <p:sp>
        <p:nvSpPr>
          <p:cNvPr id="38" name="Rectangle 37">
            <a:extLst>
              <a:ext uri="{FF2B5EF4-FFF2-40B4-BE49-F238E27FC236}">
                <a16:creationId xmlns:a16="http://schemas.microsoft.com/office/drawing/2014/main" id="{8AA43410-03FE-C681-D6CE-7D1D574D5584}"/>
              </a:ext>
            </a:extLst>
          </p:cNvPr>
          <p:cNvSpPr/>
          <p:nvPr/>
        </p:nvSpPr>
        <p:spPr>
          <a:xfrm>
            <a:off x="0" y="2292182"/>
            <a:ext cx="12192000" cy="3048929"/>
          </a:xfrm>
          <a:prstGeom prst="rect">
            <a:avLst/>
          </a:prstGeom>
          <a:solidFill>
            <a:srgbClr val="F9E3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8923AFAC-068A-05DF-1963-C659E42AF714}"/>
              </a:ext>
            </a:extLst>
          </p:cNvPr>
          <p:cNvSpPr txBox="1"/>
          <p:nvPr/>
        </p:nvSpPr>
        <p:spPr>
          <a:xfrm>
            <a:off x="1147179" y="1571830"/>
            <a:ext cx="1001229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Calibri"/>
              </a:rPr>
              <a:t>At any one time in Essex we support </a:t>
            </a:r>
            <a:r>
              <a:rPr kumimoji="0" lang="en-GB" sz="1800" b="1" i="0" u="none" strike="noStrike" kern="1200" cap="none" spc="0" normalizeH="0" baseline="0" noProof="0">
                <a:ln>
                  <a:noFill/>
                </a:ln>
                <a:solidFill>
                  <a:srgbClr val="000000"/>
                </a:solidFill>
                <a:effectLst/>
                <a:uLnTx/>
                <a:uFillTx/>
                <a:latin typeface="Calibri"/>
                <a:ea typeface="+mn-ea"/>
                <a:cs typeface="Calibri"/>
              </a:rPr>
              <a:t>between 17 – 18,000 people</a:t>
            </a:r>
            <a:r>
              <a:rPr kumimoji="0" lang="en-GB" sz="1800" b="0" i="0" u="none" strike="noStrike" kern="1200" cap="none" spc="0" normalizeH="0" baseline="0" noProof="0">
                <a:ln>
                  <a:noFill/>
                </a:ln>
                <a:solidFill>
                  <a:srgbClr val="000000"/>
                </a:solidFill>
                <a:effectLst/>
                <a:uLnTx/>
                <a:uFillTx/>
                <a:latin typeface="Calibri"/>
                <a:ea typeface="+mn-ea"/>
                <a:cs typeface="Calibri"/>
              </a:rPr>
              <a:t>. This can be roughly broken down into…</a:t>
            </a:r>
          </a:p>
        </p:txBody>
      </p:sp>
      <p:sp>
        <p:nvSpPr>
          <p:cNvPr id="6" name="Oval 5">
            <a:extLst>
              <a:ext uri="{FF2B5EF4-FFF2-40B4-BE49-F238E27FC236}">
                <a16:creationId xmlns:a16="http://schemas.microsoft.com/office/drawing/2014/main" id="{081EBBD8-259F-8E0D-A7AE-1A959A0AD16B}"/>
              </a:ext>
            </a:extLst>
          </p:cNvPr>
          <p:cNvSpPr/>
          <p:nvPr/>
        </p:nvSpPr>
        <p:spPr>
          <a:xfrm>
            <a:off x="1216667" y="2578775"/>
            <a:ext cx="1677988" cy="157983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10,000</a:t>
            </a:r>
          </a:p>
        </p:txBody>
      </p:sp>
      <p:sp>
        <p:nvSpPr>
          <p:cNvPr id="15" name="Oval 14">
            <a:extLst>
              <a:ext uri="{FF2B5EF4-FFF2-40B4-BE49-F238E27FC236}">
                <a16:creationId xmlns:a16="http://schemas.microsoft.com/office/drawing/2014/main" id="{9313712D-503D-0C90-570B-184D14792B67}"/>
              </a:ext>
            </a:extLst>
          </p:cNvPr>
          <p:cNvSpPr/>
          <p:nvPr/>
        </p:nvSpPr>
        <p:spPr>
          <a:xfrm>
            <a:off x="3822093" y="2581481"/>
            <a:ext cx="1644770" cy="1550099"/>
          </a:xfrm>
          <a:prstGeom prst="ellipse">
            <a:avLst/>
          </a:prstGeom>
          <a:solidFill>
            <a:srgbClr val="E9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5,000</a:t>
            </a:r>
          </a:p>
        </p:txBody>
      </p:sp>
      <p:sp>
        <p:nvSpPr>
          <p:cNvPr id="16" name="Oval 15">
            <a:extLst>
              <a:ext uri="{FF2B5EF4-FFF2-40B4-BE49-F238E27FC236}">
                <a16:creationId xmlns:a16="http://schemas.microsoft.com/office/drawing/2014/main" id="{D4174517-4169-76F7-44F1-FAA5C9B01442}"/>
              </a:ext>
            </a:extLst>
          </p:cNvPr>
          <p:cNvSpPr/>
          <p:nvPr/>
        </p:nvSpPr>
        <p:spPr>
          <a:xfrm>
            <a:off x="6526863" y="2578775"/>
            <a:ext cx="1644770" cy="1550099"/>
          </a:xfrm>
          <a:prstGeom prst="ellipse">
            <a:avLst/>
          </a:prstGeom>
          <a:solidFill>
            <a:srgbClr val="C8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2,000</a:t>
            </a:r>
          </a:p>
        </p:txBody>
      </p:sp>
      <p:sp>
        <p:nvSpPr>
          <p:cNvPr id="17" name="Oval 16">
            <a:extLst>
              <a:ext uri="{FF2B5EF4-FFF2-40B4-BE49-F238E27FC236}">
                <a16:creationId xmlns:a16="http://schemas.microsoft.com/office/drawing/2014/main" id="{F02EE4AE-1D7E-62BA-B877-EB6992F8B1CD}"/>
              </a:ext>
            </a:extLst>
          </p:cNvPr>
          <p:cNvSpPr/>
          <p:nvPr/>
        </p:nvSpPr>
        <p:spPr>
          <a:xfrm>
            <a:off x="9300686" y="2578775"/>
            <a:ext cx="1644770" cy="1550099"/>
          </a:xfrm>
          <a:prstGeom prst="ellipse">
            <a:avLst/>
          </a:prstGeom>
          <a:solidFill>
            <a:srgbClr val="3A7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n-ea"/>
                <a:cs typeface="+mn-cs"/>
              </a:rPr>
              <a:t>1,000</a:t>
            </a:r>
          </a:p>
        </p:txBody>
      </p:sp>
      <p:sp>
        <p:nvSpPr>
          <p:cNvPr id="22" name="Rectangle: Rounded Corners 21">
            <a:extLst>
              <a:ext uri="{FF2B5EF4-FFF2-40B4-BE49-F238E27FC236}">
                <a16:creationId xmlns:a16="http://schemas.microsoft.com/office/drawing/2014/main" id="{6341065E-17A5-0876-AF6B-8258A2110F7C}"/>
              </a:ext>
            </a:extLst>
          </p:cNvPr>
          <p:cNvSpPr/>
          <p:nvPr/>
        </p:nvSpPr>
        <p:spPr>
          <a:xfrm>
            <a:off x="1662362" y="4084461"/>
            <a:ext cx="1383952" cy="388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392CA87A-3994-40E3-5653-EEADCE1801AC}"/>
              </a:ext>
            </a:extLst>
          </p:cNvPr>
          <p:cNvSpPr/>
          <p:nvPr/>
        </p:nvSpPr>
        <p:spPr>
          <a:xfrm>
            <a:off x="4026804" y="4021678"/>
            <a:ext cx="1949885"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5C8E3FD0-F2B4-A391-5A43-1D3ABC212237}"/>
              </a:ext>
            </a:extLst>
          </p:cNvPr>
          <p:cNvSpPr/>
          <p:nvPr/>
        </p:nvSpPr>
        <p:spPr>
          <a:xfrm>
            <a:off x="6153327" y="4140924"/>
            <a:ext cx="2612442"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Adults with physical and/or sensory impairments</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25" name="Rectangle: Rounded Corners 24">
            <a:extLst>
              <a:ext uri="{FF2B5EF4-FFF2-40B4-BE49-F238E27FC236}">
                <a16:creationId xmlns:a16="http://schemas.microsoft.com/office/drawing/2014/main" id="{7A52719F-CE49-E472-53A9-E90A912A42A8}"/>
              </a:ext>
            </a:extLst>
          </p:cNvPr>
          <p:cNvSpPr/>
          <p:nvPr/>
        </p:nvSpPr>
        <p:spPr>
          <a:xfrm>
            <a:off x="8984375" y="4140924"/>
            <a:ext cx="2277391"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Adults with mental health needs</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81B89224-2948-5AAA-6433-D880FA54FDFA}"/>
              </a:ext>
            </a:extLst>
          </p:cNvPr>
          <p:cNvSpPr/>
          <p:nvPr/>
        </p:nvSpPr>
        <p:spPr>
          <a:xfrm>
            <a:off x="3249594" y="4140925"/>
            <a:ext cx="2794289" cy="845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Adults with Learning Disabilities and/or Autism</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3BB81794-C917-D36D-D5DA-AF099DEB6FCF}"/>
              </a:ext>
            </a:extLst>
          </p:cNvPr>
          <p:cNvSpPr/>
          <p:nvPr/>
        </p:nvSpPr>
        <p:spPr>
          <a:xfrm>
            <a:off x="1019586" y="4177731"/>
            <a:ext cx="1978556" cy="489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Older People</a:t>
            </a:r>
          </a:p>
        </p:txBody>
      </p:sp>
      <p:sp>
        <p:nvSpPr>
          <p:cNvPr id="26" name="Rectangle: Rounded Corners 25">
            <a:extLst>
              <a:ext uri="{FF2B5EF4-FFF2-40B4-BE49-F238E27FC236}">
                <a16:creationId xmlns:a16="http://schemas.microsoft.com/office/drawing/2014/main" id="{17E79BFC-910F-A7D5-B784-A730FB4FFF94}"/>
              </a:ext>
            </a:extLst>
          </p:cNvPr>
          <p:cNvSpPr/>
          <p:nvPr/>
        </p:nvSpPr>
        <p:spPr>
          <a:xfrm>
            <a:off x="2679133" y="6878441"/>
            <a:ext cx="1383952" cy="388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36DC52-F746-4713-B7CE-32E1F4FCE2C0}"/>
              </a:ext>
            </a:extLst>
          </p:cNvPr>
          <p:cNvSpPr txBox="1"/>
          <p:nvPr/>
        </p:nvSpPr>
        <p:spPr>
          <a:xfrm>
            <a:off x="3892281" y="5777561"/>
            <a:ext cx="4279352" cy="400110"/>
          </a:xfrm>
          <a:prstGeom prst="rect">
            <a:avLst/>
          </a:prstGeom>
          <a:solidFill>
            <a:srgbClr val="E4003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a:ea typeface="+mn-ea"/>
                <a:cs typeface="+mn-cs"/>
              </a:rPr>
              <a:t>We also support around </a:t>
            </a:r>
            <a:r>
              <a:rPr kumimoji="0" lang="en-GB" sz="2000" b="1" i="0" u="none" strike="noStrike" kern="1200" cap="none" spc="0" normalizeH="0" baseline="0" noProof="0">
                <a:ln>
                  <a:noFill/>
                </a:ln>
                <a:solidFill>
                  <a:srgbClr val="FFFFFF"/>
                </a:solidFill>
                <a:effectLst/>
                <a:uLnTx/>
                <a:uFillTx/>
                <a:latin typeface="Calibri"/>
                <a:ea typeface="+mn-ea"/>
                <a:cs typeface="+mn-cs"/>
              </a:rPr>
              <a:t>4,000 carers.</a:t>
            </a:r>
          </a:p>
        </p:txBody>
      </p:sp>
    </p:spTree>
    <p:extLst>
      <p:ext uri="{BB962C8B-B14F-4D97-AF65-F5344CB8AC3E}">
        <p14:creationId xmlns:p14="http://schemas.microsoft.com/office/powerpoint/2010/main" val="168884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01D06C-886A-3C53-7072-F943F92CAA8B}"/>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Vision and Mission</a:t>
            </a:r>
          </a:p>
        </p:txBody>
      </p:sp>
      <p:pic>
        <p:nvPicPr>
          <p:cNvPr id="5" name="Picture Placeholder 8">
            <a:extLst>
              <a:ext uri="{FF2B5EF4-FFF2-40B4-BE49-F238E27FC236}">
                <a16:creationId xmlns:a16="http://schemas.microsoft.com/office/drawing/2014/main" id="{6E42B194-4A1E-9006-ACAA-8964AA3C8930}"/>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b="3467"/>
          <a:stretch>
            <a:fillRect/>
          </a:stretch>
        </p:blipFill>
        <p:spPr>
          <a:xfrm>
            <a:off x="6745507" y="0"/>
            <a:ext cx="5446493" cy="6858000"/>
          </a:xfrm>
          <a:noFill/>
        </p:spPr>
      </p:pic>
      <p:sp>
        <p:nvSpPr>
          <p:cNvPr id="7" name="Content Placeholder 6">
            <a:extLst>
              <a:ext uri="{FF2B5EF4-FFF2-40B4-BE49-F238E27FC236}">
                <a16:creationId xmlns:a16="http://schemas.microsoft.com/office/drawing/2014/main" id="{2BFB5FE9-795E-1CC9-83ED-116A5867F4DD}"/>
              </a:ext>
            </a:extLst>
          </p:cNvPr>
          <p:cNvSpPr>
            <a:spLocks noGrp="1"/>
          </p:cNvSpPr>
          <p:nvPr>
            <p:ph idx="1"/>
          </p:nvPr>
        </p:nvSpPr>
        <p:spPr>
          <a:xfrm>
            <a:off x="472467" y="2607253"/>
            <a:ext cx="6461852" cy="3190938"/>
          </a:xfrm>
          <a:prstGeom prst="rect">
            <a:avLst/>
          </a:prstGeom>
          <a:noFill/>
        </p:spPr>
        <p:txBody>
          <a:bodyPr wrap="square" lIns="91440" tIns="45720" rIns="91440" bIns="45720" numCol="1" spcCol="360000">
            <a:spAutoFit/>
          </a:bodyPr>
          <a:lstStyle/>
          <a:p>
            <a:pPr>
              <a:lnSpc>
                <a:spcPct val="102000"/>
              </a:lnSpc>
              <a:spcBef>
                <a:spcPts val="600"/>
              </a:spcBef>
              <a:spcAft>
                <a:spcPts val="400"/>
              </a:spcAft>
            </a:pPr>
            <a:r>
              <a:rPr lang="en-GB" sz="1600" b="1">
                <a:solidFill>
                  <a:schemeClr val="accent1"/>
                </a:solidFill>
              </a:rPr>
              <a:t>The ambition is for people to enjoy:</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Maximised independence and wellbeing</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Choice and control over health and care</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Access to a place called home</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Access to social and employment opportunities</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Positive experience of health and social care</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Reduced inequalities and increased inclusion</a:t>
            </a:r>
          </a:p>
          <a:p>
            <a:pPr marL="342900" indent="-342900">
              <a:lnSpc>
                <a:spcPct val="102000"/>
              </a:lnSpc>
              <a:spcBef>
                <a:spcPts val="1000"/>
              </a:spcBef>
              <a:spcAft>
                <a:spcPts val="200"/>
              </a:spcAft>
              <a:buClr>
                <a:schemeClr val="accent1"/>
              </a:buClr>
              <a:buFont typeface="Arial" panose="020B0604020202020204" pitchFamily="34" charset="0"/>
              <a:buChar char="•"/>
            </a:pPr>
            <a:r>
              <a:rPr lang="en-GB" sz="1600" b="0">
                <a:ln w="0"/>
              </a:rPr>
              <a:t>People at risk can live free from abuse, harm and neglect</a:t>
            </a:r>
          </a:p>
        </p:txBody>
      </p:sp>
      <p:sp>
        <p:nvSpPr>
          <p:cNvPr id="2" name="Rectangle: Rounded Corners 1">
            <a:extLst>
              <a:ext uri="{FF2B5EF4-FFF2-40B4-BE49-F238E27FC236}">
                <a16:creationId xmlns:a16="http://schemas.microsoft.com/office/drawing/2014/main" id="{408C2C28-8F6F-2886-1490-1C0C032E51EB}"/>
              </a:ext>
            </a:extLst>
          </p:cNvPr>
          <p:cNvSpPr/>
          <p:nvPr/>
        </p:nvSpPr>
        <p:spPr>
          <a:xfrm>
            <a:off x="545123" y="1354237"/>
            <a:ext cx="6248869" cy="418655"/>
          </a:xfrm>
          <a:prstGeom prst="roundRect">
            <a:avLst/>
          </a:prstGeom>
          <a:solidFill>
            <a:srgbClr val="93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2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Our vision:  Enabling people to live their lives to the fullest</a:t>
            </a:r>
          </a:p>
        </p:txBody>
      </p:sp>
      <p:sp>
        <p:nvSpPr>
          <p:cNvPr id="4" name="Rectangle: Rounded Corners 3">
            <a:extLst>
              <a:ext uri="{FF2B5EF4-FFF2-40B4-BE49-F238E27FC236}">
                <a16:creationId xmlns:a16="http://schemas.microsoft.com/office/drawing/2014/main" id="{AB740CB8-8F01-6D65-AEF0-4627A85868C0}"/>
              </a:ext>
            </a:extLst>
          </p:cNvPr>
          <p:cNvSpPr/>
          <p:nvPr/>
        </p:nvSpPr>
        <p:spPr>
          <a:xfrm>
            <a:off x="545123" y="1950854"/>
            <a:ext cx="4932133" cy="418655"/>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2000"/>
              </a:lnSpc>
              <a:spcBef>
                <a:spcPts val="0"/>
              </a:spcBef>
              <a:spcAft>
                <a:spcPts val="60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Our mission: Making the difference every day </a:t>
            </a:r>
          </a:p>
        </p:txBody>
      </p:sp>
      <p:sp>
        <p:nvSpPr>
          <p:cNvPr id="11" name="TextBox 10">
            <a:extLst>
              <a:ext uri="{FF2B5EF4-FFF2-40B4-BE49-F238E27FC236}">
                <a16:creationId xmlns:a16="http://schemas.microsoft.com/office/drawing/2014/main" id="{4070674E-DCAA-250D-DE99-323AA9E51827}"/>
              </a:ext>
            </a:extLst>
          </p:cNvPr>
          <p:cNvSpPr txBox="1"/>
          <p:nvPr/>
        </p:nvSpPr>
        <p:spPr>
          <a:xfrm>
            <a:off x="351342" y="5997451"/>
            <a:ext cx="62316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mn-ea"/>
                <a:cs typeface="+mn-cs"/>
              </a:rPr>
              <a:t>This focus on </a:t>
            </a:r>
            <a:r>
              <a:rPr kumimoji="0" lang="en-GB" sz="1600" b="1" i="0" u="none" strike="noStrike" kern="1200" cap="none" spc="0" normalizeH="0" baseline="0" noProof="0">
                <a:ln>
                  <a:noFill/>
                </a:ln>
                <a:solidFill>
                  <a:srgbClr val="000000"/>
                </a:solidFill>
                <a:effectLst/>
                <a:uLnTx/>
                <a:uFillTx/>
                <a:latin typeface="Calibri"/>
                <a:ea typeface="+mn-ea"/>
                <a:cs typeface="+mn-cs"/>
              </a:rPr>
              <a:t>independence</a:t>
            </a:r>
            <a:r>
              <a:rPr kumimoji="0" lang="en-GB" sz="1600" b="0" i="0" u="none" strike="noStrike" kern="1200" cap="none" spc="0" normalizeH="0" baseline="0" noProof="0">
                <a:ln>
                  <a:noFill/>
                </a:ln>
                <a:solidFill>
                  <a:srgbClr val="000000"/>
                </a:solidFill>
                <a:effectLst/>
                <a:uLnTx/>
                <a:uFillTx/>
                <a:latin typeface="Calibri"/>
                <a:ea typeface="+mn-ea"/>
                <a:cs typeface="+mn-cs"/>
              </a:rPr>
              <a:t>, </a:t>
            </a:r>
            <a:r>
              <a:rPr kumimoji="0" lang="en-GB" sz="1600" b="1" i="0" u="none" strike="noStrike" kern="1200" cap="none" spc="0" normalizeH="0" baseline="0" noProof="0">
                <a:ln>
                  <a:noFill/>
                </a:ln>
                <a:solidFill>
                  <a:srgbClr val="000000"/>
                </a:solidFill>
                <a:effectLst/>
                <a:uLnTx/>
                <a:uFillTx/>
                <a:latin typeface="Calibri"/>
                <a:ea typeface="+mn-ea"/>
                <a:cs typeface="+mn-cs"/>
              </a:rPr>
              <a:t>wellbeing</a:t>
            </a:r>
            <a:r>
              <a:rPr kumimoji="0" lang="en-GB" sz="1600" b="0" i="0" u="none" strike="noStrike" kern="1200" cap="none" spc="0" normalizeH="0" baseline="0" noProof="0">
                <a:ln>
                  <a:noFill/>
                </a:ln>
                <a:solidFill>
                  <a:srgbClr val="000000"/>
                </a:solidFill>
                <a:effectLst/>
                <a:uLnTx/>
                <a:uFillTx/>
                <a:latin typeface="Calibri"/>
                <a:ea typeface="+mn-ea"/>
                <a:cs typeface="+mn-cs"/>
              </a:rPr>
              <a:t> and </a:t>
            </a:r>
            <a:r>
              <a:rPr kumimoji="0" lang="en-GB" sz="1600" b="1" i="0" u="none" strike="noStrike" kern="1200" cap="none" spc="0" normalizeH="0" baseline="0" noProof="0">
                <a:ln>
                  <a:noFill/>
                </a:ln>
                <a:solidFill>
                  <a:srgbClr val="000000"/>
                </a:solidFill>
                <a:effectLst/>
                <a:uLnTx/>
                <a:uFillTx/>
                <a:latin typeface="Calibri"/>
                <a:ea typeface="+mn-ea"/>
                <a:cs typeface="+mn-cs"/>
              </a:rPr>
              <a:t>safety </a:t>
            </a:r>
            <a:r>
              <a:rPr kumimoji="0" lang="en-GB" sz="1600" b="0" i="0" u="none" strike="noStrike" kern="1200" cap="none" spc="0" normalizeH="0" baseline="0" noProof="0">
                <a:ln>
                  <a:noFill/>
                </a:ln>
                <a:solidFill>
                  <a:srgbClr val="000000"/>
                </a:solidFill>
                <a:effectLst/>
                <a:uLnTx/>
                <a:uFillTx/>
                <a:latin typeface="Calibri"/>
                <a:ea typeface="+mn-ea"/>
                <a:cs typeface="+mn-cs"/>
              </a:rPr>
              <a:t>enables the Council to fulfil its statutory duties under the Care Act 2014.</a:t>
            </a:r>
          </a:p>
        </p:txBody>
      </p:sp>
    </p:spTree>
    <p:extLst>
      <p:ext uri="{BB962C8B-B14F-4D97-AF65-F5344CB8AC3E}">
        <p14:creationId xmlns:p14="http://schemas.microsoft.com/office/powerpoint/2010/main" val="83583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560316-5463-21E3-4B1A-D2AAE5076B3F}"/>
              </a:ext>
            </a:extLst>
          </p:cNvPr>
          <p:cNvSpPr txBox="1"/>
          <p:nvPr/>
        </p:nvSpPr>
        <p:spPr>
          <a:xfrm>
            <a:off x="563412" y="1279589"/>
            <a:ext cx="10927548" cy="1282505"/>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The council's key strategic goals are built around helping people with care needs to l</a:t>
            </a:r>
            <a:r>
              <a:rPr kumimoji="0" lang="en-GB" sz="1800" b="1" i="0" u="none" strike="noStrike" kern="1200" cap="none" spc="0" normalizeH="0" baseline="0" noProof="0">
                <a:ln>
                  <a:noFill/>
                </a:ln>
                <a:solidFill>
                  <a:srgbClr val="000000"/>
                </a:solidFill>
                <a:effectLst/>
                <a:uLnTx/>
                <a:uFillTx/>
                <a:latin typeface="Calibri"/>
                <a:ea typeface="+mn-ea"/>
                <a:cs typeface="+mn-cs"/>
              </a:rPr>
              <a:t>ive</a:t>
            </a:r>
            <a:r>
              <a:rPr kumimoji="0" lang="en-GB" sz="1800" b="0" i="0" u="none" strike="noStrike" kern="1200" cap="none" spc="0" normalizeH="0" baseline="0" noProof="0">
                <a:ln>
                  <a:noFill/>
                </a:ln>
                <a:solidFill>
                  <a:srgbClr val="000000"/>
                </a:solidFill>
                <a:effectLst/>
                <a:uLnTx/>
                <a:uFillTx/>
                <a:latin typeface="Calibri"/>
                <a:ea typeface="+mn-ea"/>
                <a:cs typeface="+mn-cs"/>
              </a:rPr>
              <a:t> </a:t>
            </a:r>
            <a:r>
              <a:rPr kumimoji="0" lang="en-GB" sz="1800" b="1" i="0" u="none" strike="noStrike" kern="1200" cap="none" spc="0" normalizeH="0" baseline="0" noProof="0">
                <a:ln>
                  <a:noFill/>
                </a:ln>
                <a:solidFill>
                  <a:srgbClr val="000000"/>
                </a:solidFill>
                <a:effectLst/>
                <a:uLnTx/>
                <a:uFillTx/>
                <a:latin typeface="Calibri"/>
                <a:ea typeface="+mn-ea"/>
                <a:cs typeface="+mn-cs"/>
              </a:rPr>
              <a:t>as independently and safely</a:t>
            </a:r>
            <a:r>
              <a:rPr kumimoji="0" lang="en-GB" sz="1800" b="0" i="0" u="none" strike="noStrike" kern="1200" cap="none" spc="0" normalizeH="0" baseline="0" noProof="0">
                <a:ln>
                  <a:noFill/>
                </a:ln>
                <a:solidFill>
                  <a:srgbClr val="000000"/>
                </a:solidFill>
                <a:effectLst/>
                <a:uLnTx/>
                <a:uFillTx/>
                <a:latin typeface="Calibri"/>
                <a:ea typeface="+mn-ea"/>
                <a:cs typeface="+mn-cs"/>
              </a:rPr>
              <a:t> in their own homes for as long as they can and ensuring they have the support they need to promote their </a:t>
            </a:r>
            <a:r>
              <a:rPr kumimoji="0" lang="en-GB" sz="1800" b="1" i="0" u="none" strike="noStrike" kern="1200" cap="none" spc="0" normalizeH="0" baseline="0" noProof="0">
                <a:ln>
                  <a:noFill/>
                </a:ln>
                <a:solidFill>
                  <a:srgbClr val="000000"/>
                </a:solidFill>
                <a:effectLst/>
                <a:uLnTx/>
                <a:uFillTx/>
                <a:latin typeface="Calibri"/>
                <a:ea typeface="+mn-ea"/>
                <a:cs typeface="+mn-cs"/>
              </a:rPr>
              <a:t>wellbeing and quality of life</a:t>
            </a:r>
            <a:r>
              <a:rPr kumimoji="0" lang="en-GB" sz="1800" b="0" i="0" u="none" strike="noStrike" kern="1200" cap="none" spc="0" normalizeH="0" baseline="0" noProof="0">
                <a:ln>
                  <a:noFill/>
                </a:ln>
                <a:solidFill>
                  <a:srgbClr val="000000"/>
                </a:solidFill>
                <a:effectLst/>
                <a:uLnTx/>
                <a:uFillTx/>
                <a:latin typeface="Calibri"/>
                <a:ea typeface="+mn-ea"/>
                <a:cs typeface="+mn-cs"/>
              </a:rPr>
              <a:t>. By doing this, it is also contributing to the council's work around levelling up the county and enables the Council to fulfil its statutory duties under the Care Act 2014.</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3122F896-D51D-2EBD-E7C7-9DE5E84EDDE1}"/>
              </a:ext>
            </a:extLst>
          </p:cNvPr>
          <p:cNvSpPr txBox="1"/>
          <p:nvPr/>
        </p:nvSpPr>
        <p:spPr>
          <a:xfrm>
            <a:off x="990132" y="3073723"/>
            <a:ext cx="10500828" cy="36442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Adult Social Care Business Plan 2025-28  vison and objectives: </a:t>
            </a:r>
            <a:r>
              <a:rPr kumimoji="0" lang="en-GB" sz="1500" b="1" i="1" u="none" strike="noStrike" kern="1200" cap="none" spc="0" normalizeH="0" baseline="0" noProof="0">
                <a:ln>
                  <a:noFill/>
                </a:ln>
                <a:solidFill>
                  <a:srgbClr val="000000"/>
                </a:solidFill>
                <a:effectLst/>
                <a:uLnTx/>
                <a:uFillTx/>
                <a:latin typeface="Calibri"/>
                <a:ea typeface="+mn-ea"/>
                <a:cs typeface="+mn-cs"/>
              </a:rPr>
              <a:t>People in Essex living their lives to the fullest</a:t>
            </a:r>
          </a:p>
        </p:txBody>
      </p:sp>
      <p:sp>
        <p:nvSpPr>
          <p:cNvPr id="5" name="Arrow: Down 4">
            <a:extLst>
              <a:ext uri="{FF2B5EF4-FFF2-40B4-BE49-F238E27FC236}">
                <a16:creationId xmlns:a16="http://schemas.microsoft.com/office/drawing/2014/main" id="{51593AA0-71C9-1BE3-499A-3F0AB81FCDF2}"/>
              </a:ext>
            </a:extLst>
          </p:cNvPr>
          <p:cNvSpPr/>
          <p:nvPr/>
        </p:nvSpPr>
        <p:spPr>
          <a:xfrm>
            <a:off x="5855208" y="2480301"/>
            <a:ext cx="377952" cy="47254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7B05626C-306D-D4EB-2995-5A71D025F263}"/>
              </a:ext>
            </a:extLst>
          </p:cNvPr>
          <p:cNvSpPr/>
          <p:nvPr/>
        </p:nvSpPr>
        <p:spPr>
          <a:xfrm>
            <a:off x="1247922" y="3506589"/>
            <a:ext cx="2852928" cy="9022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Financial Sustainability</a:t>
            </a:r>
          </a:p>
        </p:txBody>
      </p:sp>
      <p:sp>
        <p:nvSpPr>
          <p:cNvPr id="9" name="Rectangle: Rounded Corners 8">
            <a:extLst>
              <a:ext uri="{FF2B5EF4-FFF2-40B4-BE49-F238E27FC236}">
                <a16:creationId xmlns:a16="http://schemas.microsoft.com/office/drawing/2014/main" id="{B89F2DAE-AD08-B337-496C-C214A0CA0A00}"/>
              </a:ext>
            </a:extLst>
          </p:cNvPr>
          <p:cNvSpPr/>
          <p:nvPr/>
        </p:nvSpPr>
        <p:spPr>
          <a:xfrm>
            <a:off x="4669536" y="3506589"/>
            <a:ext cx="2852928" cy="902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Maximise Operational Capacity</a:t>
            </a:r>
          </a:p>
        </p:txBody>
      </p:sp>
      <p:sp>
        <p:nvSpPr>
          <p:cNvPr id="10" name="Rectangle: Rounded Corners 9">
            <a:extLst>
              <a:ext uri="{FF2B5EF4-FFF2-40B4-BE49-F238E27FC236}">
                <a16:creationId xmlns:a16="http://schemas.microsoft.com/office/drawing/2014/main" id="{65726D90-DCD6-6B90-2036-D6A81813660C}"/>
              </a:ext>
            </a:extLst>
          </p:cNvPr>
          <p:cNvSpPr/>
          <p:nvPr/>
        </p:nvSpPr>
        <p:spPr>
          <a:xfrm>
            <a:off x="3003570" y="4812523"/>
            <a:ext cx="2852928" cy="9022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Improve Customer Experience</a:t>
            </a:r>
          </a:p>
        </p:txBody>
      </p:sp>
      <p:sp>
        <p:nvSpPr>
          <p:cNvPr id="11" name="Rectangle: Rounded Corners 10">
            <a:extLst>
              <a:ext uri="{FF2B5EF4-FFF2-40B4-BE49-F238E27FC236}">
                <a16:creationId xmlns:a16="http://schemas.microsoft.com/office/drawing/2014/main" id="{DDB2A449-3A62-62EC-C02D-9CB4952AF265}"/>
              </a:ext>
            </a:extLst>
          </p:cNvPr>
          <p:cNvSpPr/>
          <p:nvPr/>
        </p:nvSpPr>
        <p:spPr>
          <a:xfrm>
            <a:off x="6335504" y="4812523"/>
            <a:ext cx="2852928" cy="9022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Supported, Happy Workforce</a:t>
            </a:r>
          </a:p>
        </p:txBody>
      </p:sp>
      <p:sp>
        <p:nvSpPr>
          <p:cNvPr id="12" name="Rectangle: Rounded Corners 11">
            <a:extLst>
              <a:ext uri="{FF2B5EF4-FFF2-40B4-BE49-F238E27FC236}">
                <a16:creationId xmlns:a16="http://schemas.microsoft.com/office/drawing/2014/main" id="{72E00306-FECA-96A5-4832-1B24595ACA94}"/>
              </a:ext>
            </a:extLst>
          </p:cNvPr>
          <p:cNvSpPr/>
          <p:nvPr/>
        </p:nvSpPr>
        <p:spPr>
          <a:xfrm>
            <a:off x="8091150" y="3506589"/>
            <a:ext cx="2852928" cy="9022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Manage Demand</a:t>
            </a:r>
          </a:p>
        </p:txBody>
      </p:sp>
      <p:sp>
        <p:nvSpPr>
          <p:cNvPr id="6" name="TextBox 5">
            <a:extLst>
              <a:ext uri="{FF2B5EF4-FFF2-40B4-BE49-F238E27FC236}">
                <a16:creationId xmlns:a16="http://schemas.microsoft.com/office/drawing/2014/main" id="{8EE7BD9C-8A9E-499C-2917-DCF78E74E0F2}"/>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Calibri"/>
                <a:cs typeface="Arial" panose="020B0604020202020204" pitchFamily="34" charset="0"/>
              </a:rPr>
              <a:t>ASC strategic goals and outcomes</a:t>
            </a:r>
            <a:endParaRPr kumimoji="0" lang="en-GB" sz="4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9566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A4D7-AF46-E653-9A84-5FBDB710F77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A877B4-6D27-5E9D-9A2C-DB0DC3C32FBD}"/>
              </a:ext>
            </a:extLst>
          </p:cNvPr>
          <p:cNvSpPr>
            <a:spLocks noGrp="1"/>
          </p:cNvSpPr>
          <p:nvPr>
            <p:ph sz="half" idx="2"/>
          </p:nvPr>
        </p:nvSpPr>
        <p:spPr>
          <a:xfrm>
            <a:off x="1828800" y="1706785"/>
            <a:ext cx="3465576" cy="461485"/>
          </a:xfrm>
        </p:spPr>
        <p:txBody>
          <a:bodyPr/>
          <a:lstStyle/>
          <a:p>
            <a:r>
              <a:rPr lang="en-US" sz="1600"/>
              <a:t>Person-</a:t>
            </a:r>
            <a:r>
              <a:rPr lang="en-US" sz="1600" err="1"/>
              <a:t>centred</a:t>
            </a:r>
            <a:r>
              <a:rPr lang="en-US" sz="1600"/>
              <a:t>: </a:t>
            </a:r>
            <a:r>
              <a:rPr lang="en-US" sz="1600" b="0"/>
              <a:t>we work alongside people to help them plan their support and achieve their aspirations.</a:t>
            </a:r>
            <a:endParaRPr lang="en-GB" sz="1600" b="0"/>
          </a:p>
        </p:txBody>
      </p:sp>
      <p:sp>
        <p:nvSpPr>
          <p:cNvPr id="8" name="TextBox 7">
            <a:extLst>
              <a:ext uri="{FF2B5EF4-FFF2-40B4-BE49-F238E27FC236}">
                <a16:creationId xmlns:a16="http://schemas.microsoft.com/office/drawing/2014/main" id="{B6C92805-1045-0D3D-1A36-BEFCEEC32C52}"/>
              </a:ext>
            </a:extLst>
          </p:cNvPr>
          <p:cNvSpPr txBox="1"/>
          <p:nvPr/>
        </p:nvSpPr>
        <p:spPr>
          <a:xfrm>
            <a:off x="477012" y="1200765"/>
            <a:ext cx="9496425" cy="361950"/>
          </a:xfrm>
          <a:prstGeom prst="rect">
            <a:avLst/>
          </a:prstGeom>
          <a:noFill/>
        </p:spPr>
        <p:txBody>
          <a:bodyPr wrap="square" lIns="0" tIns="0" rIns="0" bIns="0" rtlCol="0">
            <a:noAutofit/>
          </a:bodyPr>
          <a:lstStyle/>
          <a:p>
            <a:pPr algn="l">
              <a:spcAft>
                <a:spcPts val="1134"/>
              </a:spcAft>
            </a:pPr>
            <a:r>
              <a:rPr lang="en-US" sz="1500"/>
              <a:t>Our principles guide the way we work.</a:t>
            </a:r>
            <a:endParaRPr lang="en-GB" sz="1500"/>
          </a:p>
        </p:txBody>
      </p:sp>
      <p:pic>
        <p:nvPicPr>
          <p:cNvPr id="6" name="Picture 5">
            <a:extLst>
              <a:ext uri="{FF2B5EF4-FFF2-40B4-BE49-F238E27FC236}">
                <a16:creationId xmlns:a16="http://schemas.microsoft.com/office/drawing/2014/main" id="{8F685EB3-4C35-A978-9DFF-335C16E453DC}"/>
              </a:ext>
            </a:extLst>
          </p:cNvPr>
          <p:cNvPicPr>
            <a:picLocks noChangeAspect="1"/>
          </p:cNvPicPr>
          <p:nvPr/>
        </p:nvPicPr>
        <p:blipFill>
          <a:blip r:embed="rId3"/>
          <a:stretch>
            <a:fillRect/>
          </a:stretch>
        </p:blipFill>
        <p:spPr>
          <a:xfrm>
            <a:off x="556860" y="1599291"/>
            <a:ext cx="1162212" cy="4829849"/>
          </a:xfrm>
          <a:prstGeom prst="rect">
            <a:avLst/>
          </a:prstGeom>
        </p:spPr>
      </p:pic>
      <p:sp>
        <p:nvSpPr>
          <p:cNvPr id="10" name="Content Placeholder 4">
            <a:extLst>
              <a:ext uri="{FF2B5EF4-FFF2-40B4-BE49-F238E27FC236}">
                <a16:creationId xmlns:a16="http://schemas.microsoft.com/office/drawing/2014/main" id="{12B2DDB6-FBD9-9107-DA62-D4ABCB692CFC}"/>
              </a:ext>
            </a:extLst>
          </p:cNvPr>
          <p:cNvSpPr txBox="1">
            <a:spLocks/>
          </p:cNvSpPr>
          <p:nvPr/>
        </p:nvSpPr>
        <p:spPr>
          <a:xfrm>
            <a:off x="1828800" y="3033118"/>
            <a:ext cx="332841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Prevent, reduce, delay: </a:t>
            </a:r>
            <a:r>
              <a:rPr lang="en-US" sz="1600" b="0"/>
              <a:t>we identify and maximise opportunities to prevent, reduce or delay the need for care</a:t>
            </a:r>
            <a:endParaRPr lang="en-GB" sz="1600" b="0"/>
          </a:p>
        </p:txBody>
      </p:sp>
      <p:sp>
        <p:nvSpPr>
          <p:cNvPr id="11" name="Content Placeholder 4">
            <a:extLst>
              <a:ext uri="{FF2B5EF4-FFF2-40B4-BE49-F238E27FC236}">
                <a16:creationId xmlns:a16="http://schemas.microsoft.com/office/drawing/2014/main" id="{B1CFE37B-DABE-5B3B-9111-E996A8B6AA2A}"/>
              </a:ext>
            </a:extLst>
          </p:cNvPr>
          <p:cNvSpPr txBox="1">
            <a:spLocks/>
          </p:cNvSpPr>
          <p:nvPr/>
        </p:nvSpPr>
        <p:spPr>
          <a:xfrm>
            <a:off x="1828800" y="4269644"/>
            <a:ext cx="346557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Collaboration and coproduction:</a:t>
            </a:r>
            <a:r>
              <a:rPr lang="en-US" sz="1600" b="0"/>
              <a:t> we work with a range of organisations and individuals to break down boundaries and work jointly towards shared goals.</a:t>
            </a:r>
            <a:endParaRPr lang="en-GB" sz="1600" b="0"/>
          </a:p>
        </p:txBody>
      </p:sp>
      <p:sp>
        <p:nvSpPr>
          <p:cNvPr id="12" name="Content Placeholder 4">
            <a:extLst>
              <a:ext uri="{FF2B5EF4-FFF2-40B4-BE49-F238E27FC236}">
                <a16:creationId xmlns:a16="http://schemas.microsoft.com/office/drawing/2014/main" id="{95990832-6853-17BE-A399-EA23EC21904A}"/>
              </a:ext>
            </a:extLst>
          </p:cNvPr>
          <p:cNvSpPr txBox="1">
            <a:spLocks/>
          </p:cNvSpPr>
          <p:nvPr/>
        </p:nvSpPr>
        <p:spPr>
          <a:xfrm>
            <a:off x="1828800" y="5550932"/>
            <a:ext cx="346557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Continuous improvement: </a:t>
            </a:r>
            <a:r>
              <a:rPr lang="en-US" sz="1600" b="0"/>
              <a:t>we strive to always do better by finding new ways to improve outcomes.</a:t>
            </a:r>
            <a:endParaRPr lang="en-GB" sz="1600" b="0"/>
          </a:p>
        </p:txBody>
      </p:sp>
      <p:pic>
        <p:nvPicPr>
          <p:cNvPr id="14" name="Picture 13">
            <a:extLst>
              <a:ext uri="{FF2B5EF4-FFF2-40B4-BE49-F238E27FC236}">
                <a16:creationId xmlns:a16="http://schemas.microsoft.com/office/drawing/2014/main" id="{95559182-D49B-8064-9CB6-86C65FAD5C12}"/>
              </a:ext>
            </a:extLst>
          </p:cNvPr>
          <p:cNvPicPr>
            <a:picLocks noChangeAspect="1"/>
          </p:cNvPicPr>
          <p:nvPr/>
        </p:nvPicPr>
        <p:blipFill>
          <a:blip r:embed="rId4"/>
          <a:stretch>
            <a:fillRect/>
          </a:stretch>
        </p:blipFill>
        <p:spPr>
          <a:xfrm>
            <a:off x="5686240" y="1768979"/>
            <a:ext cx="1324160" cy="3781953"/>
          </a:xfrm>
          <a:prstGeom prst="rect">
            <a:avLst/>
          </a:prstGeom>
        </p:spPr>
      </p:pic>
      <p:sp>
        <p:nvSpPr>
          <p:cNvPr id="15" name="Content Placeholder 4">
            <a:extLst>
              <a:ext uri="{FF2B5EF4-FFF2-40B4-BE49-F238E27FC236}">
                <a16:creationId xmlns:a16="http://schemas.microsoft.com/office/drawing/2014/main" id="{D63CF3E9-462A-0A0E-9699-9954E7848CD4}"/>
              </a:ext>
            </a:extLst>
          </p:cNvPr>
          <p:cNvSpPr txBox="1">
            <a:spLocks/>
          </p:cNvSpPr>
          <p:nvPr/>
        </p:nvSpPr>
        <p:spPr>
          <a:xfrm>
            <a:off x="7383976" y="1706785"/>
            <a:ext cx="3465576"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Listening to residents: </a:t>
            </a:r>
            <a:r>
              <a:rPr lang="en-US" sz="1600" b="0"/>
              <a:t>we listen to people with lived experience and base decisions in evidence and insight.</a:t>
            </a:r>
            <a:endParaRPr lang="en-GB" sz="1600" b="0"/>
          </a:p>
        </p:txBody>
      </p:sp>
      <p:sp>
        <p:nvSpPr>
          <p:cNvPr id="16" name="Content Placeholder 4">
            <a:extLst>
              <a:ext uri="{FF2B5EF4-FFF2-40B4-BE49-F238E27FC236}">
                <a16:creationId xmlns:a16="http://schemas.microsoft.com/office/drawing/2014/main" id="{58E14194-33BF-CDED-BC13-C9AEE5816521}"/>
              </a:ext>
            </a:extLst>
          </p:cNvPr>
          <p:cNvSpPr txBox="1">
            <a:spLocks/>
          </p:cNvSpPr>
          <p:nvPr/>
        </p:nvSpPr>
        <p:spPr>
          <a:xfrm>
            <a:off x="7383976" y="3139931"/>
            <a:ext cx="3593592"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Local: </a:t>
            </a:r>
            <a:r>
              <a:rPr lang="en-US" sz="1600" b="0"/>
              <a:t>we make decisions as closely to residents as possible and encourage communities to play an active role.</a:t>
            </a:r>
            <a:endParaRPr lang="en-GB" sz="1600" b="0"/>
          </a:p>
        </p:txBody>
      </p:sp>
      <p:sp>
        <p:nvSpPr>
          <p:cNvPr id="17" name="Content Placeholder 4">
            <a:extLst>
              <a:ext uri="{FF2B5EF4-FFF2-40B4-BE49-F238E27FC236}">
                <a16:creationId xmlns:a16="http://schemas.microsoft.com/office/drawing/2014/main" id="{CD4BD8C1-B6E5-4D56-C5D5-E8A286CDBBFB}"/>
              </a:ext>
            </a:extLst>
          </p:cNvPr>
          <p:cNvSpPr txBox="1">
            <a:spLocks/>
          </p:cNvSpPr>
          <p:nvPr/>
        </p:nvSpPr>
        <p:spPr>
          <a:xfrm>
            <a:off x="7383976" y="4500386"/>
            <a:ext cx="3593592" cy="46148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Equality, Diversity and Inclusion: </a:t>
            </a:r>
            <a:r>
              <a:rPr lang="en-US" sz="1600" b="0"/>
              <a:t>we promote equality, diversity and an inclusive culture within our own workforce, that of the care market and for the people we support.</a:t>
            </a:r>
            <a:endParaRPr lang="en-GB" sz="1600" b="0"/>
          </a:p>
        </p:txBody>
      </p:sp>
      <p:sp>
        <p:nvSpPr>
          <p:cNvPr id="2" name="TextBox 1">
            <a:extLst>
              <a:ext uri="{FF2B5EF4-FFF2-40B4-BE49-F238E27FC236}">
                <a16:creationId xmlns:a16="http://schemas.microsoft.com/office/drawing/2014/main" id="{024D23B7-E257-121C-DE7C-AE55DC302592}"/>
              </a:ext>
            </a:extLst>
          </p:cNvPr>
          <p:cNvSpPr txBox="1"/>
          <p:nvPr/>
        </p:nvSpPr>
        <p:spPr>
          <a:xfrm>
            <a:off x="0" y="0"/>
            <a:ext cx="12192000" cy="1060704"/>
          </a:xfrm>
          <a:prstGeom prst="rect">
            <a:avLst/>
          </a:prstGeom>
          <a:solidFill>
            <a:srgbClr val="E40037"/>
          </a:solidFill>
        </p:spPr>
        <p:txBody>
          <a:bodyPr wrap="square" rtlCol="0" anchor="ctr">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000" b="1">
                <a:solidFill>
                  <a:prstClr val="white"/>
                </a:solidFill>
                <a:latin typeface="Calibri"/>
                <a:cs typeface="Arial" panose="020B0604020202020204" pitchFamily="34" charset="0"/>
              </a:rPr>
              <a:t>Principles</a:t>
            </a:r>
            <a:endParaRPr kumimoji="0" lang="en-GB" sz="4000" b="1"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21678610"/>
      </p:ext>
    </p:extLst>
  </p:cSld>
  <p:clrMapOvr>
    <a:masterClrMapping/>
  </p:clrMapOvr>
</p:sld>
</file>

<file path=ppt/theme/theme1.xml><?xml version="1.0" encoding="utf-8"?>
<a:theme xmlns:a="http://schemas.openxmlformats.org/drawingml/2006/main" name="ASC_Purple">
  <a:themeElements>
    <a:clrScheme name="Custom 26">
      <a:dk1>
        <a:srgbClr val="000000"/>
      </a:dk1>
      <a:lt1>
        <a:sysClr val="window" lastClr="FFFFFF"/>
      </a:lt1>
      <a:dk2>
        <a:srgbClr val="000000"/>
      </a:dk2>
      <a:lt2>
        <a:srgbClr val="FFFFFF"/>
      </a:lt2>
      <a:accent1>
        <a:srgbClr val="5C2472"/>
      </a:accent1>
      <a:accent2>
        <a:srgbClr val="004C94"/>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E34E8072-CD14-400D-82B7-98238634E0A8}"/>
    </a:ext>
  </a:extLst>
</a:theme>
</file>

<file path=ppt/theme/theme2.xml><?xml version="1.0" encoding="utf-8"?>
<a:theme xmlns:a="http://schemas.openxmlformats.org/drawingml/2006/main" name="ASC_Blue">
  <a:themeElements>
    <a:clrScheme name="ECC_ASC_Blue">
      <a:dk1>
        <a:srgbClr val="000000"/>
      </a:dk1>
      <a:lt1>
        <a:sysClr val="window" lastClr="FFFFFF"/>
      </a:lt1>
      <a:dk2>
        <a:srgbClr val="000000"/>
      </a:dk2>
      <a:lt2>
        <a:srgbClr val="FFFFFF"/>
      </a:lt2>
      <a:accent1>
        <a:srgbClr val="004C94"/>
      </a:accent1>
      <a:accent2>
        <a:srgbClr val="5C2472"/>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82CACFB6-498C-466A-88C4-0D0A98257324}"/>
    </a:ext>
  </a:extLst>
</a:theme>
</file>

<file path=ppt/theme/theme3.xml><?xml version="1.0" encoding="utf-8"?>
<a:theme xmlns:a="http://schemas.openxmlformats.org/drawingml/2006/main" name="1_ASC_Purple">
  <a:themeElements>
    <a:clrScheme name="Custom 26">
      <a:dk1>
        <a:srgbClr val="000000"/>
      </a:dk1>
      <a:lt1>
        <a:sysClr val="window" lastClr="FFFFFF"/>
      </a:lt1>
      <a:dk2>
        <a:srgbClr val="000000"/>
      </a:dk2>
      <a:lt2>
        <a:srgbClr val="FFFFFF"/>
      </a:lt2>
      <a:accent1>
        <a:srgbClr val="5C2472"/>
      </a:accent1>
      <a:accent2>
        <a:srgbClr val="004C94"/>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E34E8072-CD14-400D-82B7-98238634E0A8}"/>
    </a:ext>
  </a:extLst>
</a:theme>
</file>

<file path=ppt/theme/theme4.xml><?xml version="1.0" encoding="utf-8"?>
<a:theme xmlns:a="http://schemas.openxmlformats.org/drawingml/2006/main" name="2_ASC_Purple">
  <a:themeElements>
    <a:clrScheme name="Custom 26">
      <a:dk1>
        <a:srgbClr val="000000"/>
      </a:dk1>
      <a:lt1>
        <a:sysClr val="window" lastClr="FFFFFF"/>
      </a:lt1>
      <a:dk2>
        <a:srgbClr val="000000"/>
      </a:dk2>
      <a:lt2>
        <a:srgbClr val="FFFFFF"/>
      </a:lt2>
      <a:accent1>
        <a:srgbClr val="5C2472"/>
      </a:accent1>
      <a:accent2>
        <a:srgbClr val="004C94"/>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  Read-Only" id="{7C5EED0E-BA82-4539-8FC3-904B134C6BEB}" vid="{35CABF0B-4B2C-458B-BFA0-288BB1E9F84A}"/>
    </a:ext>
  </a:extLst>
</a:theme>
</file>

<file path=ppt/theme/theme5.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1646319D27F749BFF1E1CEEEBF1AEF" ma:contentTypeVersion="11" ma:contentTypeDescription="Create a new document." ma:contentTypeScope="" ma:versionID="0c8d7d7932056f3404c2685223a7dd7a">
  <xsd:schema xmlns:xsd="http://www.w3.org/2001/XMLSchema" xmlns:xs="http://www.w3.org/2001/XMLSchema" xmlns:p="http://schemas.microsoft.com/office/2006/metadata/properties" xmlns:ns2="a3ff1e80-dbdc-4929-8f1f-1c5741359b79" xmlns:ns3="08c6b04a-cc0f-4c89-bc4f-6bc414dca4bb" targetNamespace="http://schemas.microsoft.com/office/2006/metadata/properties" ma:root="true" ma:fieldsID="abb8c42323822638077b8278defedcd9" ns2:_="" ns3:_="">
    <xsd:import namespace="a3ff1e80-dbdc-4929-8f1f-1c5741359b79"/>
    <xsd:import namespace="08c6b04a-cc0f-4c89-bc4f-6bc414dca4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f1e80-dbdc-4929-8f1f-1c5741359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c6b04a-cc0f-4c89-bc4f-6bc414dca4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836807-77b3-44fc-b1d9-50799b660e2a}" ma:internalName="TaxCatchAll" ma:showField="CatchAllData" ma:web="08c6b04a-cc0f-4c89-bc4f-6bc414dca4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c6b04a-cc0f-4c89-bc4f-6bc414dca4bb" xsi:nil="true"/>
    <lcf76f155ced4ddcb4097134ff3c332f xmlns="a3ff1e80-dbdc-4929-8f1f-1c5741359b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C5DBB9-A3FE-4DD7-967E-6CC7AB6AE955}">
  <ds:schemaRefs>
    <ds:schemaRef ds:uri="http://schemas.microsoft.com/sharepoint/v3/contenttype/forms"/>
  </ds:schemaRefs>
</ds:datastoreItem>
</file>

<file path=customXml/itemProps2.xml><?xml version="1.0" encoding="utf-8"?>
<ds:datastoreItem xmlns:ds="http://schemas.openxmlformats.org/officeDocument/2006/customXml" ds:itemID="{EF9FFB3F-ABEC-44F3-8391-1D0C3C10EB17}">
  <ds:schemaRefs>
    <ds:schemaRef ds:uri="08c6b04a-cc0f-4c89-bc4f-6bc414dca4bb"/>
    <ds:schemaRef ds:uri="a3ff1e80-dbdc-4929-8f1f-1c5741359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17687E-1E17-4833-9953-378BE06717C3}">
  <ds:schemaRefs>
    <ds:schemaRef ds:uri="http://schemas.microsoft.com/office/2006/documentManagement/types"/>
    <ds:schemaRef ds:uri="08c6b04a-cc0f-4c89-bc4f-6bc414dca4bb"/>
    <ds:schemaRef ds:uri="http://schemas.openxmlformats.org/package/2006/metadata/core-properties"/>
    <ds:schemaRef ds:uri="http://purl.org/dc/elements/1.1/"/>
    <ds:schemaRef ds:uri="http://purl.org/dc/terms/"/>
    <ds:schemaRef ds:uri="http://purl.org/dc/dcmitype/"/>
    <ds:schemaRef ds:uri="a3ff1e80-dbdc-4929-8f1f-1c5741359b79"/>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TotalTime>
  <Words>2948</Words>
  <Application>Microsoft Office PowerPoint</Application>
  <PresentationFormat>Widescreen</PresentationFormat>
  <Paragraphs>326</Paragraphs>
  <Slides>26</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MS PGothic</vt:lpstr>
      <vt:lpstr>Aptos</vt:lpstr>
      <vt:lpstr>Arial</vt:lpstr>
      <vt:lpstr>Calibri</vt:lpstr>
      <vt:lpstr>Calibri Light</vt:lpstr>
      <vt:lpstr>Lexend</vt:lpstr>
      <vt:lpstr>system-ui</vt:lpstr>
      <vt:lpstr>Wingdings</vt:lpstr>
      <vt:lpstr>ASC_Purple</vt:lpstr>
      <vt:lpstr>ASC_Blue</vt:lpstr>
      <vt:lpstr>1_ASC_Purple</vt:lpstr>
      <vt:lpstr>2_ASC_Purple</vt:lpstr>
      <vt:lpstr>Office Theme</vt:lpstr>
      <vt:lpstr>Adult Social Care Member Induction Pack 2</vt:lpstr>
      <vt:lpstr>PowerPoint Presentation</vt:lpstr>
      <vt:lpstr>Adult Social Care in Essex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Katie’s Story: Transitions</vt:lpstr>
      <vt:lpstr>PowerPoint Presentation</vt:lpstr>
      <vt:lpstr>Why do people complain? </vt:lpstr>
      <vt:lpstr>Care Quality Commission Assurance 2025</vt:lpstr>
      <vt:lpstr>PowerPoint Presentation</vt:lpstr>
      <vt:lpstr>PowerPoint Presentation</vt:lpstr>
      <vt:lpstr>PowerPoint Presentation</vt:lpstr>
      <vt:lpstr>PowerPoint Presentation</vt:lpstr>
      <vt:lpstr>Where to go for information and queries</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Williams - ASC Senior Strategy &amp; Policy Advisor</dc:creator>
  <cp:lastModifiedBy>Jasmine Langley - Senior Democratic Services Officer</cp:lastModifiedBy>
  <cp:revision>3</cp:revision>
  <dcterms:created xsi:type="dcterms:W3CDTF">2026-02-27T11:02:16Z</dcterms:created>
  <dcterms:modified xsi:type="dcterms:W3CDTF">2026-06-10T11:07:01Z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2026-02-27T11:15:22Z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362b4568-883e-4d8d-aaa2-71a3fe78a673</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0x010100751646319D27F749BFF1E1CEEEBF1AEF</vt:lpwstr>
  </property>
  <property fmtid="{D5CDD505-2E9C-101B-9397-08002B2CF9AE}" pid="11" name="MediaServiceImageTags">
    <vt:lpwstr/>
  </property>
  <property fmtid="{D5CDD505-2E9C-101B-9397-08002B2CF9AE}" pid="12" name="Order">
    <vt:r8>217000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