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3"/>
  </p:notesMasterIdLst>
  <p:sldIdLst>
    <p:sldId id="256" r:id="rId5"/>
    <p:sldId id="258" r:id="rId6"/>
    <p:sldId id="263" r:id="rId7"/>
    <p:sldId id="324" r:id="rId8"/>
    <p:sldId id="325" r:id="rId9"/>
    <p:sldId id="313" r:id="rId10"/>
    <p:sldId id="341" r:id="rId11"/>
    <p:sldId id="296" r:id="rId12"/>
    <p:sldId id="297" r:id="rId13"/>
    <p:sldId id="327" r:id="rId14"/>
    <p:sldId id="328" r:id="rId15"/>
    <p:sldId id="342" r:id="rId16"/>
    <p:sldId id="329" r:id="rId17"/>
    <p:sldId id="330" r:id="rId18"/>
    <p:sldId id="332" r:id="rId19"/>
    <p:sldId id="333" r:id="rId20"/>
    <p:sldId id="334" r:id="rId21"/>
    <p:sldId id="299" r:id="rId22"/>
    <p:sldId id="293" r:id="rId23"/>
    <p:sldId id="314" r:id="rId24"/>
    <p:sldId id="331" r:id="rId25"/>
    <p:sldId id="337" r:id="rId26"/>
    <p:sldId id="338" r:id="rId27"/>
    <p:sldId id="339" r:id="rId28"/>
    <p:sldId id="340" r:id="rId29"/>
    <p:sldId id="307" r:id="rId30"/>
    <p:sldId id="315"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A06F00-38A0-8701-4DDD-9AD417B7E565}" name="Will Russell - Programme Manager" initials="WRPM" userId="S::William.Russell@essex.gov.uk::0e51d621-c1ec-40c7-b41a-195cdc8447b3" providerId="AD"/>
  <p188:author id="{AEC02C20-3D38-8422-D12E-889E116C3613}" name="Robbie Bryson - External Communications Adviser" initials="RBECA" userId="S::Robbie.Bryson@essex.gov.uk::b6a295a7-8dae-4415-aec6-ba761dd12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16/04/2024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dirty="0"/>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dirty="0"/>
          </a:p>
        </p:txBody>
      </p:sp>
    </p:spTree>
    <p:extLst>
      <p:ext uri="{BB962C8B-B14F-4D97-AF65-F5344CB8AC3E}">
        <p14:creationId xmlns:p14="http://schemas.microsoft.com/office/powerpoint/2010/main" val="235498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dirty="0"/>
          </a:p>
        </p:txBody>
      </p:sp>
    </p:spTree>
    <p:extLst>
      <p:ext uri="{BB962C8B-B14F-4D97-AF65-F5344CB8AC3E}">
        <p14:creationId xmlns:p14="http://schemas.microsoft.com/office/powerpoint/2010/main" val="377584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5</a:t>
            </a:fld>
            <a:endParaRPr lang="en-GB" dirty="0"/>
          </a:p>
        </p:txBody>
      </p:sp>
    </p:spTree>
    <p:extLst>
      <p:ext uri="{BB962C8B-B14F-4D97-AF65-F5344CB8AC3E}">
        <p14:creationId xmlns:p14="http://schemas.microsoft.com/office/powerpoint/2010/main" val="216928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9</a:t>
            </a:fld>
            <a:endParaRPr lang="en-GB" dirty="0"/>
          </a:p>
        </p:txBody>
      </p:sp>
    </p:spTree>
    <p:extLst>
      <p:ext uri="{BB962C8B-B14F-4D97-AF65-F5344CB8AC3E}">
        <p14:creationId xmlns:p14="http://schemas.microsoft.com/office/powerpoint/2010/main" val="36989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dirty="0"/>
          </a:p>
        </p:txBody>
      </p:sp>
    </p:spTree>
    <p:extLst>
      <p:ext uri="{BB962C8B-B14F-4D97-AF65-F5344CB8AC3E}">
        <p14:creationId xmlns:p14="http://schemas.microsoft.com/office/powerpoint/2010/main" val="255801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19</a:t>
            </a:fld>
            <a:endParaRPr lang="en-GB" dirty="0"/>
          </a:p>
        </p:txBody>
      </p:sp>
    </p:spTree>
    <p:extLst>
      <p:ext uri="{BB962C8B-B14F-4D97-AF65-F5344CB8AC3E}">
        <p14:creationId xmlns:p14="http://schemas.microsoft.com/office/powerpoint/2010/main" val="312470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21</a:t>
            </a:fld>
            <a:endParaRPr lang="en-GB" dirty="0"/>
          </a:p>
        </p:txBody>
      </p:sp>
    </p:spTree>
    <p:extLst>
      <p:ext uri="{BB962C8B-B14F-4D97-AF65-F5344CB8AC3E}">
        <p14:creationId xmlns:p14="http://schemas.microsoft.com/office/powerpoint/2010/main" val="299547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22</a:t>
            </a:fld>
            <a:endParaRPr lang="en-GB" dirty="0"/>
          </a:p>
        </p:txBody>
      </p:sp>
    </p:spTree>
    <p:extLst>
      <p:ext uri="{BB962C8B-B14F-4D97-AF65-F5344CB8AC3E}">
        <p14:creationId xmlns:p14="http://schemas.microsoft.com/office/powerpoint/2010/main" val="182587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23</a:t>
            </a:fld>
            <a:endParaRPr lang="en-GB" dirty="0"/>
          </a:p>
        </p:txBody>
      </p:sp>
    </p:spTree>
    <p:extLst>
      <p:ext uri="{BB962C8B-B14F-4D97-AF65-F5344CB8AC3E}">
        <p14:creationId xmlns:p14="http://schemas.microsoft.com/office/powerpoint/2010/main" val="217488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24</a:t>
            </a:fld>
            <a:endParaRPr lang="en-GB" dirty="0"/>
          </a:p>
        </p:txBody>
      </p:sp>
    </p:spTree>
    <p:extLst>
      <p:ext uri="{BB962C8B-B14F-4D97-AF65-F5344CB8AC3E}">
        <p14:creationId xmlns:p14="http://schemas.microsoft.com/office/powerpoint/2010/main" val="1030830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16/04/2024</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dirty="0"/>
              <a:t>Click icon to add table</a:t>
            </a:r>
            <a:endParaRPr lang="en-GB" dirty="0"/>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dirty="0"/>
              <a:t>Click icon to add picture</a:t>
            </a:r>
            <a:endParaRPr lang="en-GB" dirty="0"/>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dirty="0"/>
              <a:t>Click icon to add picture</a:t>
            </a:r>
            <a:endParaRPr lang="en-GB" dirty="0"/>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16/04/2024</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dirty="0"/>
              <a:t>Click icon to add chart</a:t>
            </a:r>
            <a:endParaRPr lang="en-GB" dirty="0"/>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16/04/2024</a:t>
            </a:fld>
            <a:endParaRPr lang="en-GB" dirty="0"/>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dirty="0"/>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essexhighways.org/members-update-page"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www.essexhighways.org/members-update-page"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www.essexhighways.org/members-update-pag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ssexhighways.org/tell-u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hyperlink" Target="mailto:Deborah.Townsley@essex.gov.u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s://www.facebook.com/essexcountycouncil" TargetMode="Externa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0613775" cy="1620000"/>
          </a:xfrm>
        </p:spPr>
        <p:txBody>
          <a:bodyPr/>
          <a:lstStyle/>
          <a:p>
            <a:r>
              <a:rPr lang="en-GB" dirty="0"/>
              <a:t>Members Highway Initiative – Members Briefing</a:t>
            </a:r>
            <a:br>
              <a:rPr lang="en-GB" dirty="0"/>
            </a:br>
            <a:endParaRPr lang="en-GB" sz="2800" dirty="0">
              <a:solidFill>
                <a:schemeClr val="tx1"/>
              </a:solidFill>
              <a:highlight>
                <a:srgbClr val="FFFF00"/>
              </a:highlight>
            </a:endParaRP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07475" y="5943900"/>
            <a:ext cx="2743200" cy="365125"/>
          </a:xfrm>
        </p:spPr>
        <p:txBody>
          <a:bodyPr/>
          <a:lstStyle/>
          <a:p>
            <a:r>
              <a:rPr lang="en-GB" dirty="0"/>
              <a:t>16</a:t>
            </a:r>
            <a:r>
              <a:rPr lang="en-GB" baseline="30000" dirty="0"/>
              <a:t>th</a:t>
            </a:r>
            <a:r>
              <a:rPr lang="en-GB" dirty="0"/>
              <a:t> April 2024</a:t>
            </a: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Submission Process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512957" cy="5714638"/>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latin typeface="Arial"/>
                <a:cs typeface="Arial"/>
              </a:rPr>
              <a:t>Members will have a 1 week slot every 6 weeks, allocated in advance for 2024-25. These will be issued after this briefing. </a:t>
            </a:r>
          </a:p>
          <a:p>
            <a:pPr marL="285750" indent="-285750">
              <a:buFont typeface="Arial" panose="020B0604020202020204" pitchFamily="34" charset="0"/>
              <a:buChar char="•"/>
            </a:pPr>
            <a:r>
              <a:rPr lang="en-GB" sz="2000" dirty="0">
                <a:latin typeface="Arial"/>
                <a:cs typeface="Arial"/>
              </a:rPr>
              <a:t>At least 5 weeks before your due date Members will need to submit their defect list for their allocated slot. Members will be prompted via email to submit prior to the window</a:t>
            </a:r>
          </a:p>
          <a:p>
            <a:pPr marL="285750" indent="-285750">
              <a:buFont typeface="Arial" panose="020B0604020202020204" pitchFamily="34" charset="0"/>
              <a:buChar char="•"/>
            </a:pPr>
            <a:r>
              <a:rPr lang="en-GB" sz="2000" dirty="0">
                <a:latin typeface="Arial"/>
                <a:cs typeface="Arial"/>
              </a:rPr>
              <a:t>Members will receive a list via email of the top defects in their area. The portal will be used to submit the defect list in the same way a new submission/defect is logged today. </a:t>
            </a:r>
          </a:p>
          <a:p>
            <a:pPr marL="285750" indent="-285750">
              <a:buFont typeface="Arial" panose="020B0604020202020204" pitchFamily="34" charset="0"/>
              <a:buChar char="•"/>
            </a:pPr>
            <a:r>
              <a:rPr lang="en-GB" sz="2000" dirty="0">
                <a:latin typeface="Arial"/>
                <a:cs typeface="Arial"/>
              </a:rPr>
              <a:t>Members will also be able to log on to the Portal and view a map of their area, look at defects on their list, as well as view every road in their Division.</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a:cs typeface="Arial"/>
              </a:rPr>
              <a:t>Once a defect is raised via the portal, Members will get an email response with a reference number to be able to track the defect through the portal</a:t>
            </a:r>
          </a:p>
          <a:p>
            <a:pPr marL="285750" indent="-285750">
              <a:buFont typeface="Arial" panose="020B0604020202020204" pitchFamily="34" charset="0"/>
              <a:buChar char="•"/>
            </a:pPr>
            <a:r>
              <a:rPr lang="en-GB" sz="2000" dirty="0">
                <a:latin typeface="Arial"/>
                <a:cs typeface="Arial"/>
              </a:rPr>
              <a:t>Essex Highways will share a webpage link shortly for Members to view their windows with submission dates. </a:t>
            </a:r>
            <a:r>
              <a:rPr lang="en-GB" sz="2000" u="sng" dirty="0">
                <a:solidFill>
                  <a:schemeClr val="accent1"/>
                </a:solidFill>
                <a:latin typeface="Arial"/>
                <a:cs typeface="Arial"/>
              </a:rPr>
              <a:t>It would really help if Members in the early phase of the project can submit some issues as soon as possible after this briefing concentrating on carriageways.</a:t>
            </a:r>
          </a:p>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10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Submission Process Example report and input screen </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596942"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B0FDECD-9AFE-30D3-07E4-01F0D83469B6}"/>
              </a:ext>
            </a:extLst>
          </p:cNvPr>
          <p:cNvPicPr>
            <a:picLocks noChangeAspect="1"/>
          </p:cNvPicPr>
          <p:nvPr/>
        </p:nvPicPr>
        <p:blipFill>
          <a:blip r:embed="rId2"/>
          <a:stretch>
            <a:fillRect/>
          </a:stretch>
        </p:blipFill>
        <p:spPr>
          <a:xfrm>
            <a:off x="273978" y="1012659"/>
            <a:ext cx="7061770" cy="3971436"/>
          </a:xfrm>
          <a:prstGeom prst="rect">
            <a:avLst/>
          </a:prstGeom>
        </p:spPr>
      </p:pic>
      <p:pic>
        <p:nvPicPr>
          <p:cNvPr id="11" name="Picture 10" descr="A screenshot of a web page&#10;&#10;Description automatically generated">
            <a:extLst>
              <a:ext uri="{FF2B5EF4-FFF2-40B4-BE49-F238E27FC236}">
                <a16:creationId xmlns:a16="http://schemas.microsoft.com/office/drawing/2014/main" id="{9EC9A9B6-286C-7FB3-CD3C-E147B3C71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187" y="2998671"/>
            <a:ext cx="5486399" cy="3859330"/>
          </a:xfrm>
          <a:prstGeom prst="rect">
            <a:avLst/>
          </a:prstGeom>
        </p:spPr>
      </p:pic>
    </p:spTree>
    <p:extLst>
      <p:ext uri="{BB962C8B-B14F-4D97-AF65-F5344CB8AC3E}">
        <p14:creationId xmlns:p14="http://schemas.microsoft.com/office/powerpoint/2010/main" val="164833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Submission Process </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930E1742-1414-76C4-1266-6B95997A0C63}"/>
              </a:ext>
            </a:extLst>
          </p:cNvPr>
          <p:cNvPicPr>
            <a:picLocks noChangeAspect="1"/>
          </p:cNvPicPr>
          <p:nvPr/>
        </p:nvPicPr>
        <p:blipFill>
          <a:blip r:embed="rId2"/>
          <a:stretch>
            <a:fillRect/>
          </a:stretch>
        </p:blipFill>
        <p:spPr>
          <a:xfrm>
            <a:off x="3393797" y="780836"/>
            <a:ext cx="8798203" cy="5948737"/>
          </a:xfrm>
          <a:prstGeom prst="rect">
            <a:avLst/>
          </a:prstGeom>
        </p:spPr>
      </p:pic>
      <p:sp>
        <p:nvSpPr>
          <p:cNvPr id="7" name="TextBox 6">
            <a:extLst>
              <a:ext uri="{FF2B5EF4-FFF2-40B4-BE49-F238E27FC236}">
                <a16:creationId xmlns:a16="http://schemas.microsoft.com/office/drawing/2014/main" id="{A1ACCD18-400C-9B9F-E622-AF6A25937040}"/>
              </a:ext>
            </a:extLst>
          </p:cNvPr>
          <p:cNvSpPr txBox="1"/>
          <p:nvPr/>
        </p:nvSpPr>
        <p:spPr>
          <a:xfrm>
            <a:off x="370522" y="1211253"/>
            <a:ext cx="3132966" cy="3444536"/>
          </a:xfrm>
          <a:prstGeom prst="rect">
            <a:avLst/>
          </a:prstGeom>
          <a:noFill/>
        </p:spPr>
        <p:txBody>
          <a:bodyPr wrap="square" lIns="0" tIns="0" rIns="0" bIns="0" rtlCol="0">
            <a:noAutofit/>
          </a:bodyPr>
          <a:lstStyle/>
          <a:p>
            <a:pPr marL="342900" indent="-342900">
              <a:spcAft>
                <a:spcPts val="1134"/>
              </a:spcAft>
              <a:buFont typeface="Arial" panose="020B0604020202020204" pitchFamily="34" charset="0"/>
              <a:buChar char="•"/>
            </a:pPr>
            <a:r>
              <a:rPr lang="en-GB" sz="2400" b="1" dirty="0"/>
              <a:t>The submission map will display existing defects and customer enquiries. </a:t>
            </a:r>
          </a:p>
          <a:p>
            <a:pPr marL="342900" indent="-342900">
              <a:spcAft>
                <a:spcPts val="1134"/>
              </a:spcAft>
              <a:buFont typeface="Arial" panose="020B0604020202020204" pitchFamily="34" charset="0"/>
              <a:buChar char="•"/>
            </a:pPr>
            <a:r>
              <a:rPr lang="en-GB" sz="2400" b="1" dirty="0"/>
              <a:t>Use this to aid your site  selection choices.</a:t>
            </a:r>
          </a:p>
          <a:p>
            <a:pPr algn="l">
              <a:spcAft>
                <a:spcPts val="1134"/>
              </a:spcAft>
            </a:pPr>
            <a:endParaRPr lang="en-GB" sz="1500" dirty="0"/>
          </a:p>
        </p:txBody>
      </p:sp>
    </p:spTree>
    <p:extLst>
      <p:ext uri="{BB962C8B-B14F-4D97-AF65-F5344CB8AC3E}">
        <p14:creationId xmlns:p14="http://schemas.microsoft.com/office/powerpoint/2010/main" val="163537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Triage process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107965" cy="5714638"/>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latin typeface="Arial"/>
                <a:cs typeface="Arial"/>
              </a:rPr>
              <a:t>Essex Highways will initially triage submissions so that the Member can understand the complexity and likely timescale. This will be based on RED / AMBER / GREEN status:</a:t>
            </a:r>
          </a:p>
          <a:p>
            <a:pPr marL="515620" lvl="2" indent="-285750"/>
            <a:r>
              <a:rPr lang="en-GB" sz="1600" b="1" dirty="0">
                <a:highlight>
                  <a:srgbClr val="00FF00"/>
                </a:highlight>
                <a:latin typeface="Arial"/>
                <a:cs typeface="Arial"/>
              </a:rPr>
              <a:t>Green</a:t>
            </a:r>
            <a:r>
              <a:rPr lang="en-GB" sz="1600" dirty="0">
                <a:latin typeface="Arial"/>
                <a:cs typeface="Arial"/>
              </a:rPr>
              <a:t> – straightforward request; will be scheduled for work in the next available slot in your division.</a:t>
            </a:r>
          </a:p>
          <a:p>
            <a:pPr marL="515620" lvl="2" indent="-285750"/>
            <a:r>
              <a:rPr lang="en-GB" sz="1600" b="1" dirty="0">
                <a:highlight>
                  <a:srgbClr val="ECB720"/>
                </a:highlight>
                <a:latin typeface="Arial"/>
                <a:cs typeface="Arial"/>
              </a:rPr>
              <a:t>Amber</a:t>
            </a:r>
            <a:r>
              <a:rPr lang="en-GB" sz="1600" dirty="0">
                <a:latin typeface="Arial"/>
                <a:cs typeface="Arial"/>
              </a:rPr>
              <a:t> – requires some planning / more complex traffic Management. Works will take place in the medium-term e.g. 12 week lead in time for road closures, anything requiring night works, PR1 network (restricted working hours).</a:t>
            </a:r>
          </a:p>
          <a:p>
            <a:pPr marL="515620" lvl="2" indent="-285750"/>
            <a:r>
              <a:rPr lang="en-GB" sz="1600" b="1" dirty="0">
                <a:highlight>
                  <a:srgbClr val="FF0000"/>
                </a:highlight>
                <a:latin typeface="Arial"/>
                <a:cs typeface="Arial"/>
              </a:rPr>
              <a:t>Red</a:t>
            </a:r>
            <a:r>
              <a:rPr lang="en-GB" sz="1600" dirty="0">
                <a:latin typeface="Arial"/>
                <a:cs typeface="Arial"/>
              </a:rPr>
              <a:t> – Needs longer-term planning and complex traffic management to be scheduled. Will be delivered under this programme but in the longer-term e.g. any works linked to National Highways or Network Rail restrictions, locations close to development management schemes, works requiring collaboration with other local authorities.</a:t>
            </a:r>
          </a:p>
          <a:p>
            <a:pPr marL="285750" indent="-285750">
              <a:buFont typeface="Arial" panose="020B0604020202020204" pitchFamily="34" charset="0"/>
              <a:buChar char="•"/>
            </a:pPr>
            <a:r>
              <a:rPr lang="en-GB" sz="1800" dirty="0">
                <a:latin typeface="Arial"/>
                <a:cs typeface="Arial"/>
              </a:rPr>
              <a:t>There is also a Rejected status, Submissions can be rejected because:</a:t>
            </a:r>
          </a:p>
          <a:p>
            <a:pPr marL="515620" lvl="2" indent="-285750"/>
            <a:r>
              <a:rPr lang="en-GB" sz="1800" dirty="0">
                <a:latin typeface="Arial"/>
                <a:cs typeface="Arial"/>
              </a:rPr>
              <a:t>A capital scheme is imminent </a:t>
            </a:r>
            <a:endParaRPr lang="en-GB" sz="1800" dirty="0">
              <a:latin typeface="Arial" panose="020B0604020202020204" pitchFamily="34" charset="0"/>
              <a:cs typeface="Arial" panose="020B0604020202020204" pitchFamily="34" charset="0"/>
            </a:endParaRPr>
          </a:p>
          <a:p>
            <a:pPr marL="515620" lvl="2" indent="-285750"/>
            <a:r>
              <a:rPr lang="en-GB" sz="1800" dirty="0">
                <a:latin typeface="Arial" panose="020B0604020202020204" pitchFamily="34" charset="0"/>
                <a:cs typeface="Arial" panose="020B0604020202020204" pitchFamily="34" charset="0"/>
              </a:rPr>
              <a:t>Existing job is already planned via Maintenance team</a:t>
            </a:r>
          </a:p>
          <a:p>
            <a:pPr marL="515620" lvl="2" indent="-285750"/>
            <a:r>
              <a:rPr lang="en-GB" sz="1800" dirty="0">
                <a:latin typeface="Arial" panose="020B0604020202020204" pitchFamily="34" charset="0"/>
                <a:cs typeface="Arial" panose="020B0604020202020204" pitchFamily="34" charset="0"/>
              </a:rPr>
              <a:t>Out of scope (examples include concrete roads, concrete footpaths, not our asset, excessive scope of work, anything requiring electrical work). </a:t>
            </a:r>
            <a:r>
              <a:rPr lang="en-GB" sz="1800" b="1" dirty="0">
                <a:latin typeface="Arial" panose="020B0604020202020204" pitchFamily="34" charset="0"/>
                <a:cs typeface="Arial" panose="020B0604020202020204" pitchFamily="34" charset="0"/>
              </a:rPr>
              <a:t>Please refer to guidance document for further examples</a:t>
            </a:r>
            <a:r>
              <a:rPr lang="en-GB" sz="1600" dirty="0">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a:cs typeface="Arial"/>
              </a:rPr>
              <a:t>Members will get the Triage status communicated to them via email. And this status will be shown on the Members portal against the defect raised</a:t>
            </a:r>
          </a:p>
        </p:txBody>
      </p:sp>
    </p:spTree>
    <p:extLst>
      <p:ext uri="{BB962C8B-B14F-4D97-AF65-F5344CB8AC3E}">
        <p14:creationId xmlns:p14="http://schemas.microsoft.com/office/powerpoint/2010/main" val="219476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Triage Process – Members Page</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C9E7D08F-7AFF-761A-917C-FAA7E362DEC5}"/>
              </a:ext>
            </a:extLst>
          </p:cNvPr>
          <p:cNvPicPr>
            <a:picLocks noChangeAspect="1"/>
          </p:cNvPicPr>
          <p:nvPr/>
        </p:nvPicPr>
        <p:blipFill>
          <a:blip r:embed="rId2"/>
          <a:stretch>
            <a:fillRect/>
          </a:stretch>
        </p:blipFill>
        <p:spPr>
          <a:xfrm>
            <a:off x="1357240" y="815322"/>
            <a:ext cx="9477519" cy="5920296"/>
          </a:xfrm>
          <a:prstGeom prst="rect">
            <a:avLst/>
          </a:prstGeom>
        </p:spPr>
      </p:pic>
    </p:spTree>
    <p:extLst>
      <p:ext uri="{BB962C8B-B14F-4D97-AF65-F5344CB8AC3E}">
        <p14:creationId xmlns:p14="http://schemas.microsoft.com/office/powerpoint/2010/main" val="212183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Programming Works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107965"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Essex Highways will allocate work via the normal process. This sees the programming of works, permit applications, road closures and allocating to crews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Once a permit is authorised a date will be allocated to the job. Members will receive an email confirming the date of works, and the portal will be updated.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Normal caveats apply to planned works. Jobs can be postponed due to weather or unforeseen incidents such as immediate permit applications from utilities, including service interruptions. This will be updated in the comments section of the Members Portal, so Members can track and read communications should any dates change in the portal. We don’t see this as being significant numbers.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04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Programming works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107965"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A8F39FA-3611-3A1C-B7FC-5DF5ED16D997}"/>
              </a:ext>
            </a:extLst>
          </p:cNvPr>
          <p:cNvSpPr/>
          <p:nvPr/>
        </p:nvSpPr>
        <p:spPr>
          <a:xfrm>
            <a:off x="6747037" y="3429000"/>
            <a:ext cx="5291015" cy="28034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l" rtl="0" fontAlgn="base"/>
            <a:r>
              <a:rPr lang="en-GB" sz="1200" b="0" i="0" dirty="0">
                <a:solidFill>
                  <a:srgbClr val="000000"/>
                </a:solidFill>
                <a:effectLst/>
                <a:latin typeface="Arial" panose="020B0604020202020204" pitchFamily="34" charset="0"/>
              </a:rPr>
              <a:t>Dear Cllr,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Please be aware Essex Highways crews are expected to be in your division </a:t>
            </a:r>
            <a:r>
              <a:rPr lang="en-GB" sz="1200" b="0" i="0" dirty="0">
                <a:solidFill>
                  <a:srgbClr val="000000"/>
                </a:solidFill>
                <a:effectLst/>
                <a:highlight>
                  <a:srgbClr val="FFFF00"/>
                </a:highlight>
                <a:latin typeface="Arial" panose="020B0604020202020204" pitchFamily="34" charset="0"/>
              </a:rPr>
              <a:t>[</a:t>
            </a:r>
            <a:r>
              <a:rPr lang="en-GB" sz="1200" b="1" i="0" dirty="0">
                <a:solidFill>
                  <a:srgbClr val="000000"/>
                </a:solidFill>
                <a:effectLst/>
                <a:latin typeface="Arial" panose="020B0604020202020204" pitchFamily="34" charset="0"/>
              </a:rPr>
              <a:t>next week / specific dates] </a:t>
            </a:r>
            <a:r>
              <a:rPr lang="en-GB" sz="1200" b="0" i="0" dirty="0">
                <a:solidFill>
                  <a:srgbClr val="000000"/>
                </a:solidFill>
                <a:effectLst/>
                <a:latin typeface="Arial" panose="020B0604020202020204" pitchFamily="34" charset="0"/>
              </a:rPr>
              <a:t>carrying out repairs. They will be fixing issues in [insert location details] which you reported as part of the Member Highway initiative.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You will be able to access live updates from the Members portal on the </a:t>
            </a:r>
            <a:r>
              <a:rPr lang="en-GB" sz="1200" b="0" i="0" u="sng" strike="noStrike" dirty="0">
                <a:solidFill>
                  <a:srgbClr val="0563C1"/>
                </a:solidFill>
                <a:effectLst/>
                <a:latin typeface="Arial" panose="020B0604020202020204" pitchFamily="34" charset="0"/>
                <a:hlinkClick r:id="rId2"/>
              </a:rPr>
              <a:t>Essex Highways website</a:t>
            </a:r>
            <a:r>
              <a:rPr lang="en-GB" sz="1200" b="0" i="0" dirty="0">
                <a:solidFill>
                  <a:srgbClr val="000000"/>
                </a:solidFill>
                <a:effectLst/>
                <a:latin typeface="Arial" panose="020B060402020202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Regards </a:t>
            </a:r>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Member Highway Initiative Team</a:t>
            </a:r>
            <a:r>
              <a:rPr lang="en-GB" sz="12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endParaRPr lang="en-GB" sz="1200" b="0" i="0" dirty="0">
              <a:solidFill>
                <a:srgbClr val="000000"/>
              </a:solidFill>
              <a:effectLst/>
              <a:latin typeface="Segoe UI" panose="020B0502040204020203" pitchFamily="34" charset="0"/>
            </a:endParaRPr>
          </a:p>
          <a:p>
            <a:pPr algn="ctr"/>
            <a:endParaRPr lang="en-GB" sz="1200" dirty="0">
              <a:solidFill>
                <a:schemeClr val="tx1"/>
              </a:solidFill>
            </a:endParaRPr>
          </a:p>
        </p:txBody>
      </p:sp>
      <p:pic>
        <p:nvPicPr>
          <p:cNvPr id="7" name="Picture 6" descr="A screenshot of a map&#10;&#10;Description automatically generated">
            <a:extLst>
              <a:ext uri="{FF2B5EF4-FFF2-40B4-BE49-F238E27FC236}">
                <a16:creationId xmlns:a16="http://schemas.microsoft.com/office/drawing/2014/main" id="{F4A01681-3AB2-650C-7835-16BB1E64952C}"/>
              </a:ext>
            </a:extLst>
          </p:cNvPr>
          <p:cNvPicPr>
            <a:picLocks noChangeAspect="1"/>
          </p:cNvPicPr>
          <p:nvPr/>
        </p:nvPicPr>
        <p:blipFill rotWithShape="1">
          <a:blip r:embed="rId3">
            <a:extLst>
              <a:ext uri="{28A0092B-C50C-407E-A947-70E740481C1C}">
                <a14:useLocalDpi xmlns:a14="http://schemas.microsoft.com/office/drawing/2010/main" val="0"/>
              </a:ext>
            </a:extLst>
          </a:blip>
          <a:srcRect t="15745"/>
          <a:stretch/>
        </p:blipFill>
        <p:spPr>
          <a:xfrm>
            <a:off x="11136" y="799179"/>
            <a:ext cx="6382064" cy="5714638"/>
          </a:xfrm>
          <a:prstGeom prst="rect">
            <a:avLst/>
          </a:prstGeom>
        </p:spPr>
      </p:pic>
      <p:sp>
        <p:nvSpPr>
          <p:cNvPr id="5" name="Content Placeholder 5">
            <a:extLst>
              <a:ext uri="{FF2B5EF4-FFF2-40B4-BE49-F238E27FC236}">
                <a16:creationId xmlns:a16="http://schemas.microsoft.com/office/drawing/2014/main" id="{42809471-8328-CA2B-674C-23F3EF3AB195}"/>
              </a:ext>
            </a:extLst>
          </p:cNvPr>
          <p:cNvSpPr txBox="1">
            <a:spLocks/>
          </p:cNvSpPr>
          <p:nvPr/>
        </p:nvSpPr>
        <p:spPr>
          <a:xfrm>
            <a:off x="6747037" y="799178"/>
            <a:ext cx="5291015"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Members will be able to log on to the portal and view a map of their area and defects will be shown on their defects raised and planned works date and triage status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65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Defect Repairs – Completion of works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107965"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Essex Highways crew will attend site for the jobs raised in the week of works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Where possible all works will be completed on dates shown on portal. If any issues arise; such as snagging or over-runs, then these will be picked up by the spare crew in the weeks following.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Once the jobs are complete the portal will be updated and the Member will receive an email to confirm.</a:t>
            </a:r>
          </a:p>
        </p:txBody>
      </p:sp>
      <p:sp>
        <p:nvSpPr>
          <p:cNvPr id="3" name="Rectangle 2">
            <a:extLst>
              <a:ext uri="{FF2B5EF4-FFF2-40B4-BE49-F238E27FC236}">
                <a16:creationId xmlns:a16="http://schemas.microsoft.com/office/drawing/2014/main" id="{B0824099-E0BD-83F5-B441-D27D8BFE44E9}"/>
              </a:ext>
            </a:extLst>
          </p:cNvPr>
          <p:cNvSpPr/>
          <p:nvPr/>
        </p:nvSpPr>
        <p:spPr>
          <a:xfrm>
            <a:off x="3911370" y="3542015"/>
            <a:ext cx="5291015" cy="28034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GB" sz="1200" dirty="0">
              <a:solidFill>
                <a:srgbClr val="000000"/>
              </a:solidFill>
              <a:latin typeface="Arial" panose="020B0604020202020204" pitchFamily="34" charset="0"/>
            </a:endParaRPr>
          </a:p>
          <a:p>
            <a:pPr fontAlgn="base"/>
            <a:r>
              <a:rPr lang="en-GB" sz="1200" dirty="0">
                <a:solidFill>
                  <a:srgbClr val="000000"/>
                </a:solidFill>
                <a:latin typeface="Arial" panose="020B0604020202020204" pitchFamily="34" charset="0"/>
              </a:rPr>
              <a:t>Dear Cllr, </a:t>
            </a:r>
          </a:p>
          <a:p>
            <a:pPr fontAlgn="base"/>
            <a:r>
              <a:rPr lang="en-GB" sz="1200" dirty="0">
                <a:solidFill>
                  <a:srgbClr val="000000"/>
                </a:solidFill>
                <a:latin typeface="Arial" panose="020B0604020202020204" pitchFamily="34" charset="0"/>
              </a:rPr>
              <a:t> </a:t>
            </a:r>
          </a:p>
          <a:p>
            <a:pPr fontAlgn="base"/>
            <a:r>
              <a:rPr lang="en-GB" sz="1200" dirty="0">
                <a:solidFill>
                  <a:srgbClr val="000000"/>
                </a:solidFill>
                <a:latin typeface="Arial" panose="020B0604020202020204" pitchFamily="34" charset="0"/>
              </a:rPr>
              <a:t>We can confirm that the following works </a:t>
            </a:r>
            <a:r>
              <a:rPr lang="en-GB" sz="1200" b="1" dirty="0">
                <a:solidFill>
                  <a:srgbClr val="000000"/>
                </a:solidFill>
                <a:highlight>
                  <a:srgbClr val="FFFF00"/>
                </a:highlight>
                <a:latin typeface="Arial" panose="020B0604020202020204" pitchFamily="34" charset="0"/>
              </a:rPr>
              <a:t>[</a:t>
            </a:r>
            <a:r>
              <a:rPr lang="en-GB" sz="1200" b="1" dirty="0">
                <a:solidFill>
                  <a:srgbClr val="000000"/>
                </a:solidFill>
                <a:latin typeface="Arial" panose="020B0604020202020204" pitchFamily="34" charset="0"/>
              </a:rPr>
              <a:t>enter location/s detail</a:t>
            </a:r>
            <a:r>
              <a:rPr lang="en-GB" sz="1200" b="1" dirty="0">
                <a:solidFill>
                  <a:srgbClr val="000000"/>
                </a:solidFill>
                <a:highlight>
                  <a:srgbClr val="FFFF00"/>
                </a:highlight>
                <a:latin typeface="Arial" panose="020B0604020202020204" pitchFamily="34" charset="0"/>
              </a:rPr>
              <a:t>]</a:t>
            </a:r>
            <a:r>
              <a:rPr lang="en-GB" sz="1200" dirty="0">
                <a:solidFill>
                  <a:srgbClr val="000000"/>
                </a:solidFill>
                <a:latin typeface="Arial" panose="020B0604020202020204" pitchFamily="34" charset="0"/>
              </a:rPr>
              <a:t> have now been completed by Essex Highways. We will write to you informing you of when you can next submit defects for</a:t>
            </a:r>
            <a:r>
              <a:rPr lang="en-GB" sz="1800" b="0" i="0" dirty="0">
                <a:solidFill>
                  <a:srgbClr val="000000"/>
                </a:solidFill>
                <a:effectLst/>
                <a:latin typeface="Arial" panose="020B0604020202020204" pitchFamily="34" charset="0"/>
              </a:rPr>
              <a:t> </a:t>
            </a:r>
            <a:r>
              <a:rPr lang="en-GB" sz="1200" dirty="0">
                <a:solidFill>
                  <a:srgbClr val="000000"/>
                </a:solidFill>
                <a:latin typeface="Arial" panose="020B0604020202020204" pitchFamily="34" charset="0"/>
              </a:rPr>
              <a:t>consideration as part of the Member Highway Initiative.  </a:t>
            </a:r>
          </a:p>
          <a:p>
            <a:pPr algn="l" rtl="0" fontAlgn="base"/>
            <a:r>
              <a:rPr lang="en-GB" sz="1200" dirty="0">
                <a:solidFill>
                  <a:srgbClr val="000000"/>
                </a:solidFill>
                <a:latin typeface="Arial" panose="020B0604020202020204" pitchFamily="34" charset="0"/>
              </a:rPr>
              <a:t> </a:t>
            </a:r>
          </a:p>
          <a:p>
            <a:pPr algn="l" rtl="0" fontAlgn="base"/>
            <a:r>
              <a:rPr lang="en-GB" sz="1200" dirty="0">
                <a:solidFill>
                  <a:srgbClr val="000000"/>
                </a:solidFill>
                <a:latin typeface="Arial" panose="020B0604020202020204" pitchFamily="34" charset="0"/>
              </a:rPr>
              <a:t>In the meantime, you can access live updates of works happening in your division from the Members portal on the </a:t>
            </a:r>
            <a:r>
              <a:rPr lang="en-GB" sz="1200" dirty="0">
                <a:solidFill>
                  <a:srgbClr val="000000"/>
                </a:solidFill>
                <a:latin typeface="Arial" panose="020B0604020202020204" pitchFamily="34" charset="0"/>
                <a:hlinkClick r:id="rId2">
                  <a:extLst>
                    <a:ext uri="{A12FA001-AC4F-418D-AE19-62706E023703}">
                      <ahyp:hlinkClr xmlns:ahyp="http://schemas.microsoft.com/office/drawing/2018/hyperlinkcolor" val="tx"/>
                    </a:ext>
                  </a:extLst>
                </a:hlinkClick>
              </a:rPr>
              <a:t>Essex Highways website</a:t>
            </a:r>
            <a:r>
              <a:rPr lang="en-GB" sz="1200" dirty="0">
                <a:solidFill>
                  <a:srgbClr val="000000"/>
                </a:solidFill>
                <a:latin typeface="Arial" panose="020B0604020202020204" pitchFamily="34" charset="0"/>
              </a:rPr>
              <a:t>.   </a:t>
            </a:r>
          </a:p>
          <a:p>
            <a:pPr algn="l" rtl="0" fontAlgn="base"/>
            <a:r>
              <a:rPr lang="en-GB" sz="1200" dirty="0">
                <a:solidFill>
                  <a:srgbClr val="000000"/>
                </a:solidFill>
                <a:latin typeface="Arial" panose="020B0604020202020204" pitchFamily="34" charset="0"/>
              </a:rPr>
              <a:t> </a:t>
            </a:r>
          </a:p>
          <a:p>
            <a:pPr algn="l" rtl="0" fontAlgn="base"/>
            <a:r>
              <a:rPr lang="en-GB" sz="1200" dirty="0">
                <a:solidFill>
                  <a:srgbClr val="000000"/>
                </a:solidFill>
                <a:latin typeface="Arial" panose="020B0604020202020204" pitchFamily="34" charset="0"/>
              </a:rPr>
              <a:t>Regards </a:t>
            </a:r>
          </a:p>
          <a:p>
            <a:pPr algn="l" rtl="0" fontAlgn="base"/>
            <a:r>
              <a:rPr lang="en-GB" sz="1200" dirty="0">
                <a:solidFill>
                  <a:srgbClr val="000000"/>
                </a:solidFill>
                <a:latin typeface="Arial" panose="020B0604020202020204" pitchFamily="34" charset="0"/>
              </a:rPr>
              <a:t>Member Highway Initiative Team </a:t>
            </a:r>
          </a:p>
          <a:p>
            <a:pPr algn="l" rtl="0" fontAlgn="base"/>
            <a:br>
              <a:rPr lang="en-GB" sz="1800" b="0" i="0" dirty="0">
                <a:solidFill>
                  <a:srgbClr val="000000"/>
                </a:solidFill>
                <a:effectLst/>
                <a:latin typeface="WordVisiCarriageReturn_MSFontService"/>
              </a:rPr>
            </a:br>
            <a:endParaRPr lang="en-GB" sz="1200" b="0" i="0" dirty="0">
              <a:solidFill>
                <a:srgbClr val="000000"/>
              </a:solidFill>
              <a:effectLst/>
              <a:latin typeface="Segoe UI" panose="020B0502040204020203" pitchFamily="34" charset="0"/>
            </a:endParaRPr>
          </a:p>
          <a:p>
            <a:pPr algn="ctr"/>
            <a:endParaRPr lang="en-GB" sz="1200" dirty="0">
              <a:solidFill>
                <a:schemeClr val="tx1"/>
              </a:solidFill>
            </a:endParaRPr>
          </a:p>
        </p:txBody>
      </p:sp>
    </p:spTree>
    <p:extLst>
      <p:ext uri="{BB962C8B-B14F-4D97-AF65-F5344CB8AC3E}">
        <p14:creationId xmlns:p14="http://schemas.microsoft.com/office/powerpoint/2010/main" val="178496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5E6164-E9BD-FF42-DC7B-878C3B6BE517}"/>
              </a:ext>
            </a:extLst>
          </p:cNvPr>
          <p:cNvPicPr>
            <a:picLocks noChangeAspect="1"/>
          </p:cNvPicPr>
          <p:nvPr/>
        </p:nvPicPr>
        <p:blipFill>
          <a:blip r:embed="rId3"/>
          <a:stretch>
            <a:fillRect/>
          </a:stretch>
        </p:blipFill>
        <p:spPr>
          <a:xfrm>
            <a:off x="2122712" y="4329395"/>
            <a:ext cx="7207939" cy="2004708"/>
          </a:xfrm>
          <a:prstGeom prst="rect">
            <a:avLst/>
          </a:prstGeom>
        </p:spPr>
      </p:pic>
      <p:pic>
        <p:nvPicPr>
          <p:cNvPr id="3074" name="Picture 2" descr="Dashboard icons for free download | Freepik">
            <a:extLst>
              <a:ext uri="{FF2B5EF4-FFF2-40B4-BE49-F238E27FC236}">
                <a16:creationId xmlns:a16="http://schemas.microsoft.com/office/drawing/2014/main" id="{C16F4C8F-A19F-6980-A9AF-7C927C63C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031" y="2177821"/>
            <a:ext cx="1251179" cy="1251179"/>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D6AEC3-E451-A9BE-20BB-DC5A194599E8}"/>
              </a:ext>
            </a:extLst>
          </p:cNvPr>
          <p:cNvSpPr txBox="1"/>
          <p:nvPr/>
        </p:nvSpPr>
        <p:spPr>
          <a:xfrm>
            <a:off x="6685331" y="2300271"/>
            <a:ext cx="2450190" cy="541175"/>
          </a:xfrm>
          <a:prstGeom prst="rect">
            <a:avLst/>
          </a:prstGeom>
          <a:noFill/>
        </p:spPr>
        <p:txBody>
          <a:bodyPr wrap="square" lIns="0" tIns="0" rIns="0" bIns="0" rtlCol="0">
            <a:noAutofit/>
          </a:bodyPr>
          <a:lstStyle/>
          <a:p>
            <a:pPr>
              <a:spcAft>
                <a:spcPts val="1134"/>
              </a:spcAft>
            </a:pPr>
            <a:r>
              <a:rPr lang="en-GB" b="1" dirty="0"/>
              <a:t>Tracking Dashboard: </a:t>
            </a:r>
            <a:r>
              <a:rPr lang="en-GB" dirty="0"/>
              <a:t>Updated after each step – access via </a:t>
            </a:r>
            <a:r>
              <a:rPr lang="en-GB" b="1" dirty="0"/>
              <a:t>Member portal</a:t>
            </a:r>
          </a:p>
        </p:txBody>
      </p:sp>
      <p:cxnSp>
        <p:nvCxnSpPr>
          <p:cNvPr id="29" name="Connector: Elbow 28">
            <a:extLst>
              <a:ext uri="{FF2B5EF4-FFF2-40B4-BE49-F238E27FC236}">
                <a16:creationId xmlns:a16="http://schemas.microsoft.com/office/drawing/2014/main" id="{888D551B-14AB-464C-E3BA-A361D5F591CA}"/>
              </a:ext>
            </a:extLst>
          </p:cNvPr>
          <p:cNvCxnSpPr>
            <a:cxnSpLocks/>
            <a:stCxn id="31" idx="0"/>
            <a:endCxn id="3074" idx="2"/>
          </p:cNvCxnSpPr>
          <p:nvPr/>
        </p:nvCxnSpPr>
        <p:spPr>
          <a:xfrm rot="5400000" flipH="1" flipV="1">
            <a:off x="3893189" y="2499446"/>
            <a:ext cx="959878" cy="2818986"/>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AC916E10-FD12-2C91-AABE-AF646B670DCB}"/>
              </a:ext>
            </a:extLst>
          </p:cNvPr>
          <p:cNvSpPr/>
          <p:nvPr/>
        </p:nvSpPr>
        <p:spPr>
          <a:xfrm>
            <a:off x="2122712" y="4388878"/>
            <a:ext cx="1681845" cy="19452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71DE8CB-1483-0BCA-9743-49A5BAA11B95}"/>
              </a:ext>
            </a:extLst>
          </p:cNvPr>
          <p:cNvSpPr/>
          <p:nvPr/>
        </p:nvSpPr>
        <p:spPr>
          <a:xfrm>
            <a:off x="3959338" y="4388879"/>
            <a:ext cx="1681845" cy="19452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A3B95BB2-4D41-6356-4499-980D68792D3B}"/>
              </a:ext>
            </a:extLst>
          </p:cNvPr>
          <p:cNvSpPr/>
          <p:nvPr/>
        </p:nvSpPr>
        <p:spPr>
          <a:xfrm>
            <a:off x="5795962" y="4329396"/>
            <a:ext cx="1681845" cy="19452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DF88008C-C406-4868-6D77-169825B9404B}"/>
              </a:ext>
            </a:extLst>
          </p:cNvPr>
          <p:cNvSpPr/>
          <p:nvPr/>
        </p:nvSpPr>
        <p:spPr>
          <a:xfrm>
            <a:off x="7579937" y="4353492"/>
            <a:ext cx="1681845" cy="19452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Connector: Elbow 35">
            <a:extLst>
              <a:ext uri="{FF2B5EF4-FFF2-40B4-BE49-F238E27FC236}">
                <a16:creationId xmlns:a16="http://schemas.microsoft.com/office/drawing/2014/main" id="{219AA296-0BD3-9187-21E4-C588A20068D6}"/>
              </a:ext>
            </a:extLst>
          </p:cNvPr>
          <p:cNvCxnSpPr>
            <a:cxnSpLocks/>
            <a:endCxn id="3074" idx="2"/>
          </p:cNvCxnSpPr>
          <p:nvPr/>
        </p:nvCxnSpPr>
        <p:spPr>
          <a:xfrm rot="5400000" flipH="1" flipV="1">
            <a:off x="4906761" y="3470251"/>
            <a:ext cx="917111" cy="834610"/>
          </a:xfrm>
          <a:prstGeom prst="bentConnector3">
            <a:avLst>
              <a:gd name="adj1" fmla="val 4703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8280EE1-932D-6825-990A-C6ECF37EC456}"/>
              </a:ext>
            </a:extLst>
          </p:cNvPr>
          <p:cNvCxnSpPr>
            <a:cxnSpLocks/>
            <a:endCxn id="3074" idx="2"/>
          </p:cNvCxnSpPr>
          <p:nvPr/>
        </p:nvCxnSpPr>
        <p:spPr>
          <a:xfrm rot="16200000" flipV="1">
            <a:off x="5771730" y="3439891"/>
            <a:ext cx="924492" cy="902709"/>
          </a:xfrm>
          <a:prstGeom prst="bentConnector3">
            <a:avLst>
              <a:gd name="adj1" fmla="val 4823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F7F52D1A-9480-3225-34CA-568074AD7689}"/>
              </a:ext>
            </a:extLst>
          </p:cNvPr>
          <p:cNvCxnSpPr>
            <a:cxnSpLocks/>
            <a:stCxn id="35" idx="0"/>
            <a:endCxn id="3074" idx="2"/>
          </p:cNvCxnSpPr>
          <p:nvPr/>
        </p:nvCxnSpPr>
        <p:spPr>
          <a:xfrm rot="16200000" flipV="1">
            <a:off x="6639495" y="2572126"/>
            <a:ext cx="924492" cy="2638239"/>
          </a:xfrm>
          <a:prstGeom prst="bentConnector3">
            <a:avLst>
              <a:gd name="adj1" fmla="val 4705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997267B6-FD24-918E-6D64-716A42220B07}"/>
              </a:ext>
            </a:extLst>
          </p:cNvPr>
          <p:cNvSpPr txBox="1">
            <a:spLocks/>
          </p:cNvSpPr>
          <p:nvPr/>
        </p:nvSpPr>
        <p:spPr>
          <a:xfrm>
            <a:off x="371843" y="1048915"/>
            <a:ext cx="11107965" cy="4141450"/>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Member portal will track progress via the tracking dashboard available. EH will also email updates at stages in the process: </a:t>
            </a:r>
          </a:p>
        </p:txBody>
      </p:sp>
      <p:sp>
        <p:nvSpPr>
          <p:cNvPr id="6" name="Title 2">
            <a:extLst>
              <a:ext uri="{FF2B5EF4-FFF2-40B4-BE49-F238E27FC236}">
                <a16:creationId xmlns:a16="http://schemas.microsoft.com/office/drawing/2014/main" id="{20800220-6065-6238-2CBF-80F482CA83E3}"/>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Members Highway Initiative – Communication </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5" name="Rectangle 4">
            <a:extLst>
              <a:ext uri="{FF2B5EF4-FFF2-40B4-BE49-F238E27FC236}">
                <a16:creationId xmlns:a16="http://schemas.microsoft.com/office/drawing/2014/main" id="{450C6FCF-2844-053C-24AD-868CE60875E1}"/>
              </a:ext>
            </a:extLst>
          </p:cNvPr>
          <p:cNvSpPr/>
          <p:nvPr/>
        </p:nvSpPr>
        <p:spPr>
          <a:xfrm>
            <a:off x="5925825" y="5640057"/>
            <a:ext cx="1430472" cy="5347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D623D99-A354-C0D3-F8B8-04D6EB944E6F}"/>
              </a:ext>
            </a:extLst>
          </p:cNvPr>
          <p:cNvSpPr txBox="1"/>
          <p:nvPr/>
        </p:nvSpPr>
        <p:spPr>
          <a:xfrm>
            <a:off x="5873061" y="5633594"/>
            <a:ext cx="1604746" cy="541175"/>
          </a:xfrm>
          <a:prstGeom prst="rect">
            <a:avLst/>
          </a:prstGeom>
          <a:noFill/>
        </p:spPr>
        <p:txBody>
          <a:bodyPr wrap="square" lIns="0" tIns="0" rIns="0" bIns="0" rtlCol="0">
            <a:noAutofit/>
          </a:bodyPr>
          <a:lstStyle/>
          <a:p>
            <a:pPr>
              <a:spcAft>
                <a:spcPts val="1134"/>
              </a:spcAft>
            </a:pPr>
            <a:r>
              <a:rPr lang="en-GB" sz="1000" b="1" dirty="0">
                <a:latin typeface="Arial" panose="020B0604020202020204" pitchFamily="34" charset="0"/>
                <a:cs typeface="Arial" panose="020B0604020202020204" pitchFamily="34" charset="0"/>
              </a:rPr>
              <a:t>Step 3: Design Team </a:t>
            </a:r>
            <a:r>
              <a:rPr lang="en-GB" sz="1000" dirty="0">
                <a:latin typeface="Arial" panose="020B0604020202020204" pitchFamily="34" charset="0"/>
                <a:cs typeface="Arial" panose="020B0604020202020204" pitchFamily="34" charset="0"/>
              </a:rPr>
              <a:t>assess and provide validation</a:t>
            </a:r>
          </a:p>
        </p:txBody>
      </p:sp>
      <p:pic>
        <p:nvPicPr>
          <p:cNvPr id="24" name="Picture 23">
            <a:extLst>
              <a:ext uri="{FF2B5EF4-FFF2-40B4-BE49-F238E27FC236}">
                <a16:creationId xmlns:a16="http://schemas.microsoft.com/office/drawing/2014/main" id="{7AD52D74-28B0-771D-6409-C090A2C9AC6E}"/>
              </a:ext>
            </a:extLst>
          </p:cNvPr>
          <p:cNvPicPr>
            <a:picLocks noChangeAspect="1"/>
          </p:cNvPicPr>
          <p:nvPr/>
        </p:nvPicPr>
        <p:blipFill>
          <a:blip r:embed="rId5"/>
          <a:stretch>
            <a:fillRect/>
          </a:stretch>
        </p:blipFill>
        <p:spPr>
          <a:xfrm>
            <a:off x="2123348" y="4295487"/>
            <a:ext cx="7223760" cy="2038616"/>
          </a:xfrm>
          <a:prstGeom prst="rect">
            <a:avLst/>
          </a:prstGeom>
        </p:spPr>
      </p:pic>
      <p:pic>
        <p:nvPicPr>
          <p:cNvPr id="50" name="Picture 6" descr="26,200+ Email Icon White Stock Illustrations, Royalty-Free Vector Graphics  &amp; Clip Art - iStock">
            <a:extLst>
              <a:ext uri="{FF2B5EF4-FFF2-40B4-BE49-F238E27FC236}">
                <a16:creationId xmlns:a16="http://schemas.microsoft.com/office/drawing/2014/main" id="{B5695DB3-A7DA-1427-FF82-50D30DE6A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998" y="4072267"/>
            <a:ext cx="547689" cy="5476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26,200+ Email Icon White Stock Illustrations, Royalty-Free Vector Graphics  &amp; Clip Art - iStock">
            <a:extLst>
              <a:ext uri="{FF2B5EF4-FFF2-40B4-BE49-F238E27FC236}">
                <a16:creationId xmlns:a16="http://schemas.microsoft.com/office/drawing/2014/main" id="{A9E7DDC4-6E42-0B9B-5298-60FAC2B183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5887" y="4110361"/>
            <a:ext cx="547689" cy="5476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26,200+ Email Icon White Stock Illustrations, Royalty-Free Vector Graphics  &amp; Clip Art - iStock">
            <a:extLst>
              <a:ext uri="{FF2B5EF4-FFF2-40B4-BE49-F238E27FC236}">
                <a16:creationId xmlns:a16="http://schemas.microsoft.com/office/drawing/2014/main" id="{17A500BD-E4DB-105C-EF5A-1276832474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2725" y="4110361"/>
            <a:ext cx="547689" cy="5476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26,200+ Email Icon White Stock Illustrations, Royalty-Free Vector Graphics  &amp; Clip Art - iStock">
            <a:extLst>
              <a:ext uri="{FF2B5EF4-FFF2-40B4-BE49-F238E27FC236}">
                <a16:creationId xmlns:a16="http://schemas.microsoft.com/office/drawing/2014/main" id="{DD11BBC7-95FA-2500-3D29-91316283D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3271" y="4116361"/>
            <a:ext cx="547689" cy="54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6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7093A0-6C75-8C77-43C0-D855C2CD4163}"/>
              </a:ext>
            </a:extLst>
          </p:cNvPr>
          <p:cNvPicPr>
            <a:picLocks noChangeAspect="1"/>
          </p:cNvPicPr>
          <p:nvPr/>
        </p:nvPicPr>
        <p:blipFill>
          <a:blip r:embed="rId3"/>
          <a:stretch>
            <a:fillRect/>
          </a:stretch>
        </p:blipFill>
        <p:spPr>
          <a:xfrm>
            <a:off x="0" y="1924441"/>
            <a:ext cx="12192000" cy="3009118"/>
          </a:xfrm>
          <a:prstGeom prst="rect">
            <a:avLst/>
          </a:prstGeom>
        </p:spPr>
      </p:pic>
      <p:sp>
        <p:nvSpPr>
          <p:cNvPr id="5" name="Title 2">
            <a:extLst>
              <a:ext uri="{FF2B5EF4-FFF2-40B4-BE49-F238E27FC236}">
                <a16:creationId xmlns:a16="http://schemas.microsoft.com/office/drawing/2014/main" id="{5E24F754-5C27-1B47-5CCA-1032DA56E94A}"/>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Detailed End to End Process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4824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6B888-612E-97AF-EA74-8682A675D2DA}"/>
              </a:ext>
            </a:extLst>
          </p:cNvPr>
          <p:cNvSpPr>
            <a:spLocks noGrp="1"/>
          </p:cNvSpPr>
          <p:nvPr>
            <p:ph type="body" sz="quarter" idx="10"/>
          </p:nvPr>
        </p:nvSpPr>
        <p:spPr>
          <a:xfrm>
            <a:off x="1188964" y="1717767"/>
            <a:ext cx="8600067" cy="1065090"/>
          </a:xfrm>
        </p:spPr>
        <p:txBody>
          <a:bodyPr/>
          <a:lstStyle/>
          <a:p>
            <a:endParaRPr lang="en-GB" dirty="0"/>
          </a:p>
          <a:p>
            <a:endParaRPr lang="en-GB" dirty="0"/>
          </a:p>
          <a:p>
            <a:r>
              <a:rPr lang="en-GB" dirty="0"/>
              <a:t>Introduction (Cllr Cunningham) (5 mins)</a:t>
            </a:r>
          </a:p>
          <a:p>
            <a:pPr marL="342900" indent="-342900">
              <a:buFont typeface="Arial" panose="020B0604020202020204" pitchFamily="34" charset="0"/>
              <a:buChar char="•"/>
            </a:pPr>
            <a:r>
              <a:rPr lang="en-GB" dirty="0"/>
              <a:t>Focus for Members Highway Initiative- What are we covering today?</a:t>
            </a:r>
            <a:r>
              <a:rPr lang="en-GB" b="0" dirty="0"/>
              <a:t> </a:t>
            </a:r>
            <a:endParaRPr lang="en-GB" b="0" dirty="0">
              <a:ea typeface="Calibri"/>
              <a:cs typeface="Calibri"/>
            </a:endParaRPr>
          </a:p>
        </p:txBody>
      </p:sp>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a:xfrm>
            <a:off x="583461" y="271676"/>
            <a:ext cx="7405200" cy="1065091"/>
          </a:xfrm>
        </p:spPr>
        <p:txBody>
          <a:bodyPr/>
          <a:lstStyle/>
          <a:p>
            <a:r>
              <a:rPr lang="en-GB" dirty="0"/>
              <a:t>Agenda</a:t>
            </a:r>
          </a:p>
        </p:txBody>
      </p:sp>
      <p:sp>
        <p:nvSpPr>
          <p:cNvPr id="4" name="Text Placeholder 3">
            <a:extLst>
              <a:ext uri="{FF2B5EF4-FFF2-40B4-BE49-F238E27FC236}">
                <a16:creationId xmlns:a16="http://schemas.microsoft.com/office/drawing/2014/main" id="{C068235A-1F5F-24EA-9A3C-AA6C9D4A4E9A}"/>
              </a:ext>
            </a:extLst>
          </p:cNvPr>
          <p:cNvSpPr>
            <a:spLocks noGrp="1"/>
          </p:cNvSpPr>
          <p:nvPr>
            <p:ph type="body" sz="quarter" idx="11"/>
          </p:nvPr>
        </p:nvSpPr>
        <p:spPr>
          <a:xfrm>
            <a:off x="540738" y="1138434"/>
            <a:ext cx="539262" cy="621567"/>
          </a:xfrm>
        </p:spPr>
        <p:txBody>
          <a:bodyPr/>
          <a:lstStyle/>
          <a:p>
            <a:r>
              <a:rPr lang="en-GB" dirty="0"/>
              <a:t>1</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a:xfrm>
            <a:off x="1188964" y="2944694"/>
            <a:ext cx="8834736" cy="492610"/>
          </a:xfrm>
        </p:spPr>
        <p:txBody>
          <a:bodyPr/>
          <a:lstStyle/>
          <a:p>
            <a:r>
              <a:rPr lang="en-GB" dirty="0"/>
              <a:t>Member End to End Process </a:t>
            </a:r>
            <a:r>
              <a:rPr lang="en-GB" b="0" dirty="0"/>
              <a:t>(</a:t>
            </a:r>
            <a:r>
              <a:rPr lang="en-GB" dirty="0"/>
              <a:t>Julia Kerr</a:t>
            </a:r>
            <a:r>
              <a:rPr lang="en-GB" b="0" dirty="0"/>
              <a:t>) </a:t>
            </a:r>
            <a:r>
              <a:rPr lang="en-GB" dirty="0"/>
              <a:t>(20 mins)</a:t>
            </a:r>
          </a:p>
        </p:txBody>
      </p:sp>
      <p:sp>
        <p:nvSpPr>
          <p:cNvPr id="6" name="Text Placeholder 5">
            <a:extLst>
              <a:ext uri="{FF2B5EF4-FFF2-40B4-BE49-F238E27FC236}">
                <a16:creationId xmlns:a16="http://schemas.microsoft.com/office/drawing/2014/main" id="{8B0AA866-BF83-4D03-1F8F-DC72695632ED}"/>
              </a:ext>
            </a:extLst>
          </p:cNvPr>
          <p:cNvSpPr>
            <a:spLocks noGrp="1"/>
          </p:cNvSpPr>
          <p:nvPr>
            <p:ph type="body" sz="quarter" idx="13"/>
          </p:nvPr>
        </p:nvSpPr>
        <p:spPr>
          <a:xfrm>
            <a:off x="488186" y="2880216"/>
            <a:ext cx="539262" cy="621567"/>
          </a:xfrm>
        </p:spPr>
        <p:txBody>
          <a:bodyPr/>
          <a:lstStyle/>
          <a:p>
            <a:r>
              <a:rPr lang="en-GB" dirty="0"/>
              <a:t>2</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a:xfrm>
            <a:off x="1188964" y="5189896"/>
            <a:ext cx="9649090" cy="509642"/>
          </a:xfrm>
        </p:spPr>
        <p:txBody>
          <a:bodyPr/>
          <a:lstStyle/>
          <a:p>
            <a:r>
              <a:rPr lang="en-GB" dirty="0"/>
              <a:t>Q &amp; A -  All (Cllr Cunningham, Julia Kerr, Jo Fletcher / James Atherton-Gower) (25 mins) </a:t>
            </a:r>
          </a:p>
        </p:txBody>
      </p:sp>
      <p:sp>
        <p:nvSpPr>
          <p:cNvPr id="8" name="Text Placeholder 7">
            <a:extLst>
              <a:ext uri="{FF2B5EF4-FFF2-40B4-BE49-F238E27FC236}">
                <a16:creationId xmlns:a16="http://schemas.microsoft.com/office/drawing/2014/main" id="{5715CF89-929C-B560-E8E5-0DF743F5E399}"/>
              </a:ext>
            </a:extLst>
          </p:cNvPr>
          <p:cNvSpPr>
            <a:spLocks noGrp="1"/>
          </p:cNvSpPr>
          <p:nvPr>
            <p:ph type="body" sz="quarter" idx="15"/>
          </p:nvPr>
        </p:nvSpPr>
        <p:spPr>
          <a:xfrm>
            <a:off x="488186" y="3851683"/>
            <a:ext cx="539262" cy="621567"/>
          </a:xfrm>
        </p:spPr>
        <p:txBody>
          <a:bodyPr/>
          <a:lstStyle/>
          <a:p>
            <a:r>
              <a:rPr lang="en-GB" dirty="0"/>
              <a:t>3</a:t>
            </a:r>
          </a:p>
          <a:p>
            <a:endParaRPr lang="en-GB" dirty="0"/>
          </a:p>
          <a:p>
            <a:endParaRPr lang="en-GB" dirty="0"/>
          </a:p>
        </p:txBody>
      </p:sp>
      <p:sp>
        <p:nvSpPr>
          <p:cNvPr id="15" name="Text Placeholder 7">
            <a:extLst>
              <a:ext uri="{FF2B5EF4-FFF2-40B4-BE49-F238E27FC236}">
                <a16:creationId xmlns:a16="http://schemas.microsoft.com/office/drawing/2014/main" id="{148AF278-F9C8-9DE6-5AE7-8AAF2712CFCD}"/>
              </a:ext>
            </a:extLst>
          </p:cNvPr>
          <p:cNvSpPr txBox="1">
            <a:spLocks/>
          </p:cNvSpPr>
          <p:nvPr/>
        </p:nvSpPr>
        <p:spPr>
          <a:xfrm>
            <a:off x="488186" y="4823150"/>
            <a:ext cx="539262" cy="62156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5100" b="0" kern="1200">
                <a:solidFill>
                  <a:schemeClr val="accent1"/>
                </a:solidFill>
                <a:latin typeface="Calibri Light" panose="020F0302020204030204" pitchFamily="34" charset="0"/>
                <a:ea typeface="+mn-ea"/>
                <a:cs typeface="Calibri Light" panose="020F0302020204030204" pitchFamily="34" charset="0"/>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a:t>
            </a:r>
          </a:p>
          <a:p>
            <a:endParaRPr lang="en-GB" dirty="0"/>
          </a:p>
          <a:p>
            <a:endParaRPr lang="en-GB" dirty="0"/>
          </a:p>
          <a:p>
            <a:endParaRPr lang="en-GB" dirty="0"/>
          </a:p>
        </p:txBody>
      </p:sp>
      <p:sp>
        <p:nvSpPr>
          <p:cNvPr id="9" name="Text Placeholder 4">
            <a:extLst>
              <a:ext uri="{FF2B5EF4-FFF2-40B4-BE49-F238E27FC236}">
                <a16:creationId xmlns:a16="http://schemas.microsoft.com/office/drawing/2014/main" id="{7333B6D3-6D99-B6C2-D513-41180AF88504}"/>
              </a:ext>
            </a:extLst>
          </p:cNvPr>
          <p:cNvSpPr txBox="1">
            <a:spLocks/>
          </p:cNvSpPr>
          <p:nvPr/>
        </p:nvSpPr>
        <p:spPr>
          <a:xfrm>
            <a:off x="1188964" y="4159791"/>
            <a:ext cx="9332980" cy="511831"/>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Member Portal Improvements (Jo Fletcher/ James Atherton-Gower</a:t>
            </a:r>
            <a:r>
              <a:rPr lang="en-GB" b="0" dirty="0"/>
              <a:t>) </a:t>
            </a:r>
            <a:r>
              <a:rPr lang="en-GB" dirty="0"/>
              <a:t>(10 mins) </a:t>
            </a:r>
          </a:p>
        </p:txBody>
      </p:sp>
    </p:spTree>
    <p:extLst>
      <p:ext uri="{BB962C8B-B14F-4D97-AF65-F5344CB8AC3E}">
        <p14:creationId xmlns:p14="http://schemas.microsoft.com/office/powerpoint/2010/main" val="13750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39999" y="1494000"/>
            <a:ext cx="7067431" cy="1456590"/>
          </a:xfrm>
        </p:spPr>
        <p:txBody>
          <a:bodyPr/>
          <a:lstStyle/>
          <a:p>
            <a:r>
              <a:rPr lang="en-GB" dirty="0"/>
              <a:t>Members Portal</a:t>
            </a:r>
          </a:p>
        </p:txBody>
      </p:sp>
      <p:sp>
        <p:nvSpPr>
          <p:cNvPr id="3" name="Subtitle 2">
            <a:extLst>
              <a:ext uri="{FF2B5EF4-FFF2-40B4-BE49-F238E27FC236}">
                <a16:creationId xmlns:a16="http://schemas.microsoft.com/office/drawing/2014/main" id="{76AE92A0-6C50-9629-B753-2CA66AAF484D}"/>
              </a:ext>
            </a:extLst>
          </p:cNvPr>
          <p:cNvSpPr txBox="1">
            <a:spLocks/>
          </p:cNvSpPr>
          <p:nvPr/>
        </p:nvSpPr>
        <p:spPr>
          <a:xfrm>
            <a:off x="539750" y="3789606"/>
            <a:ext cx="5421850" cy="10800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2300" b="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100000"/>
              </a:lnSpc>
              <a:spcBef>
                <a:spcPts val="0"/>
              </a:spcBef>
              <a:spcAft>
                <a:spcPts val="1134"/>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a:t>Jo Fletcher</a:t>
            </a:r>
          </a:p>
        </p:txBody>
      </p:sp>
    </p:spTree>
    <p:extLst>
      <p:ext uri="{BB962C8B-B14F-4D97-AF65-F5344CB8AC3E}">
        <p14:creationId xmlns:p14="http://schemas.microsoft.com/office/powerpoint/2010/main" val="1849066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97267B6-FD24-918E-6D64-716A42220B07}"/>
              </a:ext>
            </a:extLst>
          </p:cNvPr>
          <p:cNvSpPr txBox="1">
            <a:spLocks/>
          </p:cNvSpPr>
          <p:nvPr/>
        </p:nvSpPr>
        <p:spPr>
          <a:xfrm>
            <a:off x="0" y="1041006"/>
            <a:ext cx="11107965" cy="4141450"/>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defTabSz="914400">
              <a:tabLst>
                <a:tab pos="914400" algn="l"/>
              </a:tabLst>
            </a:pPr>
            <a:r>
              <a:rPr lang="en-GB" sz="2200" dirty="0">
                <a:latin typeface="Arial"/>
                <a:cs typeface="Arial"/>
              </a:rPr>
              <a:t>The Members portal on the Essex Highways website has been updated and improved to provide more information and a better experience for Members to find out what works are happening in their areas. </a:t>
            </a:r>
          </a:p>
          <a:p>
            <a:pPr marL="457200" defTabSz="914400">
              <a:tabLst>
                <a:tab pos="914400" algn="l"/>
              </a:tabLst>
            </a:pPr>
            <a:r>
              <a:rPr lang="en-GB" sz="2200" dirty="0">
                <a:latin typeface="Arial"/>
                <a:cs typeface="Arial"/>
              </a:rPr>
              <a:t>Tabs along the top of the screen will guide you to the information you require</a:t>
            </a:r>
          </a:p>
          <a:p>
            <a:pPr marL="457200" defTabSz="914400">
              <a:tabLst>
                <a:tab pos="914400" algn="l"/>
              </a:tabLst>
            </a:pPr>
            <a:r>
              <a:rPr lang="en-GB" sz="2200" dirty="0">
                <a:latin typeface="Arial"/>
                <a:cs typeface="Arial"/>
              </a:rPr>
              <a:t>In addition to submitting Members Highway Initiative requests, you can:</a:t>
            </a:r>
          </a:p>
          <a:p>
            <a:pPr marL="742950" indent="-285750" defTabSz="914400">
              <a:buFont typeface="Arial" panose="020B0604020202020204" pitchFamily="34" charset="0"/>
              <a:buChar char="•"/>
              <a:tabLst>
                <a:tab pos="914400" algn="l"/>
              </a:tabLst>
            </a:pPr>
            <a:r>
              <a:rPr lang="en-GB" sz="2200" dirty="0">
                <a:latin typeface="Arial"/>
                <a:cs typeface="Arial"/>
              </a:rPr>
              <a:t>View upcoming works for the next two weeks</a:t>
            </a:r>
          </a:p>
          <a:p>
            <a:pPr marL="742950" indent="-285750" defTabSz="914400">
              <a:buFont typeface="Arial" panose="020B0604020202020204" pitchFamily="34" charset="0"/>
              <a:buChar char="•"/>
              <a:tabLst>
                <a:tab pos="914400" algn="l"/>
              </a:tabLst>
            </a:pPr>
            <a:r>
              <a:rPr lang="en-GB" sz="2200" dirty="0">
                <a:latin typeface="Arial"/>
                <a:cs typeface="Arial"/>
              </a:rPr>
              <a:t>View previously reported defects and their status</a:t>
            </a:r>
          </a:p>
        </p:txBody>
      </p:sp>
      <p:sp>
        <p:nvSpPr>
          <p:cNvPr id="4" name="Title 2">
            <a:extLst>
              <a:ext uri="{FF2B5EF4-FFF2-40B4-BE49-F238E27FC236}">
                <a16:creationId xmlns:a16="http://schemas.microsoft.com/office/drawing/2014/main" id="{81D82263-5774-9286-6B4E-518A95312932}"/>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New and improved webpage for Members</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98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97267B6-FD24-918E-6D64-716A42220B07}"/>
              </a:ext>
            </a:extLst>
          </p:cNvPr>
          <p:cNvSpPr txBox="1">
            <a:spLocks/>
          </p:cNvSpPr>
          <p:nvPr/>
        </p:nvSpPr>
        <p:spPr>
          <a:xfrm>
            <a:off x="0" y="1041006"/>
            <a:ext cx="11107965" cy="4141450"/>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indent="-342900" defTabSz="914400">
              <a:buFont typeface="Arial" panose="020B0604020202020204" pitchFamily="34" charset="0"/>
              <a:buChar char="•"/>
              <a:tabLst>
                <a:tab pos="914400" algn="l"/>
              </a:tabLst>
            </a:pPr>
            <a:r>
              <a:rPr lang="en-GB" sz="2200" dirty="0">
                <a:latin typeface="Arial"/>
                <a:cs typeface="Arial"/>
              </a:rPr>
              <a:t>Visit </a:t>
            </a:r>
            <a:r>
              <a:rPr lang="en-GB" sz="2200" dirty="0">
                <a:latin typeface="Arial"/>
                <a:cs typeface="Arial"/>
                <a:hlinkClick r:id="rId3"/>
              </a:rPr>
              <a:t>www.</a:t>
            </a:r>
            <a:r>
              <a:rPr lang="en-GB" sz="2200" dirty="0">
                <a:effectLst/>
                <a:latin typeface="Arial"/>
                <a:ea typeface="Calibri"/>
                <a:cs typeface="Calibri"/>
                <a:hlinkClick r:id="rId3"/>
              </a:rPr>
              <a:t>essexhighways.org/members-update-page</a:t>
            </a:r>
            <a:r>
              <a:rPr lang="en-GB" sz="2200" dirty="0">
                <a:effectLst/>
                <a:latin typeface="Arial"/>
                <a:ea typeface="Calibri"/>
                <a:cs typeface="Calibri"/>
              </a:rPr>
              <a:t>.</a:t>
            </a:r>
            <a:r>
              <a:rPr lang="en-GB" sz="2200" dirty="0">
                <a:latin typeface="Arial"/>
                <a:ea typeface="Calibri"/>
                <a:cs typeface="Calibri"/>
              </a:rPr>
              <a:t> </a:t>
            </a:r>
            <a:endParaRPr lang="en-GB" sz="2200" dirty="0">
              <a:effectLst/>
              <a:latin typeface="Arial" panose="020B0604020202020204" pitchFamily="34" charset="0"/>
              <a:ea typeface="Calibri" panose="020F0502020204030204" pitchFamily="34" charset="0"/>
              <a:cs typeface="Calibri" panose="020F0502020204030204" pitchFamily="34" charset="0"/>
            </a:endParaRPr>
          </a:p>
          <a:p>
            <a:pPr marL="800100" indent="-342900" defTabSz="914400">
              <a:buFont typeface="Arial" panose="020B0604020202020204" pitchFamily="34" charset="0"/>
              <a:buChar char="•"/>
              <a:tabLst>
                <a:tab pos="914400" algn="l"/>
              </a:tabLst>
            </a:pPr>
            <a:r>
              <a:rPr lang="en-GB" sz="2200" dirty="0">
                <a:effectLst/>
                <a:latin typeface="Arial"/>
                <a:ea typeface="Calibri"/>
                <a:cs typeface="Calibri"/>
              </a:rPr>
              <a:t>Enter your email address, which will generate an email to you with a verification code.</a:t>
            </a:r>
          </a:p>
          <a:p>
            <a:pPr marL="800100" indent="-342900" defTabSz="914400">
              <a:buFont typeface="Arial" panose="020B0604020202020204" pitchFamily="34" charset="0"/>
              <a:buChar char="•"/>
              <a:tabLst>
                <a:tab pos="914400" algn="l"/>
              </a:tabLst>
            </a:pPr>
            <a:r>
              <a:rPr lang="en-GB" sz="2200" dirty="0">
                <a:latin typeface="Arial"/>
                <a:ea typeface="Calibri"/>
                <a:cs typeface="Calibri"/>
              </a:rPr>
              <a:t>E</a:t>
            </a:r>
            <a:r>
              <a:rPr lang="en-GB" sz="2200" dirty="0">
                <a:effectLst/>
                <a:latin typeface="Arial"/>
                <a:ea typeface="Calibri"/>
                <a:cs typeface="Calibri"/>
              </a:rPr>
              <a:t>nter this code on the webpage.</a:t>
            </a:r>
            <a:r>
              <a:rPr lang="en-GB" sz="2200" dirty="0">
                <a:latin typeface="Arial"/>
                <a:ea typeface="Calibri"/>
                <a:cs typeface="Calibri"/>
              </a:rPr>
              <a:t> </a:t>
            </a:r>
            <a:endParaRPr lang="en-GB" sz="2200" dirty="0">
              <a:effectLst/>
              <a:latin typeface="Arial" panose="020B0604020202020204" pitchFamily="34" charset="0"/>
              <a:ea typeface="Calibri" panose="020F0502020204030204" pitchFamily="34" charset="0"/>
              <a:cs typeface="Calibri" panose="020F0502020204030204" pitchFamily="34" charset="0"/>
            </a:endParaRPr>
          </a:p>
          <a:p>
            <a:pPr marL="800100" indent="-342900" defTabSz="914400">
              <a:buFont typeface="Arial" panose="020B0604020202020204" pitchFamily="34" charset="0"/>
              <a:buChar char="•"/>
              <a:tabLst>
                <a:tab pos="914400" algn="l"/>
              </a:tabLst>
            </a:pPr>
            <a:r>
              <a:rPr lang="en-GB" sz="2200" dirty="0">
                <a:effectLst/>
                <a:latin typeface="Arial"/>
                <a:ea typeface="Calibri"/>
                <a:cs typeface="Calibri"/>
              </a:rPr>
              <a:t>You will only need to do this once on each device you use.</a:t>
            </a:r>
            <a:r>
              <a:rPr lang="en-GB" sz="2200" dirty="0">
                <a:latin typeface="Arial"/>
                <a:ea typeface="Calibri"/>
                <a:cs typeface="Calibri"/>
              </a:rPr>
              <a:t> </a:t>
            </a:r>
            <a:endParaRPr lang="en-GB" sz="2200" dirty="0">
              <a:effectLst/>
              <a:latin typeface="Aptos" panose="020B0004020202020204" pitchFamily="34" charset="0"/>
              <a:ea typeface="Calibri" panose="020F0502020204030204" pitchFamily="34" charset="0"/>
              <a:cs typeface="Calibri" panose="020F0502020204030204" pitchFamily="34" charset="0"/>
            </a:endParaRPr>
          </a:p>
          <a:p>
            <a:pPr marL="800100" indent="-342900" defTabSz="914400">
              <a:buFont typeface="Arial" panose="020B0604020202020204" pitchFamily="34" charset="0"/>
              <a:buChar char="•"/>
              <a:tabLst>
                <a:tab pos="914400" algn="l"/>
              </a:tabLst>
            </a:pPr>
            <a:endParaRPr lang="en-GB" sz="22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81D82263-5774-9286-6B4E-518A95312932}"/>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How to log on</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3847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97267B6-FD24-918E-6D64-716A42220B07}"/>
              </a:ext>
            </a:extLst>
          </p:cNvPr>
          <p:cNvSpPr txBox="1">
            <a:spLocks/>
          </p:cNvSpPr>
          <p:nvPr/>
        </p:nvSpPr>
        <p:spPr>
          <a:xfrm>
            <a:off x="-57051" y="1194847"/>
            <a:ext cx="5592124" cy="4141450"/>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defTabSz="914400">
              <a:tabLst>
                <a:tab pos="914400" algn="l"/>
              </a:tabLst>
            </a:pPr>
            <a:r>
              <a:rPr lang="en-GB" sz="2200" u="sng" dirty="0">
                <a:latin typeface="Arial"/>
                <a:cs typeface="Arial"/>
              </a:rPr>
              <a:t>Works &amp; Closures tab:</a:t>
            </a:r>
            <a:endParaRPr lang="en-US" u="sng" dirty="0">
              <a:latin typeface="Calibri"/>
              <a:ea typeface="Calibri"/>
              <a:cs typeface="Calibri"/>
            </a:endParaRPr>
          </a:p>
          <a:p>
            <a:pPr marL="800100" indent="-342900" defTabSz="914400">
              <a:buChar char="•"/>
              <a:tabLst>
                <a:tab pos="914400" algn="l"/>
              </a:tabLst>
            </a:pPr>
            <a:r>
              <a:rPr lang="en-GB" sz="2200" dirty="0">
                <a:latin typeface="Arial"/>
                <a:cs typeface="Arial"/>
              </a:rPr>
              <a:t>The webpage includes a tab with live updates of works happening in your division over the next two weeks. </a:t>
            </a:r>
            <a:endParaRPr lang="en-US" dirty="0">
              <a:ea typeface="Calibri"/>
              <a:cs typeface="Calibri"/>
            </a:endParaRPr>
          </a:p>
          <a:p>
            <a:pPr marL="800100" indent="-342900" defTabSz="914400">
              <a:buChar char="•"/>
              <a:tabLst>
                <a:tab pos="914400" algn="l"/>
              </a:tabLst>
            </a:pPr>
            <a:r>
              <a:rPr lang="en-GB" sz="2200" dirty="0">
                <a:latin typeface="Arial"/>
                <a:cs typeface="Arial"/>
              </a:rPr>
              <a:t>Map shows the data for each area and you can zoom in and out</a:t>
            </a:r>
            <a:endParaRPr lang="en-GB" dirty="0">
              <a:ea typeface="Calibri"/>
              <a:cs typeface="Calibri"/>
            </a:endParaRPr>
          </a:p>
          <a:p>
            <a:pPr marL="800100" indent="-342900" defTabSz="914400">
              <a:buChar char="•"/>
              <a:tabLst>
                <a:tab pos="914400" algn="l"/>
              </a:tabLst>
            </a:pPr>
            <a:r>
              <a:rPr lang="en-GB" sz="2200" dirty="0">
                <a:latin typeface="Arial"/>
                <a:cs typeface="Arial"/>
              </a:rPr>
              <a:t>There is also a separate table below that can be exported and download in various file formats for you to view on phone/laptop</a:t>
            </a:r>
            <a:endParaRPr lang="en-GB" sz="2200" dirty="0">
              <a:highlight>
                <a:srgbClr val="FFFF00"/>
              </a:highlight>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81D82263-5774-9286-6B4E-518A95312932}"/>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Viewing upcoming works</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1026" name="Picture 2">
            <a:extLst>
              <a:ext uri="{FF2B5EF4-FFF2-40B4-BE49-F238E27FC236}">
                <a16:creationId xmlns:a16="http://schemas.microsoft.com/office/drawing/2014/main" id="{76B0C04E-1C10-F510-CF21-74A2DD5D2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557" y="138831"/>
            <a:ext cx="6325959" cy="658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8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97267B6-FD24-918E-6D64-716A42220B07}"/>
              </a:ext>
            </a:extLst>
          </p:cNvPr>
          <p:cNvSpPr txBox="1">
            <a:spLocks/>
          </p:cNvSpPr>
          <p:nvPr/>
        </p:nvSpPr>
        <p:spPr>
          <a:xfrm>
            <a:off x="0" y="2023585"/>
            <a:ext cx="5561153" cy="4141450"/>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defTabSz="914400">
              <a:tabLst>
                <a:tab pos="914400" algn="l"/>
              </a:tabLst>
            </a:pPr>
            <a:r>
              <a:rPr lang="en-GB" sz="2200" u="sng" dirty="0">
                <a:latin typeface="Arial"/>
                <a:cs typeface="Arial"/>
              </a:rPr>
              <a:t>My enquiries tab:</a:t>
            </a:r>
            <a:endParaRPr lang="en-US" u="sng" dirty="0"/>
          </a:p>
          <a:p>
            <a:pPr marL="800100" indent="-342900" defTabSz="914400">
              <a:buChar char="•"/>
              <a:tabLst>
                <a:tab pos="914400" algn="l"/>
              </a:tabLst>
            </a:pPr>
            <a:r>
              <a:rPr lang="en-GB" sz="2200" dirty="0">
                <a:latin typeface="Arial"/>
                <a:cs typeface="Arial"/>
              </a:rPr>
              <a:t>Map details personalised enquiries – subscribed or reported</a:t>
            </a:r>
            <a:endParaRPr lang="en-GB" dirty="0"/>
          </a:p>
          <a:p>
            <a:pPr marL="800100" indent="-342900" defTabSz="914400">
              <a:buChar char="•"/>
              <a:tabLst>
                <a:tab pos="914400" algn="l"/>
              </a:tabLst>
            </a:pPr>
            <a:r>
              <a:rPr lang="en-GB" sz="2200" dirty="0">
                <a:latin typeface="Arial"/>
                <a:cs typeface="Arial"/>
              </a:rPr>
              <a:t>Excludes previous reports via Member Highways Initiative scheme 2023</a:t>
            </a:r>
          </a:p>
          <a:p>
            <a:pPr marL="800100" indent="-342900" defTabSz="914400">
              <a:buChar char="•"/>
              <a:tabLst>
                <a:tab pos="914400" algn="l"/>
              </a:tabLst>
            </a:pPr>
            <a:endParaRPr lang="en-GB" sz="22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81D82263-5774-9286-6B4E-518A95312932}"/>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Light" panose="020F0302020204030204"/>
                <a:ea typeface="+mj-ea"/>
                <a:cs typeface="+mj-cs"/>
              </a:rPr>
              <a:t>Previously reported </a:t>
            </a:r>
            <a:r>
              <a:rPr lang="en-GB" sz="3600" b="1" dirty="0">
                <a:solidFill>
                  <a:prstClr val="white"/>
                </a:solidFill>
                <a:latin typeface="Calibri Light" panose="020F0302020204030204"/>
              </a:rPr>
              <a:t>enquiries</a:t>
            </a:r>
            <a:endParaRPr lang="en-US" sz="3600" b="1" i="0" u="none" strike="noStrike" kern="1200" cap="none" spc="0" normalizeH="0" baseline="0" noProof="0" dirty="0">
              <a:ln>
                <a:noFill/>
              </a:ln>
              <a:solidFill>
                <a:prstClr val="white"/>
              </a:solidFill>
              <a:effectLst/>
              <a:uLnTx/>
              <a:uFillTx/>
              <a:latin typeface="Calibri Light" panose="020F0302020204030204"/>
              <a:ea typeface="Calibri Light"/>
              <a:cs typeface="Calibri Light"/>
            </a:endParaRPr>
          </a:p>
        </p:txBody>
      </p:sp>
      <p:pic>
        <p:nvPicPr>
          <p:cNvPr id="2050" name="Picture 2">
            <a:extLst>
              <a:ext uri="{FF2B5EF4-FFF2-40B4-BE49-F238E27FC236}">
                <a16:creationId xmlns:a16="http://schemas.microsoft.com/office/drawing/2014/main" id="{423D4E3D-0517-3971-0A80-1EAC2B79B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092" y="123290"/>
            <a:ext cx="6193081" cy="645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2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97267B6-FD24-918E-6D64-716A42220B07}"/>
              </a:ext>
            </a:extLst>
          </p:cNvPr>
          <p:cNvSpPr txBox="1">
            <a:spLocks/>
          </p:cNvSpPr>
          <p:nvPr/>
        </p:nvSpPr>
        <p:spPr>
          <a:xfrm>
            <a:off x="160872" y="2551201"/>
            <a:ext cx="4932946" cy="4141450"/>
          </a:xfrm>
          <a:prstGeom prst="rect">
            <a:avLst/>
          </a:prstGeom>
        </p:spPr>
        <p:txBody>
          <a:bodyPr lIns="91440" tIns="45720" rIns="91440" bIns="45720" anchor="t"/>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indent="-342900" defTabSz="914400">
              <a:buChar char="•"/>
              <a:tabLst>
                <a:tab pos="914400" algn="l"/>
              </a:tabLst>
            </a:pPr>
            <a:r>
              <a:rPr lang="en-GB" sz="2200" dirty="0">
                <a:latin typeface="Arial"/>
                <a:ea typeface="Calibri"/>
                <a:cs typeface="Arial"/>
              </a:rPr>
              <a:t>Tell Us is still available for enquires that are outside of the Members Highway Initiative </a:t>
            </a:r>
          </a:p>
          <a:p>
            <a:pPr marL="800100" indent="-342900" defTabSz="914400">
              <a:buChar char="•"/>
              <a:tabLst>
                <a:tab pos="914400" algn="l"/>
              </a:tabLst>
            </a:pPr>
            <a:r>
              <a:rPr lang="en-GB" sz="2200" b="0" dirty="0">
                <a:ea typeface="+mn-lt"/>
                <a:cs typeface="+mn-lt"/>
                <a:hlinkClick r:id="rId3"/>
              </a:rPr>
              <a:t>www.essexhighways.org/tell-us</a:t>
            </a:r>
            <a:r>
              <a:rPr lang="en-GB" sz="2200" b="0" dirty="0">
                <a:ea typeface="+mn-lt"/>
                <a:cs typeface="+mn-lt"/>
              </a:rPr>
              <a:t> </a:t>
            </a:r>
            <a:endParaRPr lang="en-GB" sz="2200" dirty="0">
              <a:latin typeface="Arial" panose="020B0604020202020204" pitchFamily="34" charset="0"/>
              <a:ea typeface="Calibri"/>
              <a:cs typeface="Arial" panose="020B0604020202020204" pitchFamily="34" charset="0"/>
            </a:endParaRPr>
          </a:p>
          <a:p>
            <a:pPr marL="800100" indent="-342900" defTabSz="914400">
              <a:buChar char="•"/>
              <a:tabLst>
                <a:tab pos="914400" algn="l"/>
              </a:tabLst>
            </a:pPr>
            <a:endParaRPr lang="en-GB" sz="2200" dirty="0">
              <a:latin typeface="Arial" panose="020B0604020202020204" pitchFamily="34" charset="0"/>
              <a:ea typeface="Calibri"/>
              <a:cs typeface="Arial" panose="020B0604020202020204" pitchFamily="34" charset="0"/>
            </a:endParaRPr>
          </a:p>
          <a:p>
            <a:pPr marL="800100" indent="-342900" defTabSz="914400">
              <a:buChar char="•"/>
              <a:tabLst>
                <a:tab pos="914400" algn="l"/>
              </a:tabLst>
            </a:pPr>
            <a:endParaRPr lang="en-GB" sz="2200" dirty="0">
              <a:latin typeface="Arial" panose="020B0604020202020204" pitchFamily="34" charset="0"/>
              <a:ea typeface="Calibri"/>
              <a:cs typeface="Arial" panose="020B0604020202020204" pitchFamily="34" charset="0"/>
            </a:endParaRPr>
          </a:p>
          <a:p>
            <a:pPr marL="457200" defTabSz="914400">
              <a:tabLst>
                <a:tab pos="914400" algn="l"/>
              </a:tabLst>
            </a:pPr>
            <a:endParaRPr lang="en-GB" sz="2200" dirty="0">
              <a:latin typeface="Arial" panose="020B0604020202020204" pitchFamily="34" charset="0"/>
              <a:ea typeface="Calibri"/>
              <a:cs typeface="Arial" panose="020B0604020202020204" pitchFamily="34" charset="0"/>
            </a:endParaRPr>
          </a:p>
          <a:p>
            <a:pPr marL="800100" indent="-342900" defTabSz="914400">
              <a:buChar char="•"/>
              <a:tabLst>
                <a:tab pos="914400" algn="l"/>
              </a:tabLst>
            </a:pPr>
            <a:endParaRPr lang="en-GB" sz="2200" dirty="0">
              <a:highlight>
                <a:srgbClr val="FFFF00"/>
              </a:highlight>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81D82263-5774-9286-6B4E-518A95312932}"/>
              </a:ext>
            </a:extLst>
          </p:cNvPr>
          <p:cNvSpPr txBox="1">
            <a:spLocks/>
          </p:cNvSpPr>
          <p:nvPr/>
        </p:nvSpPr>
        <p:spPr>
          <a:xfrm>
            <a:off x="1" y="0"/>
            <a:ext cx="12191999" cy="1041006"/>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Light" panose="020F0302020204030204"/>
                <a:ea typeface="+mj-ea"/>
                <a:cs typeface="+mj-cs"/>
              </a:rPr>
              <a:t>Submitting an enquiry outside the Members Highway Initiative</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2" name="Picture 1" descr="A screenshot of a website&#10;&#10;Description automatically generated">
            <a:extLst>
              <a:ext uri="{FF2B5EF4-FFF2-40B4-BE49-F238E27FC236}">
                <a16:creationId xmlns:a16="http://schemas.microsoft.com/office/drawing/2014/main" id="{5B19D967-7F3E-ADD2-656F-40D0567C5D49}"/>
              </a:ext>
            </a:extLst>
          </p:cNvPr>
          <p:cNvPicPr>
            <a:picLocks noChangeAspect="1"/>
          </p:cNvPicPr>
          <p:nvPr/>
        </p:nvPicPr>
        <p:blipFill>
          <a:blip r:embed="rId4"/>
          <a:stretch>
            <a:fillRect/>
          </a:stretch>
        </p:blipFill>
        <p:spPr>
          <a:xfrm>
            <a:off x="5476214" y="1286271"/>
            <a:ext cx="6263911" cy="5143500"/>
          </a:xfrm>
          <a:prstGeom prst="rect">
            <a:avLst/>
          </a:prstGeom>
        </p:spPr>
      </p:pic>
    </p:spTree>
    <p:extLst>
      <p:ext uri="{BB962C8B-B14F-4D97-AF65-F5344CB8AC3E}">
        <p14:creationId xmlns:p14="http://schemas.microsoft.com/office/powerpoint/2010/main" val="184372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162E44-967B-1E44-E275-E35315B75B3A}"/>
              </a:ext>
            </a:extLst>
          </p:cNvPr>
          <p:cNvSpPr>
            <a:spLocks noGrp="1"/>
          </p:cNvSpPr>
          <p:nvPr>
            <p:ph idx="1"/>
          </p:nvPr>
        </p:nvSpPr>
        <p:spPr>
          <a:xfrm>
            <a:off x="539748" y="945223"/>
            <a:ext cx="11388549" cy="5698848"/>
          </a:xfrm>
        </p:spPr>
        <p:txBody>
          <a:bodyPr vert="horz" lIns="0" tIns="0" rIns="0" bIns="0" rtlCol="0" anchor="t">
            <a:noAutofit/>
          </a:bodyPr>
          <a:lstStyle/>
          <a:p>
            <a:pPr marL="285750" indent="-285750">
              <a:buFont typeface="Arial" panose="020B0604020202020204" pitchFamily="34" charset="0"/>
              <a:buChar char="•"/>
            </a:pPr>
            <a:r>
              <a:rPr lang="en-GB" sz="2400" b="0" dirty="0"/>
              <a:t>Instructions will also be available on how to use each tab on the Portal. This will help guide Members through the tabs available on the portal</a:t>
            </a:r>
          </a:p>
          <a:p>
            <a:pPr marL="285750" indent="-285750">
              <a:buFont typeface="Arial" panose="020B0604020202020204" pitchFamily="34" charset="0"/>
              <a:buChar char="•"/>
            </a:pPr>
            <a:r>
              <a:rPr lang="en-GB" sz="2400" b="0" dirty="0"/>
              <a:t>Members will receive a link to the webpage with instructions on how to log on. A guidance document for submissions for the Members Highway Initiative will also be received showing examples of defects to report</a:t>
            </a:r>
            <a:endParaRPr lang="en-GB" sz="2400" b="0" dirty="0">
              <a:cs typeface="Calibri"/>
            </a:endParaRPr>
          </a:p>
          <a:p>
            <a:pPr marL="285750" indent="-285750">
              <a:buFont typeface="Arial" panose="020B0604020202020204" pitchFamily="34" charset="0"/>
              <a:buChar char="•"/>
            </a:pPr>
            <a:r>
              <a:rPr lang="en-GB" sz="2400" b="0" dirty="0"/>
              <a:t>Regular emails will be provided through the Members Highway Initiative and Members will be able to track and self serve submission via the Portal</a:t>
            </a:r>
            <a:endParaRPr lang="en-GB" sz="2400" b="0" dirty="0">
              <a:cs typeface="Calibri"/>
            </a:endParaRPr>
          </a:p>
          <a:p>
            <a:pPr marL="285750" indent="-285750">
              <a:buFont typeface="Arial" panose="020B0604020202020204" pitchFamily="34" charset="0"/>
              <a:buChar char="•"/>
            </a:pPr>
            <a:r>
              <a:rPr lang="en-GB" sz="2400" b="0" dirty="0"/>
              <a:t>The team will offer dial in teams' session on the process to discuss this presentation, the end-to-end process and Members portal. We can also arrange one on one sessions if required. Please Contact - </a:t>
            </a:r>
            <a:r>
              <a:rPr lang="en-GB" sz="2400" b="0" dirty="0">
                <a:hlinkClick r:id="rId2"/>
              </a:rPr>
              <a:t>Deborah.Townsley@essex.gov.uk</a:t>
            </a:r>
            <a:r>
              <a:rPr lang="en-GB" sz="2400" b="0" dirty="0"/>
              <a:t> with your enquiry</a:t>
            </a:r>
            <a:endParaRPr lang="en-GB" sz="2400" b="0" dirty="0">
              <a:cs typeface="Calibri"/>
            </a:endParaRPr>
          </a:p>
          <a:p>
            <a:pPr marL="285750" indent="-285750">
              <a:buFont typeface="Arial" panose="020B0604020202020204" pitchFamily="34" charset="0"/>
              <a:buChar char="•"/>
            </a:pPr>
            <a:r>
              <a:rPr lang="en-GB" sz="2400" b="0" dirty="0">
                <a:cs typeface="Calibri"/>
              </a:rPr>
              <a:t>All Member briefing in May as required to feedback experiences and capture and explore  Member suggested changes to the process, building on pilot and early experiences</a:t>
            </a:r>
            <a:endParaRPr lang="en-GB" sz="2400" b="0" dirty="0">
              <a:ea typeface="Calibri"/>
              <a:cs typeface="Calibri"/>
            </a:endParaRPr>
          </a:p>
        </p:txBody>
      </p:sp>
      <p:sp>
        <p:nvSpPr>
          <p:cNvPr id="3" name="Title 2">
            <a:extLst>
              <a:ext uri="{FF2B5EF4-FFF2-40B4-BE49-F238E27FC236}">
                <a16:creationId xmlns:a16="http://schemas.microsoft.com/office/drawing/2014/main" id="{04C49DCE-9C8E-C16A-F9C7-768215E6E4CD}"/>
              </a:ext>
            </a:extLst>
          </p:cNvPr>
          <p:cNvSpPr txBox="1">
            <a:spLocks/>
          </p:cNvSpPr>
          <p:nvPr/>
        </p:nvSpPr>
        <p:spPr>
          <a:xfrm>
            <a:off x="0"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lang="en-GB" b="1" dirty="0">
                <a:solidFill>
                  <a:prstClr val="white"/>
                </a:solidFill>
                <a:latin typeface="Calibri Light" panose="020F0302020204030204"/>
              </a:rPr>
              <a:t>Ongoing Support for Members Highways Initiative </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4293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39999" y="1494000"/>
            <a:ext cx="11162265" cy="1310400"/>
          </a:xfrm>
        </p:spPr>
        <p:txBody>
          <a:bodyPr/>
          <a:lstStyle/>
          <a:p>
            <a:r>
              <a:rPr lang="en-GB" dirty="0"/>
              <a:t>Question &amp; Answers please</a:t>
            </a:r>
          </a:p>
        </p:txBody>
      </p:sp>
    </p:spTree>
    <p:extLst>
      <p:ext uri="{BB962C8B-B14F-4D97-AF65-F5344CB8AC3E}">
        <p14:creationId xmlns:p14="http://schemas.microsoft.com/office/powerpoint/2010/main" val="242137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dirty="0"/>
              <a:t>This information is issued by: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t>Contact us:</a:t>
            </a:r>
            <a:br>
              <a:rPr lang="en-US" dirty="0"/>
            </a:br>
            <a:r>
              <a:rPr lang="en-US" dirty="0"/>
              <a:t>karina.grimwade@essex.gov.uk</a:t>
            </a:r>
            <a:br>
              <a:rPr lang="en-US" dirty="0"/>
            </a:br>
            <a:endParaRPr lang="en-US" dirty="0"/>
          </a:p>
          <a:p>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facebook.com/essexcountycouncil</a:t>
            </a:r>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a:t>Essex_CC</a:t>
            </a:r>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25/03/24</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1569415"/>
            <a:ext cx="5540400" cy="1310400"/>
          </a:xfrm>
        </p:spPr>
        <p:txBody>
          <a:bodyPr/>
          <a:lstStyle/>
          <a:p>
            <a:r>
              <a:rPr lang="en-GB" dirty="0"/>
              <a:t>Introduction</a:t>
            </a:r>
            <a:br>
              <a:rPr lang="en-GB" dirty="0">
                <a:cs typeface="Calibri"/>
              </a:rPr>
            </a:br>
            <a:br>
              <a:rPr lang="en-GB" dirty="0">
                <a:cs typeface="Calibri"/>
              </a:rPr>
            </a:br>
            <a:endParaRPr lang="en-GB" sz="4400" dirty="0">
              <a:cs typeface="Calibri"/>
            </a:endParaRPr>
          </a:p>
        </p:txBody>
      </p:sp>
      <p:sp>
        <p:nvSpPr>
          <p:cNvPr id="3" name="Subtitle 2">
            <a:extLst>
              <a:ext uri="{FF2B5EF4-FFF2-40B4-BE49-F238E27FC236}">
                <a16:creationId xmlns:a16="http://schemas.microsoft.com/office/drawing/2014/main" id="{85B3607C-596B-2A60-7DBB-26C013D15A6E}"/>
              </a:ext>
            </a:extLst>
          </p:cNvPr>
          <p:cNvSpPr txBox="1">
            <a:spLocks/>
          </p:cNvSpPr>
          <p:nvPr/>
        </p:nvSpPr>
        <p:spPr>
          <a:xfrm>
            <a:off x="539749" y="3789606"/>
            <a:ext cx="9683037" cy="10800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2300" b="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100000"/>
              </a:lnSpc>
              <a:spcBef>
                <a:spcPts val="0"/>
              </a:spcBef>
              <a:spcAft>
                <a:spcPts val="1134"/>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a:t>Cllr Tom Cunningham</a:t>
            </a:r>
          </a:p>
        </p:txBody>
      </p:sp>
    </p:spTree>
    <p:extLst>
      <p:ext uri="{BB962C8B-B14F-4D97-AF65-F5344CB8AC3E}">
        <p14:creationId xmlns:p14="http://schemas.microsoft.com/office/powerpoint/2010/main" val="74185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2B15A-E08E-02BE-F4CF-8727CE46E176}"/>
              </a:ext>
            </a:extLst>
          </p:cNvPr>
          <p:cNvSpPr txBox="1">
            <a:spLocks/>
          </p:cNvSpPr>
          <p:nvPr/>
        </p:nvSpPr>
        <p:spPr>
          <a:xfrm>
            <a:off x="0" y="-4334"/>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Focus for Members Highway Initiative</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6" name="Text Placeholder 2">
            <a:extLst>
              <a:ext uri="{FF2B5EF4-FFF2-40B4-BE49-F238E27FC236}">
                <a16:creationId xmlns:a16="http://schemas.microsoft.com/office/drawing/2014/main" id="{1C3D4CD9-AF08-F948-1CC3-DF4EB09376F3}"/>
              </a:ext>
            </a:extLst>
          </p:cNvPr>
          <p:cNvSpPr txBox="1">
            <a:spLocks/>
          </p:cNvSpPr>
          <p:nvPr/>
        </p:nvSpPr>
        <p:spPr>
          <a:xfrm>
            <a:off x="481277" y="1037690"/>
            <a:ext cx="11467568" cy="5485658"/>
          </a:xfrm>
          <a:prstGeom prst="rect">
            <a:avLst/>
          </a:prstGeom>
        </p:spPr>
        <p:txBody>
          <a:bodyPr lIns="91440" tIns="45720" rIns="91440" bIns="45720" anchor="t"/>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GB" sz="2400" dirty="0">
                <a:latin typeface="Arial"/>
                <a:cs typeface="Arial"/>
              </a:rPr>
              <a:t>Allow ECC to allocate resources to fix defects which currently don’t have a timescale for repair. </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a:cs typeface="Arial"/>
              </a:rPr>
              <a:t>Will enable Members to prioritise which existing defects, or areas of defects, are repaired first within their divisions</a:t>
            </a:r>
          </a:p>
          <a:p>
            <a:pPr marL="342900" indent="-342900">
              <a:buFont typeface="Arial" panose="020B0604020202020204" pitchFamily="34" charset="0"/>
              <a:buChar char="•"/>
            </a:pPr>
            <a:r>
              <a:rPr lang="en-GB" sz="2400" dirty="0">
                <a:latin typeface="Arial"/>
                <a:cs typeface="Arial"/>
              </a:rPr>
              <a:t>Defects to be covered in the process:</a:t>
            </a:r>
          </a:p>
          <a:p>
            <a:pPr marL="1033780" lvl="4" indent="-342900"/>
            <a:r>
              <a:rPr lang="en-GB" sz="1800" dirty="0">
                <a:latin typeface="Arial"/>
                <a:cs typeface="Arial"/>
              </a:rPr>
              <a:t>Carriageway Defects; Permanent repair to either single or clusters of defects.</a:t>
            </a:r>
          </a:p>
          <a:p>
            <a:pPr marL="1033780" lvl="4" indent="-342900"/>
            <a:r>
              <a:rPr lang="en-GB" sz="1800" dirty="0">
                <a:latin typeface="Arial"/>
                <a:cs typeface="Arial"/>
              </a:rPr>
              <a:t>Footway Defects; Permanent repair to footway or kerb defects. </a:t>
            </a:r>
            <a:endParaRPr lang="en-GB" sz="1800" dirty="0">
              <a:latin typeface="Arial" panose="020B0604020202020204" pitchFamily="34" charset="0"/>
              <a:cs typeface="Arial" panose="020B0604020202020204" pitchFamily="34" charset="0"/>
            </a:endParaRPr>
          </a:p>
          <a:p>
            <a:pPr marL="1033780" lvl="4" indent="-342900"/>
            <a:r>
              <a:rPr lang="en-GB" sz="1800" dirty="0">
                <a:latin typeface="Arial"/>
                <a:cs typeface="Arial"/>
              </a:rPr>
              <a:t>Street Furniture Defects; Replacement of unlit sign faces, posts, bollards and guardrail defects. </a:t>
            </a:r>
            <a:endParaRPr lang="en-GB" sz="1800" dirty="0">
              <a:latin typeface="Arial" panose="020B0604020202020204" pitchFamily="34" charset="0"/>
              <a:cs typeface="Arial" panose="020B0604020202020204" pitchFamily="34" charset="0"/>
            </a:endParaRPr>
          </a:p>
          <a:p>
            <a:pPr marL="1033780" lvl="4" indent="-342900"/>
            <a:r>
              <a:rPr lang="en-GB" sz="1800" dirty="0">
                <a:latin typeface="Arial"/>
                <a:cs typeface="Arial"/>
              </a:rPr>
              <a:t>Iron Work Defects; Replacement of damaged gully covers and frames.</a:t>
            </a:r>
          </a:p>
          <a:p>
            <a:pPr marL="1033780" lvl="4" indent="-342900"/>
            <a:r>
              <a:rPr lang="en-GB" sz="1800" dirty="0">
                <a:latin typeface="Arial"/>
                <a:cs typeface="Arial"/>
              </a:rPr>
              <a:t>Enforcement of overgrown vegetation on private land affecting the Highway Network.</a:t>
            </a:r>
          </a:p>
          <a:p>
            <a:pPr marL="1033780" lvl="4" indent="-342900"/>
            <a:r>
              <a:rPr lang="en-GB" sz="1800" dirty="0">
                <a:latin typeface="Arial"/>
                <a:cs typeface="Arial"/>
              </a:rPr>
              <a:t>Enforcement of ditch maintenance on private land.</a:t>
            </a:r>
          </a:p>
          <a:p>
            <a:pPr marL="3429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364723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2B15A-E08E-02BE-F4CF-8727CE46E176}"/>
              </a:ext>
            </a:extLst>
          </p:cNvPr>
          <p:cNvSpPr txBox="1">
            <a:spLocks/>
          </p:cNvSpPr>
          <p:nvPr/>
        </p:nvSpPr>
        <p:spPr>
          <a:xfrm>
            <a:off x="0" y="-4334"/>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Focus for Members Highway Initiative</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6" name="Text Placeholder 2">
            <a:extLst>
              <a:ext uri="{FF2B5EF4-FFF2-40B4-BE49-F238E27FC236}">
                <a16:creationId xmlns:a16="http://schemas.microsoft.com/office/drawing/2014/main" id="{1C3D4CD9-AF08-F948-1CC3-DF4EB09376F3}"/>
              </a:ext>
            </a:extLst>
          </p:cNvPr>
          <p:cNvSpPr txBox="1">
            <a:spLocks noGrp="1" noRot="1" noMove="1" noResize="1" noEditPoints="1" noAdjustHandles="1" noChangeArrowheads="1" noChangeShapeType="1"/>
          </p:cNvSpPr>
          <p:nvPr/>
        </p:nvSpPr>
        <p:spPr>
          <a:xfrm>
            <a:off x="481277" y="1037690"/>
            <a:ext cx="11467568" cy="5485658"/>
          </a:xfrm>
          <a:prstGeom prst="rect">
            <a:avLst/>
          </a:prstGeom>
        </p:spPr>
        <p:txBody>
          <a:bodyPr lIns="91440" tIns="45720" rIns="91440" bIns="45720" anchor="t"/>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GB" sz="2400" dirty="0">
                <a:latin typeface="Arial"/>
                <a:cs typeface="Arial"/>
              </a:rPr>
              <a:t>Resource is allocated fairly across the county for Members Highway Initiative activity. All Members will be allocated, in advance, a 1 week slot once every 6 weeks throughout the year</a:t>
            </a:r>
            <a:endParaRPr lang="en-GB"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400" dirty="0">
                <a:latin typeface="Arial"/>
                <a:cs typeface="Arial"/>
              </a:rPr>
              <a:t>Members nominate tasks in the public interest to repair existing defects.</a:t>
            </a:r>
          </a:p>
          <a:p>
            <a:pPr marL="342900" indent="-342900">
              <a:spcAft>
                <a:spcPts val="1200"/>
              </a:spcAft>
              <a:buFont typeface="Arial" panose="020B0604020202020204" pitchFamily="34" charset="0"/>
              <a:buChar char="•"/>
            </a:pPr>
            <a:r>
              <a:rPr lang="en-GB" sz="2400" dirty="0">
                <a:latin typeface="Arial"/>
                <a:cs typeface="Arial"/>
              </a:rPr>
              <a:t>When a Member hasn't provided a submission of works for their division, the allocated crews will repair previously identified defects in that area for the week</a:t>
            </a:r>
            <a:r>
              <a:rPr lang="en-GB" sz="1800" dirty="0">
                <a:effectLst/>
                <a:latin typeface="Arial"/>
                <a:ea typeface="Calibri"/>
                <a:cs typeface="Times New Roman"/>
              </a:rPr>
              <a:t>.</a:t>
            </a:r>
            <a:r>
              <a:rPr lang="en-GB" sz="1800" dirty="0">
                <a:latin typeface="Arial"/>
                <a:ea typeface="Calibri"/>
                <a:cs typeface="Times New Roman"/>
              </a:rPr>
              <a:t> </a:t>
            </a:r>
          </a:p>
          <a:p>
            <a:pPr marL="342900" indent="-342900">
              <a:spcAft>
                <a:spcPts val="1200"/>
              </a:spcAft>
              <a:buFont typeface="Arial" panose="020B0604020202020204" pitchFamily="34" charset="0"/>
              <a:buChar char="•"/>
            </a:pP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endParaRPr lang="en-GB" sz="1800" b="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19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39999" y="1493999"/>
            <a:ext cx="10299237" cy="2125893"/>
          </a:xfrm>
        </p:spPr>
        <p:txBody>
          <a:bodyPr/>
          <a:lstStyle/>
          <a:p>
            <a:r>
              <a:rPr lang="en-GB" dirty="0"/>
              <a:t>Members Highway Initiative – End to End Process</a:t>
            </a:r>
          </a:p>
        </p:txBody>
      </p:sp>
      <p:sp>
        <p:nvSpPr>
          <p:cNvPr id="3" name="Subtitle 2">
            <a:extLst>
              <a:ext uri="{FF2B5EF4-FFF2-40B4-BE49-F238E27FC236}">
                <a16:creationId xmlns:a16="http://schemas.microsoft.com/office/drawing/2014/main" id="{0302624F-0550-FF73-E78E-6B44A0BDFE9A}"/>
              </a:ext>
            </a:extLst>
          </p:cNvPr>
          <p:cNvSpPr txBox="1">
            <a:spLocks/>
          </p:cNvSpPr>
          <p:nvPr/>
        </p:nvSpPr>
        <p:spPr>
          <a:xfrm>
            <a:off x="539750" y="3789606"/>
            <a:ext cx="5421850" cy="10800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2300" b="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100000"/>
              </a:lnSpc>
              <a:spcBef>
                <a:spcPts val="0"/>
              </a:spcBef>
              <a:spcAft>
                <a:spcPts val="1134"/>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a:t>Julia Kerr</a:t>
            </a:r>
          </a:p>
        </p:txBody>
      </p:sp>
    </p:spTree>
    <p:extLst>
      <p:ext uri="{BB962C8B-B14F-4D97-AF65-F5344CB8AC3E}">
        <p14:creationId xmlns:p14="http://schemas.microsoft.com/office/powerpoint/2010/main" val="396566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107965"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6EEE66B-D5A2-4A64-49ED-9E896483F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593" y="206275"/>
            <a:ext cx="8148320" cy="64454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ad works">
            <a:extLst>
              <a:ext uri="{FF2B5EF4-FFF2-40B4-BE49-F238E27FC236}">
                <a16:creationId xmlns:a16="http://schemas.microsoft.com/office/drawing/2014/main" id="{095E4557-604F-FDEF-CB1F-2EFBEE475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572860" y="2314892"/>
            <a:ext cx="455613" cy="399998"/>
          </a:xfrm>
          <a:prstGeom prst="rect">
            <a:avLst/>
          </a:prstGeom>
        </p:spPr>
      </p:pic>
      <p:pic>
        <p:nvPicPr>
          <p:cNvPr id="6" name="Picture 5" descr="Road works">
            <a:extLst>
              <a:ext uri="{FF2B5EF4-FFF2-40B4-BE49-F238E27FC236}">
                <a16:creationId xmlns:a16="http://schemas.microsoft.com/office/drawing/2014/main" id="{1DB23926-B48A-A3C7-6425-6E0C823CD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964780" y="1796732"/>
            <a:ext cx="455613" cy="399998"/>
          </a:xfrm>
          <a:prstGeom prst="rect">
            <a:avLst/>
          </a:prstGeom>
        </p:spPr>
      </p:pic>
      <p:pic>
        <p:nvPicPr>
          <p:cNvPr id="7" name="Picture 6" descr="Road works">
            <a:extLst>
              <a:ext uri="{FF2B5EF4-FFF2-40B4-BE49-F238E27FC236}">
                <a16:creationId xmlns:a16="http://schemas.microsoft.com/office/drawing/2014/main" id="{AB0787C2-2F06-AC45-4027-5FE0AF122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85525" y="4369675"/>
            <a:ext cx="455613" cy="399998"/>
          </a:xfrm>
          <a:prstGeom prst="rect">
            <a:avLst/>
          </a:prstGeom>
        </p:spPr>
      </p:pic>
      <p:pic>
        <p:nvPicPr>
          <p:cNvPr id="8" name="Picture 7" descr="Road works">
            <a:extLst>
              <a:ext uri="{FF2B5EF4-FFF2-40B4-BE49-F238E27FC236}">
                <a16:creationId xmlns:a16="http://schemas.microsoft.com/office/drawing/2014/main" id="{3548E674-6BE8-528E-A11F-01AA0BDB3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65890" y="2477703"/>
            <a:ext cx="455613" cy="399998"/>
          </a:xfrm>
          <a:prstGeom prst="rect">
            <a:avLst/>
          </a:prstGeom>
        </p:spPr>
      </p:pic>
      <p:cxnSp>
        <p:nvCxnSpPr>
          <p:cNvPr id="9" name="Straight Arrow Connector 8">
            <a:extLst>
              <a:ext uri="{FF2B5EF4-FFF2-40B4-BE49-F238E27FC236}">
                <a16:creationId xmlns:a16="http://schemas.microsoft.com/office/drawing/2014/main" id="{80F6E62B-5C6A-2799-4175-4B8D8B6C0E30}"/>
              </a:ext>
            </a:extLst>
          </p:cNvPr>
          <p:cNvCxnSpPr>
            <a:cxnSpLocks/>
          </p:cNvCxnSpPr>
          <p:nvPr/>
        </p:nvCxnSpPr>
        <p:spPr>
          <a:xfrm>
            <a:off x="4510991" y="2811938"/>
            <a:ext cx="157925" cy="532495"/>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32ED5F-216B-49D9-21A0-A882A944FC65}"/>
              </a:ext>
            </a:extLst>
          </p:cNvPr>
          <p:cNvCxnSpPr>
            <a:cxnSpLocks/>
          </p:cNvCxnSpPr>
          <p:nvPr/>
        </p:nvCxnSpPr>
        <p:spPr>
          <a:xfrm flipV="1">
            <a:off x="4513331" y="1796732"/>
            <a:ext cx="359187" cy="1015206"/>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Road works">
            <a:extLst>
              <a:ext uri="{FF2B5EF4-FFF2-40B4-BE49-F238E27FC236}">
                <a16:creationId xmlns:a16="http://schemas.microsoft.com/office/drawing/2014/main" id="{7BB274C4-D62E-E63E-D93A-07EBBAEFF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638073" y="3628998"/>
            <a:ext cx="455613" cy="399998"/>
          </a:xfrm>
          <a:prstGeom prst="rect">
            <a:avLst/>
          </a:prstGeom>
        </p:spPr>
      </p:pic>
      <p:cxnSp>
        <p:nvCxnSpPr>
          <p:cNvPr id="12" name="Straight Arrow Connector 11">
            <a:extLst>
              <a:ext uri="{FF2B5EF4-FFF2-40B4-BE49-F238E27FC236}">
                <a16:creationId xmlns:a16="http://schemas.microsoft.com/office/drawing/2014/main" id="{95EF5C6F-EBAD-B559-DA56-A5C300CDE6F2}"/>
              </a:ext>
            </a:extLst>
          </p:cNvPr>
          <p:cNvCxnSpPr>
            <a:cxnSpLocks/>
          </p:cNvCxnSpPr>
          <p:nvPr/>
        </p:nvCxnSpPr>
        <p:spPr>
          <a:xfrm flipH="1">
            <a:off x="5939833" y="3981327"/>
            <a:ext cx="3646553" cy="306192"/>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B2F076C-6580-92B6-CBE3-3929EAD21442}"/>
              </a:ext>
            </a:extLst>
          </p:cNvPr>
          <p:cNvCxnSpPr>
            <a:cxnSpLocks/>
          </p:cNvCxnSpPr>
          <p:nvPr/>
        </p:nvCxnSpPr>
        <p:spPr>
          <a:xfrm flipH="1">
            <a:off x="8572860" y="3982719"/>
            <a:ext cx="1075373" cy="386956"/>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Road works">
            <a:extLst>
              <a:ext uri="{FF2B5EF4-FFF2-40B4-BE49-F238E27FC236}">
                <a16:creationId xmlns:a16="http://schemas.microsoft.com/office/drawing/2014/main" id="{57FA5A62-9235-FEFB-C439-75ADA59EA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63035" y="2094573"/>
            <a:ext cx="455613" cy="399998"/>
          </a:xfrm>
          <a:prstGeom prst="rect">
            <a:avLst/>
          </a:prstGeom>
        </p:spPr>
      </p:pic>
      <p:pic>
        <p:nvPicPr>
          <p:cNvPr id="15" name="Picture 14" descr="Road works">
            <a:extLst>
              <a:ext uri="{FF2B5EF4-FFF2-40B4-BE49-F238E27FC236}">
                <a16:creationId xmlns:a16="http://schemas.microsoft.com/office/drawing/2014/main" id="{1C6F5F04-AEDE-52FC-4994-95415F8C5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49684" y="3120350"/>
            <a:ext cx="455613" cy="399998"/>
          </a:xfrm>
          <a:prstGeom prst="rect">
            <a:avLst/>
          </a:prstGeom>
        </p:spPr>
      </p:pic>
      <p:pic>
        <p:nvPicPr>
          <p:cNvPr id="17" name="Picture 16" descr="Road works">
            <a:extLst>
              <a:ext uri="{FF2B5EF4-FFF2-40B4-BE49-F238E27FC236}">
                <a16:creationId xmlns:a16="http://schemas.microsoft.com/office/drawing/2014/main" id="{2A38CCFB-4470-B7A5-FBBF-9921A017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65879" y="4731887"/>
            <a:ext cx="455613" cy="399998"/>
          </a:xfrm>
          <a:prstGeom prst="rect">
            <a:avLst/>
          </a:prstGeom>
        </p:spPr>
      </p:pic>
      <p:cxnSp>
        <p:nvCxnSpPr>
          <p:cNvPr id="18" name="Straight Arrow Connector 17">
            <a:extLst>
              <a:ext uri="{FF2B5EF4-FFF2-40B4-BE49-F238E27FC236}">
                <a16:creationId xmlns:a16="http://schemas.microsoft.com/office/drawing/2014/main" id="{F5652975-95F1-EA0C-9652-4D939936D9B1}"/>
              </a:ext>
            </a:extLst>
          </p:cNvPr>
          <p:cNvCxnSpPr>
            <a:cxnSpLocks/>
          </p:cNvCxnSpPr>
          <p:nvPr/>
        </p:nvCxnSpPr>
        <p:spPr>
          <a:xfrm flipH="1">
            <a:off x="7325837" y="5050785"/>
            <a:ext cx="2444316" cy="224036"/>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5D6B21-BB65-CDCB-BF6A-3D91F6F5234D}"/>
              </a:ext>
            </a:extLst>
          </p:cNvPr>
          <p:cNvCxnSpPr>
            <a:cxnSpLocks/>
          </p:cNvCxnSpPr>
          <p:nvPr/>
        </p:nvCxnSpPr>
        <p:spPr>
          <a:xfrm flipH="1" flipV="1">
            <a:off x="8489993" y="4846319"/>
            <a:ext cx="1375886" cy="204466"/>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7424A11-07AA-F535-1CC2-2ACA96290130}"/>
              </a:ext>
            </a:extLst>
          </p:cNvPr>
          <p:cNvSpPr/>
          <p:nvPr/>
        </p:nvSpPr>
        <p:spPr>
          <a:xfrm>
            <a:off x="8003569" y="5527430"/>
            <a:ext cx="1435115" cy="5106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A3816122-17FC-1A2D-7E41-D88CEF4D6417}"/>
              </a:ext>
            </a:extLst>
          </p:cNvPr>
          <p:cNvSpPr/>
          <p:nvPr/>
        </p:nvSpPr>
        <p:spPr>
          <a:xfrm>
            <a:off x="5072307" y="5414481"/>
            <a:ext cx="1672377" cy="968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Road works">
            <a:extLst>
              <a:ext uri="{FF2B5EF4-FFF2-40B4-BE49-F238E27FC236}">
                <a16:creationId xmlns:a16="http://schemas.microsoft.com/office/drawing/2014/main" id="{73CC1DA1-480F-57C0-408C-9360E00C7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21827" y="5200668"/>
            <a:ext cx="455613" cy="399998"/>
          </a:xfrm>
          <a:prstGeom prst="rect">
            <a:avLst/>
          </a:prstGeom>
        </p:spPr>
      </p:pic>
      <p:pic>
        <p:nvPicPr>
          <p:cNvPr id="28" name="Picture 27" descr="Road works">
            <a:extLst>
              <a:ext uri="{FF2B5EF4-FFF2-40B4-BE49-F238E27FC236}">
                <a16:creationId xmlns:a16="http://schemas.microsoft.com/office/drawing/2014/main" id="{70BF0EC1-CB5C-A54E-5F1D-39569829A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6769" y="1820673"/>
            <a:ext cx="455613" cy="399998"/>
          </a:xfrm>
          <a:prstGeom prst="rect">
            <a:avLst/>
          </a:prstGeom>
        </p:spPr>
      </p:pic>
      <p:pic>
        <p:nvPicPr>
          <p:cNvPr id="29" name="Picture 28" descr="Road works">
            <a:extLst>
              <a:ext uri="{FF2B5EF4-FFF2-40B4-BE49-F238E27FC236}">
                <a16:creationId xmlns:a16="http://schemas.microsoft.com/office/drawing/2014/main" id="{54E69E33-F7B6-6C7B-CC89-3D95D7A94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6492" y="2246900"/>
            <a:ext cx="455613" cy="399998"/>
          </a:xfrm>
          <a:prstGeom prst="rect">
            <a:avLst/>
          </a:prstGeom>
        </p:spPr>
      </p:pic>
      <p:sp>
        <p:nvSpPr>
          <p:cNvPr id="30" name="TextBox 29">
            <a:extLst>
              <a:ext uri="{FF2B5EF4-FFF2-40B4-BE49-F238E27FC236}">
                <a16:creationId xmlns:a16="http://schemas.microsoft.com/office/drawing/2014/main" id="{DBBB39D3-ECF5-6687-4192-9504E6407649}"/>
              </a:ext>
            </a:extLst>
          </p:cNvPr>
          <p:cNvSpPr txBox="1"/>
          <p:nvPr/>
        </p:nvSpPr>
        <p:spPr>
          <a:xfrm>
            <a:off x="843718" y="1813980"/>
            <a:ext cx="3332030" cy="369332"/>
          </a:xfrm>
          <a:prstGeom prst="rect">
            <a:avLst/>
          </a:prstGeom>
          <a:noFill/>
        </p:spPr>
        <p:txBody>
          <a:bodyPr wrap="square" rtlCol="0">
            <a:spAutoFit/>
          </a:bodyPr>
          <a:lstStyle/>
          <a:p>
            <a:r>
              <a:rPr lang="en-GB" dirty="0"/>
              <a:t>2 Crews Iron Works &amp; Signage</a:t>
            </a:r>
          </a:p>
        </p:txBody>
      </p:sp>
      <p:sp>
        <p:nvSpPr>
          <p:cNvPr id="32" name="TextBox 31">
            <a:extLst>
              <a:ext uri="{FF2B5EF4-FFF2-40B4-BE49-F238E27FC236}">
                <a16:creationId xmlns:a16="http://schemas.microsoft.com/office/drawing/2014/main" id="{05214095-DD46-F1C7-2AAF-B9D9A1F67A2F}"/>
              </a:ext>
            </a:extLst>
          </p:cNvPr>
          <p:cNvSpPr txBox="1"/>
          <p:nvPr/>
        </p:nvSpPr>
        <p:spPr>
          <a:xfrm>
            <a:off x="811444" y="2201189"/>
            <a:ext cx="2643544" cy="369332"/>
          </a:xfrm>
          <a:prstGeom prst="rect">
            <a:avLst/>
          </a:prstGeom>
          <a:noFill/>
        </p:spPr>
        <p:txBody>
          <a:bodyPr wrap="none" rtlCol="0">
            <a:spAutoFit/>
          </a:bodyPr>
          <a:lstStyle/>
          <a:p>
            <a:r>
              <a:rPr lang="en-GB" dirty="0"/>
              <a:t>1 Crew Catch up/Over-run</a:t>
            </a:r>
          </a:p>
        </p:txBody>
      </p:sp>
      <p:pic>
        <p:nvPicPr>
          <p:cNvPr id="33" name="Picture 32" descr="Road works">
            <a:extLst>
              <a:ext uri="{FF2B5EF4-FFF2-40B4-BE49-F238E27FC236}">
                <a16:creationId xmlns:a16="http://schemas.microsoft.com/office/drawing/2014/main" id="{85217B02-F9E3-F266-D8AE-B3664E368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8683" y="1394446"/>
            <a:ext cx="455613" cy="399998"/>
          </a:xfrm>
          <a:prstGeom prst="rect">
            <a:avLst/>
          </a:prstGeom>
        </p:spPr>
      </p:pic>
      <p:sp>
        <p:nvSpPr>
          <p:cNvPr id="34" name="TextBox 33">
            <a:extLst>
              <a:ext uri="{FF2B5EF4-FFF2-40B4-BE49-F238E27FC236}">
                <a16:creationId xmlns:a16="http://schemas.microsoft.com/office/drawing/2014/main" id="{07A1E7F1-A613-749D-1AAA-26B4B1D9CD08}"/>
              </a:ext>
            </a:extLst>
          </p:cNvPr>
          <p:cNvSpPr txBox="1"/>
          <p:nvPr/>
        </p:nvSpPr>
        <p:spPr>
          <a:xfrm>
            <a:off x="843718" y="1409779"/>
            <a:ext cx="3517117" cy="369332"/>
          </a:xfrm>
          <a:prstGeom prst="rect">
            <a:avLst/>
          </a:prstGeom>
          <a:noFill/>
        </p:spPr>
        <p:txBody>
          <a:bodyPr wrap="none" rtlCol="0">
            <a:spAutoFit/>
          </a:bodyPr>
          <a:lstStyle/>
          <a:p>
            <a:r>
              <a:rPr lang="en-GB" dirty="0"/>
              <a:t>9 Crews working across 12 Districts</a:t>
            </a:r>
          </a:p>
        </p:txBody>
      </p:sp>
      <p:sp>
        <p:nvSpPr>
          <p:cNvPr id="36" name="TextBox 35">
            <a:extLst>
              <a:ext uri="{FF2B5EF4-FFF2-40B4-BE49-F238E27FC236}">
                <a16:creationId xmlns:a16="http://schemas.microsoft.com/office/drawing/2014/main" id="{8C2498B0-1776-F415-CDF4-878FFDFD1E25}"/>
              </a:ext>
            </a:extLst>
          </p:cNvPr>
          <p:cNvSpPr txBox="1"/>
          <p:nvPr/>
        </p:nvSpPr>
        <p:spPr>
          <a:xfrm>
            <a:off x="262281" y="4384253"/>
            <a:ext cx="3597398" cy="923330"/>
          </a:xfrm>
          <a:prstGeom prst="rect">
            <a:avLst/>
          </a:prstGeom>
          <a:noFill/>
        </p:spPr>
        <p:txBody>
          <a:bodyPr wrap="square">
            <a:sp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Each Member will have 6 slots of work allocated throughout the year</a:t>
            </a:r>
          </a:p>
        </p:txBody>
      </p:sp>
      <p:sp>
        <p:nvSpPr>
          <p:cNvPr id="37" name="Title 2">
            <a:extLst>
              <a:ext uri="{FF2B5EF4-FFF2-40B4-BE49-F238E27FC236}">
                <a16:creationId xmlns:a16="http://schemas.microsoft.com/office/drawing/2014/main" id="{D042643F-278C-250D-D323-FE582C58C2C5}"/>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Essex Highways Working Crews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9" name="TextBox 38">
            <a:extLst>
              <a:ext uri="{FF2B5EF4-FFF2-40B4-BE49-F238E27FC236}">
                <a16:creationId xmlns:a16="http://schemas.microsoft.com/office/drawing/2014/main" id="{B35CA815-B6B4-85D2-F0B9-2EA9FBF12E90}"/>
              </a:ext>
            </a:extLst>
          </p:cNvPr>
          <p:cNvSpPr txBox="1"/>
          <p:nvPr/>
        </p:nvSpPr>
        <p:spPr>
          <a:xfrm>
            <a:off x="311720" y="2654636"/>
            <a:ext cx="3597397"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1" dirty="0">
                <a:latin typeface="Arial"/>
                <a:cs typeface="Arial"/>
              </a:rPr>
              <a:t>Enforcement team resource has been added </a:t>
            </a:r>
            <a:r>
              <a:rPr lang="en-GB" sz="1800" dirty="0">
                <a:latin typeface="Arial"/>
                <a:cs typeface="Arial"/>
              </a:rPr>
              <a:t>to look at issues raised including </a:t>
            </a:r>
            <a:r>
              <a:rPr lang="en-GB" dirty="0">
                <a:latin typeface="Arial"/>
                <a:cs typeface="Arial"/>
              </a:rPr>
              <a:t>private vegetation affecting the network</a:t>
            </a:r>
            <a:r>
              <a:rPr lang="en-GB" sz="1800" dirty="0">
                <a:latin typeface="Arial"/>
                <a:cs typeface="Arial"/>
              </a:rPr>
              <a:t>, enforcement letters and blocked ditches</a:t>
            </a:r>
          </a:p>
        </p:txBody>
      </p:sp>
      <p:sp>
        <p:nvSpPr>
          <p:cNvPr id="40" name="TextBox 39">
            <a:extLst>
              <a:ext uri="{FF2B5EF4-FFF2-40B4-BE49-F238E27FC236}">
                <a16:creationId xmlns:a16="http://schemas.microsoft.com/office/drawing/2014/main" id="{959737CD-A1CB-94E7-8156-9E1C9428AB0D}"/>
              </a:ext>
            </a:extLst>
          </p:cNvPr>
          <p:cNvSpPr txBox="1"/>
          <p:nvPr/>
        </p:nvSpPr>
        <p:spPr>
          <a:xfrm>
            <a:off x="256282" y="5334211"/>
            <a:ext cx="5494596"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dirty="0">
                <a:latin typeface="Arial"/>
                <a:cs typeface="Arial"/>
              </a:rPr>
              <a:t>Members will have up to 4 weeks BEFORE their submission window to gather information to add to the portal</a:t>
            </a:r>
            <a:endParaRPr lang="en-US" dirty="0">
              <a:latin typeface="Arial"/>
              <a:cs typeface="Arial"/>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3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50AF8B7-FE1E-9B6C-8900-D3BEF3148FCD}"/>
              </a:ext>
            </a:extLst>
          </p:cNvPr>
          <p:cNvSpPr txBox="1">
            <a:spLocks/>
          </p:cNvSpPr>
          <p:nvPr/>
        </p:nvSpPr>
        <p:spPr>
          <a:xfrm>
            <a:off x="1" y="0"/>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Members Highway Initiative – Guidance Document</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ontent Placeholder 5">
            <a:extLst>
              <a:ext uri="{FF2B5EF4-FFF2-40B4-BE49-F238E27FC236}">
                <a16:creationId xmlns:a16="http://schemas.microsoft.com/office/drawing/2014/main" id="{D9D52C1E-5122-99FB-D3EE-18FB33C01DF3}"/>
              </a:ext>
            </a:extLst>
          </p:cNvPr>
          <p:cNvSpPr txBox="1">
            <a:spLocks/>
          </p:cNvSpPr>
          <p:nvPr/>
        </p:nvSpPr>
        <p:spPr>
          <a:xfrm>
            <a:off x="321080" y="799178"/>
            <a:ext cx="11596942" cy="5714638"/>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Essex Highways will provide a reference document for Members to gauge what can be done in a week to help with submissions, and to help Members provide submissions for their window. This will be issued after this presentation.</a:t>
            </a:r>
            <a:endParaRPr lang="en-GB" sz="2000" b="1"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a:cs typeface="Arial"/>
              </a:rPr>
              <a:t>Members need to submit a week’s worth of work and can identify a priority for that week, examples and instructions will be in the document. </a:t>
            </a:r>
          </a:p>
          <a:p>
            <a:pPr marL="285750" indent="-28575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B04E5E-FFE1-9E72-4375-64312F00FF85}"/>
              </a:ext>
            </a:extLst>
          </p:cNvPr>
          <p:cNvPicPr>
            <a:picLocks noChangeAspect="1"/>
          </p:cNvPicPr>
          <p:nvPr/>
        </p:nvPicPr>
        <p:blipFill>
          <a:blip r:embed="rId2"/>
          <a:stretch>
            <a:fillRect/>
          </a:stretch>
        </p:blipFill>
        <p:spPr>
          <a:xfrm>
            <a:off x="321080" y="3055332"/>
            <a:ext cx="5763107" cy="3324920"/>
          </a:xfrm>
          <a:prstGeom prst="rect">
            <a:avLst/>
          </a:prstGeom>
          <a:ln w="50800">
            <a:solidFill>
              <a:schemeClr val="accent1"/>
            </a:solidFill>
          </a:ln>
        </p:spPr>
      </p:pic>
      <p:pic>
        <p:nvPicPr>
          <p:cNvPr id="7" name="Picture 6">
            <a:extLst>
              <a:ext uri="{FF2B5EF4-FFF2-40B4-BE49-F238E27FC236}">
                <a16:creationId xmlns:a16="http://schemas.microsoft.com/office/drawing/2014/main" id="{531D4AE2-CEA6-01C3-16AF-C3E283545BB1}"/>
              </a:ext>
            </a:extLst>
          </p:cNvPr>
          <p:cNvPicPr>
            <a:picLocks noChangeAspect="1"/>
          </p:cNvPicPr>
          <p:nvPr/>
        </p:nvPicPr>
        <p:blipFill>
          <a:blip r:embed="rId3"/>
          <a:stretch>
            <a:fillRect/>
          </a:stretch>
        </p:blipFill>
        <p:spPr>
          <a:xfrm>
            <a:off x="6361416" y="3051248"/>
            <a:ext cx="5556606" cy="3329003"/>
          </a:xfrm>
          <a:prstGeom prst="rect">
            <a:avLst/>
          </a:prstGeom>
          <a:ln w="50800">
            <a:solidFill>
              <a:schemeClr val="accent1"/>
            </a:solidFill>
          </a:ln>
        </p:spPr>
      </p:pic>
    </p:spTree>
    <p:extLst>
      <p:ext uri="{BB962C8B-B14F-4D97-AF65-F5344CB8AC3E}">
        <p14:creationId xmlns:p14="http://schemas.microsoft.com/office/powerpoint/2010/main" val="56032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12B28D0-274E-92B2-075D-88F9882C5C8B}"/>
              </a:ext>
            </a:extLst>
          </p:cNvPr>
          <p:cNvSpPr txBox="1">
            <a:spLocks/>
          </p:cNvSpPr>
          <p:nvPr/>
        </p:nvSpPr>
        <p:spPr>
          <a:xfrm>
            <a:off x="303106" y="1063278"/>
            <a:ext cx="11107965" cy="4141450"/>
          </a:xfrm>
          <a:prstGeom prst="rect">
            <a:avLst/>
          </a:prstGeom>
        </p:spPr>
        <p:txBody>
          <a:bodyPr/>
          <a:lstStyle>
            <a:lvl1pPr marL="0" indent="0" algn="l" defTabSz="914361"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361"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391" indent="-2303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78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171" indent="-228591" algn="l" defTabSz="914361"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Members Highway Initiative process has four key steps outlined below:</a:t>
            </a:r>
          </a:p>
        </p:txBody>
      </p:sp>
      <p:sp>
        <p:nvSpPr>
          <p:cNvPr id="14" name="Title 2">
            <a:extLst>
              <a:ext uri="{FF2B5EF4-FFF2-40B4-BE49-F238E27FC236}">
                <a16:creationId xmlns:a16="http://schemas.microsoft.com/office/drawing/2014/main" id="{475281F7-945C-0ACA-0C57-CA8AA978CA62}"/>
              </a:ext>
            </a:extLst>
          </p:cNvPr>
          <p:cNvSpPr txBox="1">
            <a:spLocks/>
          </p:cNvSpPr>
          <p:nvPr/>
        </p:nvSpPr>
        <p:spPr>
          <a:xfrm>
            <a:off x="1" y="7158"/>
            <a:ext cx="12191999" cy="662344"/>
          </a:xfrm>
          <a:prstGeom prst="rect">
            <a:avLst/>
          </a:prstGeom>
          <a:solidFill>
            <a:srgbClr val="E40037"/>
          </a:solidFill>
          <a:ln w="6350">
            <a:solidFill>
              <a:srgbClr val="E1291A"/>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705"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Members Highway Initiative -  4 Key Steps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nvGrpSpPr>
          <p:cNvPr id="2" name="Group 1">
            <a:extLst>
              <a:ext uri="{FF2B5EF4-FFF2-40B4-BE49-F238E27FC236}">
                <a16:creationId xmlns:a16="http://schemas.microsoft.com/office/drawing/2014/main" id="{2D2E9064-B53D-F7E5-A809-8CC4532C3821}"/>
              </a:ext>
            </a:extLst>
          </p:cNvPr>
          <p:cNvGrpSpPr/>
          <p:nvPr/>
        </p:nvGrpSpPr>
        <p:grpSpPr>
          <a:xfrm>
            <a:off x="261609" y="1828661"/>
            <a:ext cx="11627285" cy="3248184"/>
            <a:chOff x="261609" y="1828661"/>
            <a:chExt cx="11627285" cy="3248184"/>
          </a:xfrm>
        </p:grpSpPr>
        <p:pic>
          <p:nvPicPr>
            <p:cNvPr id="6" name="Picture 5">
              <a:extLst>
                <a:ext uri="{FF2B5EF4-FFF2-40B4-BE49-F238E27FC236}">
                  <a16:creationId xmlns:a16="http://schemas.microsoft.com/office/drawing/2014/main" id="{2EDBDF99-DE95-1B34-F5A1-CC801EC4D417}"/>
                </a:ext>
              </a:extLst>
            </p:cNvPr>
            <p:cNvPicPr>
              <a:picLocks noChangeAspect="1"/>
            </p:cNvPicPr>
            <p:nvPr/>
          </p:nvPicPr>
          <p:blipFill>
            <a:blip r:embed="rId3"/>
            <a:stretch>
              <a:fillRect/>
            </a:stretch>
          </p:blipFill>
          <p:spPr>
            <a:xfrm>
              <a:off x="3585462" y="1933631"/>
              <a:ext cx="2240708" cy="2240708"/>
            </a:xfrm>
            <a:prstGeom prst="rect">
              <a:avLst/>
            </a:prstGeom>
          </p:spPr>
        </p:pic>
        <p:pic>
          <p:nvPicPr>
            <p:cNvPr id="20" name="Picture 19">
              <a:extLst>
                <a:ext uri="{FF2B5EF4-FFF2-40B4-BE49-F238E27FC236}">
                  <a16:creationId xmlns:a16="http://schemas.microsoft.com/office/drawing/2014/main" id="{6853C32D-E1D8-02FC-B7E1-F2BDD96C1FA2}"/>
                </a:ext>
              </a:extLst>
            </p:cNvPr>
            <p:cNvPicPr>
              <a:picLocks noChangeAspect="1"/>
            </p:cNvPicPr>
            <p:nvPr/>
          </p:nvPicPr>
          <p:blipFill>
            <a:blip r:embed="rId4"/>
            <a:stretch>
              <a:fillRect/>
            </a:stretch>
          </p:blipFill>
          <p:spPr>
            <a:xfrm>
              <a:off x="3198131" y="1876168"/>
              <a:ext cx="2792210" cy="3200677"/>
            </a:xfrm>
            <a:prstGeom prst="rect">
              <a:avLst/>
            </a:prstGeom>
          </p:spPr>
        </p:pic>
        <p:pic>
          <p:nvPicPr>
            <p:cNvPr id="22" name="Picture 21">
              <a:extLst>
                <a:ext uri="{FF2B5EF4-FFF2-40B4-BE49-F238E27FC236}">
                  <a16:creationId xmlns:a16="http://schemas.microsoft.com/office/drawing/2014/main" id="{21619F24-9CB0-E330-1317-CC758FB251A1}"/>
                </a:ext>
              </a:extLst>
            </p:cNvPr>
            <p:cNvPicPr>
              <a:picLocks noChangeAspect="1"/>
            </p:cNvPicPr>
            <p:nvPr/>
          </p:nvPicPr>
          <p:blipFill>
            <a:blip r:embed="rId4"/>
            <a:stretch>
              <a:fillRect/>
            </a:stretch>
          </p:blipFill>
          <p:spPr>
            <a:xfrm>
              <a:off x="9096684" y="1828661"/>
              <a:ext cx="2792210" cy="3200677"/>
            </a:xfrm>
            <a:prstGeom prst="rect">
              <a:avLst/>
            </a:prstGeom>
          </p:spPr>
        </p:pic>
        <p:pic>
          <p:nvPicPr>
            <p:cNvPr id="21" name="Picture 20">
              <a:extLst>
                <a:ext uri="{FF2B5EF4-FFF2-40B4-BE49-F238E27FC236}">
                  <a16:creationId xmlns:a16="http://schemas.microsoft.com/office/drawing/2014/main" id="{9792ACC1-0C6B-76D3-4FE6-F883800D6A8C}"/>
                </a:ext>
              </a:extLst>
            </p:cNvPr>
            <p:cNvPicPr>
              <a:picLocks noChangeAspect="1"/>
            </p:cNvPicPr>
            <p:nvPr/>
          </p:nvPicPr>
          <p:blipFill>
            <a:blip r:embed="rId4"/>
            <a:stretch>
              <a:fillRect/>
            </a:stretch>
          </p:blipFill>
          <p:spPr>
            <a:xfrm>
              <a:off x="6149090" y="1828663"/>
              <a:ext cx="2792210" cy="3200677"/>
            </a:xfrm>
            <a:prstGeom prst="rect">
              <a:avLst/>
            </a:prstGeom>
          </p:spPr>
        </p:pic>
        <p:sp>
          <p:nvSpPr>
            <p:cNvPr id="3" name="TextBox 2">
              <a:extLst>
                <a:ext uri="{FF2B5EF4-FFF2-40B4-BE49-F238E27FC236}">
                  <a16:creationId xmlns:a16="http://schemas.microsoft.com/office/drawing/2014/main" id="{00B0E8BA-9881-432C-551F-34226A19A694}"/>
                </a:ext>
              </a:extLst>
            </p:cNvPr>
            <p:cNvSpPr txBox="1"/>
            <p:nvPr/>
          </p:nvSpPr>
          <p:spPr>
            <a:xfrm>
              <a:off x="538282" y="4072886"/>
              <a:ext cx="2413584" cy="850090"/>
            </a:xfrm>
            <a:prstGeom prst="rect">
              <a:avLst/>
            </a:prstGeom>
            <a:noFill/>
          </p:spPr>
          <p:txBody>
            <a:bodyPr wrap="square" lIns="0" tIns="0" rIns="0" bIns="0" rtlCol="0">
              <a:noAutofit/>
            </a:bodyPr>
            <a:lstStyle/>
            <a:p>
              <a:pPr>
                <a:spcAft>
                  <a:spcPts val="1134"/>
                </a:spcAft>
              </a:pPr>
              <a:r>
                <a:rPr lang="en-GB" sz="1600" b="1" dirty="0">
                  <a:latin typeface="Arial" panose="020B0604020202020204" pitchFamily="34" charset="0"/>
                  <a:cs typeface="Arial" panose="020B0604020202020204" pitchFamily="34" charset="0"/>
                </a:rPr>
                <a:t>Step 1: Submission - Member Review Defects and Submit via Portal</a:t>
              </a:r>
            </a:p>
          </p:txBody>
        </p:sp>
        <p:grpSp>
          <p:nvGrpSpPr>
            <p:cNvPr id="13" name="Group 12">
              <a:extLst>
                <a:ext uri="{FF2B5EF4-FFF2-40B4-BE49-F238E27FC236}">
                  <a16:creationId xmlns:a16="http://schemas.microsoft.com/office/drawing/2014/main" id="{2B39B090-B4D4-F516-B9D3-EC0C8AA42E6D}"/>
                </a:ext>
              </a:extLst>
            </p:cNvPr>
            <p:cNvGrpSpPr/>
            <p:nvPr/>
          </p:nvGrpSpPr>
          <p:grpSpPr>
            <a:xfrm>
              <a:off x="538282" y="2078527"/>
              <a:ext cx="2111829" cy="1773886"/>
              <a:chOff x="720207" y="2252005"/>
              <a:chExt cx="2240708" cy="1862310"/>
            </a:xfrm>
          </p:grpSpPr>
          <p:pic>
            <p:nvPicPr>
              <p:cNvPr id="2050" name="Picture 2" descr="Image result for icon image typing on laptop">
                <a:extLst>
                  <a:ext uri="{FF2B5EF4-FFF2-40B4-BE49-F238E27FC236}">
                    <a16:creationId xmlns:a16="http://schemas.microsoft.com/office/drawing/2014/main" id="{69FBBEFD-88CA-7060-6AD6-822EDE9E5E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07" y="2252005"/>
                <a:ext cx="2240708" cy="1862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3610289-243D-57B3-9A90-66224DE88241}"/>
                  </a:ext>
                </a:extLst>
              </p:cNvPr>
              <p:cNvPicPr>
                <a:picLocks noChangeAspect="1"/>
              </p:cNvPicPr>
              <p:nvPr/>
            </p:nvPicPr>
            <p:blipFill>
              <a:blip r:embed="rId6"/>
              <a:stretch>
                <a:fillRect/>
              </a:stretch>
            </p:blipFill>
            <p:spPr>
              <a:xfrm>
                <a:off x="1439435" y="2556588"/>
                <a:ext cx="802252" cy="470834"/>
              </a:xfrm>
              <a:prstGeom prst="rect">
                <a:avLst/>
              </a:prstGeom>
            </p:spPr>
          </p:pic>
        </p:grpSp>
        <p:sp>
          <p:nvSpPr>
            <p:cNvPr id="7" name="TextBox 6">
              <a:extLst>
                <a:ext uri="{FF2B5EF4-FFF2-40B4-BE49-F238E27FC236}">
                  <a16:creationId xmlns:a16="http://schemas.microsoft.com/office/drawing/2014/main" id="{F516910D-FD27-17AB-6F78-235608D3EAC7}"/>
                </a:ext>
              </a:extLst>
            </p:cNvPr>
            <p:cNvSpPr txBox="1"/>
            <p:nvPr/>
          </p:nvSpPr>
          <p:spPr>
            <a:xfrm>
              <a:off x="3464441" y="4058902"/>
              <a:ext cx="2637645" cy="541175"/>
            </a:xfrm>
            <a:prstGeom prst="rect">
              <a:avLst/>
            </a:prstGeom>
            <a:noFill/>
          </p:spPr>
          <p:txBody>
            <a:bodyPr wrap="square" lIns="0" tIns="0" rIns="0" bIns="0" rtlCol="0">
              <a:noAutofit/>
            </a:bodyPr>
            <a:lstStyle/>
            <a:p>
              <a:pPr>
                <a:spcAft>
                  <a:spcPts val="1134"/>
                </a:spcAft>
              </a:pPr>
              <a:r>
                <a:rPr lang="en-GB" sz="1600" b="1" dirty="0">
                  <a:latin typeface="Arial" panose="020B0604020202020204" pitchFamily="34" charset="0"/>
                  <a:cs typeface="Arial" panose="020B0604020202020204" pitchFamily="34" charset="0"/>
                </a:rPr>
                <a:t>Step 2: Triage - Essex Highways Review submissions</a:t>
              </a:r>
            </a:p>
          </p:txBody>
        </p:sp>
        <p:pic>
          <p:nvPicPr>
            <p:cNvPr id="8" name="Picture 7">
              <a:extLst>
                <a:ext uri="{FF2B5EF4-FFF2-40B4-BE49-F238E27FC236}">
                  <a16:creationId xmlns:a16="http://schemas.microsoft.com/office/drawing/2014/main" id="{B10F556F-55CD-022B-37F6-00CE5A8521FD}"/>
                </a:ext>
              </a:extLst>
            </p:cNvPr>
            <p:cNvPicPr>
              <a:picLocks noChangeAspect="1"/>
            </p:cNvPicPr>
            <p:nvPr/>
          </p:nvPicPr>
          <p:blipFill>
            <a:blip r:embed="rId7"/>
            <a:stretch>
              <a:fillRect/>
            </a:stretch>
          </p:blipFill>
          <p:spPr>
            <a:xfrm>
              <a:off x="6691389" y="1997205"/>
              <a:ext cx="1777993" cy="1850729"/>
            </a:xfrm>
            <a:prstGeom prst="rect">
              <a:avLst/>
            </a:prstGeom>
          </p:spPr>
        </p:pic>
        <p:sp>
          <p:nvSpPr>
            <p:cNvPr id="9" name="TextBox 8">
              <a:extLst>
                <a:ext uri="{FF2B5EF4-FFF2-40B4-BE49-F238E27FC236}">
                  <a16:creationId xmlns:a16="http://schemas.microsoft.com/office/drawing/2014/main" id="{FA0A1583-EA05-AA0C-2232-BEE1694F5431}"/>
                </a:ext>
              </a:extLst>
            </p:cNvPr>
            <p:cNvSpPr txBox="1"/>
            <p:nvPr/>
          </p:nvSpPr>
          <p:spPr>
            <a:xfrm>
              <a:off x="6355290" y="4058902"/>
              <a:ext cx="2450190" cy="864074"/>
            </a:xfrm>
            <a:prstGeom prst="rect">
              <a:avLst/>
            </a:prstGeom>
            <a:noFill/>
          </p:spPr>
          <p:txBody>
            <a:bodyPr wrap="square" lIns="0" tIns="0" rIns="0" bIns="0" rtlCol="0">
              <a:noAutofit/>
            </a:bodyPr>
            <a:lstStyle/>
            <a:p>
              <a:pPr>
                <a:spcAft>
                  <a:spcPts val="1134"/>
                </a:spcAft>
              </a:pPr>
              <a:r>
                <a:rPr lang="en-GB" sz="1600" b="1" dirty="0">
                  <a:latin typeface="Arial" panose="020B0604020202020204" pitchFamily="34" charset="0"/>
                  <a:cs typeface="Arial" panose="020B0604020202020204" pitchFamily="34" charset="0"/>
                </a:rPr>
                <a:t>Step 3: Programme -Essex Highways Schedule Works</a:t>
              </a:r>
            </a:p>
          </p:txBody>
        </p:sp>
        <p:sp>
          <p:nvSpPr>
            <p:cNvPr id="10" name="TextBox 9">
              <a:extLst>
                <a:ext uri="{FF2B5EF4-FFF2-40B4-BE49-F238E27FC236}">
                  <a16:creationId xmlns:a16="http://schemas.microsoft.com/office/drawing/2014/main" id="{D44D7896-3E23-456F-A98E-5523F84A4507}"/>
                </a:ext>
              </a:extLst>
            </p:cNvPr>
            <p:cNvSpPr txBox="1"/>
            <p:nvPr/>
          </p:nvSpPr>
          <p:spPr>
            <a:xfrm>
              <a:off x="9237141" y="4061882"/>
              <a:ext cx="2511296" cy="541175"/>
            </a:xfrm>
            <a:prstGeom prst="rect">
              <a:avLst/>
            </a:prstGeom>
            <a:noFill/>
          </p:spPr>
          <p:txBody>
            <a:bodyPr wrap="square" lIns="0" tIns="0" rIns="0" bIns="0" rtlCol="0">
              <a:noAutofit/>
            </a:bodyPr>
            <a:lstStyle/>
            <a:p>
              <a:pPr>
                <a:spcAft>
                  <a:spcPts val="1134"/>
                </a:spcAft>
              </a:pPr>
              <a:r>
                <a:rPr lang="en-GB" sz="1600" b="1" dirty="0">
                  <a:latin typeface="Arial" panose="020B0604020202020204" pitchFamily="34" charset="0"/>
                  <a:cs typeface="Arial" panose="020B0604020202020204" pitchFamily="34" charset="0"/>
                </a:rPr>
                <a:t>Step 4: Works - Essex Highways Repair Defects</a:t>
              </a:r>
            </a:p>
          </p:txBody>
        </p:sp>
        <p:sp>
          <p:nvSpPr>
            <p:cNvPr id="18" name="Rectangle: Rounded Corners 17">
              <a:extLst>
                <a:ext uri="{FF2B5EF4-FFF2-40B4-BE49-F238E27FC236}">
                  <a16:creationId xmlns:a16="http://schemas.microsoft.com/office/drawing/2014/main" id="{FCBD8004-37E3-6564-1660-99FB2C432884}"/>
                </a:ext>
              </a:extLst>
            </p:cNvPr>
            <p:cNvSpPr/>
            <p:nvPr/>
          </p:nvSpPr>
          <p:spPr>
            <a:xfrm>
              <a:off x="261609" y="1907614"/>
              <a:ext cx="2736352" cy="3142051"/>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1026" name="Picture 2" descr="Road works">
              <a:extLst>
                <a:ext uri="{FF2B5EF4-FFF2-40B4-BE49-F238E27FC236}">
                  <a16:creationId xmlns:a16="http://schemas.microsoft.com/office/drawing/2014/main" id="{D09A79CC-ADC3-E8D8-159A-BBD25A83BC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8033" y="2078527"/>
              <a:ext cx="1818988" cy="1596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7828168"/>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C07B77322576449DA722B37E4842E3" ma:contentTypeVersion="6" ma:contentTypeDescription="Create a new document." ma:contentTypeScope="" ma:versionID="fe93b39ecb9929ce8af38333770c1ea7">
  <xsd:schema xmlns:xsd="http://www.w3.org/2001/XMLSchema" xmlns:xs="http://www.w3.org/2001/XMLSchema" xmlns:p="http://schemas.microsoft.com/office/2006/metadata/properties" xmlns:ns2="bf83c509-d6c8-47d0-b055-8b05333d336f" xmlns:ns3="eb3149ca-13fb-4519-ac7c-af3861793c81" targetNamespace="http://schemas.microsoft.com/office/2006/metadata/properties" ma:root="true" ma:fieldsID="b96495670463baf66f908d68ddb8b456" ns2:_="" ns3:_="">
    <xsd:import namespace="bf83c509-d6c8-47d0-b055-8b05333d336f"/>
    <xsd:import namespace="eb3149ca-13fb-4519-ac7c-af3861793c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3c509-d6c8-47d0-b055-8b05333d3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149ca-13fb-4519-ac7c-af3861793c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6C0632B1-14B6-4681-89D3-C296B7660E18}">
  <ds:schemaRefs>
    <ds:schemaRef ds:uri="bf83c509-d6c8-47d0-b055-8b05333d336f"/>
    <ds:schemaRef ds:uri="eb3149ca-13fb-4519-ac7c-af3861793c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16C91F-B092-485F-89DA-CDD2EFE13FC0}">
  <ds:schemaRef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b3149ca-13fb-4519-ac7c-af3861793c81"/>
    <ds:schemaRef ds:uri="bf83c509-d6c8-47d0-b055-8b05333d336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TotalTime>128</TotalTime>
  <Words>1952</Words>
  <Application>Microsoft Office PowerPoint</Application>
  <PresentationFormat>Widescreen</PresentationFormat>
  <Paragraphs>158</Paragraphs>
  <Slides>28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Calibri</vt:lpstr>
      <vt:lpstr>Calibri Light</vt:lpstr>
      <vt:lpstr>Segoe UI</vt:lpstr>
      <vt:lpstr>WordVisiCarriageReturn_MSFontService</vt:lpstr>
      <vt:lpstr>Office Theme</vt:lpstr>
      <vt:lpstr>Members Highway Initiative – Members Briefing </vt:lpstr>
      <vt:lpstr>Agenda</vt:lpstr>
      <vt:lpstr>Introduction  </vt:lpstr>
      <vt:lpstr>PowerPoint Presentation</vt:lpstr>
      <vt:lpstr>PowerPoint Presentation</vt:lpstr>
      <vt:lpstr>Members Highway Initiative – End to End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 Portal</vt:lpstr>
      <vt:lpstr>PowerPoint Presentation</vt:lpstr>
      <vt:lpstr>PowerPoint Presentation</vt:lpstr>
      <vt:lpstr>PowerPoint Presentation</vt:lpstr>
      <vt:lpstr>PowerPoint Presentation</vt:lpstr>
      <vt:lpstr>PowerPoint Presentation</vt:lpstr>
      <vt:lpstr>PowerPoint Presentation</vt:lpstr>
      <vt:lpstr>Question &amp; Answers please</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Martin Blackmore - Programme Manager</dc:creator>
  <cp:lastModifiedBy>Debbie Townsley - Project Support Officer</cp:lastModifiedBy>
  <cp:revision>7</cp:revision>
  <dcterms:created xsi:type="dcterms:W3CDTF">2024-03-12T09:22:53Z</dcterms:created>
  <dcterms:modified xsi:type="dcterms:W3CDTF">2024-04-16T11:31:14Z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0x01010069C07B77322576449DA722B37E4842E3</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